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8" r:id="rId2"/>
    <p:sldId id="260" r:id="rId3"/>
    <p:sldId id="261" r:id="rId4"/>
    <p:sldId id="290" r:id="rId5"/>
    <p:sldId id="288" r:id="rId6"/>
    <p:sldId id="280" r:id="rId7"/>
    <p:sldId id="289" r:id="rId8"/>
    <p:sldId id="266" r:id="rId9"/>
    <p:sldId id="28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D9A"/>
    <a:srgbClr val="000000"/>
    <a:srgbClr val="29A6A3"/>
    <a:srgbClr val="30C1BE"/>
    <a:srgbClr val="33CCCC"/>
    <a:srgbClr val="00CC99"/>
    <a:srgbClr val="495F77"/>
    <a:srgbClr val="4D6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7544E-80DD-4D84-BF84-42381C576026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092EE-669B-4F50-911E-6460473EDF77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12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1AFA81-2496-41E6-9238-A3ED0B5F5DB8}" type="slidenum">
              <a:rPr lang="fr-BE" smtClean="0"/>
              <a:t>‹nr.›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1D9CDF-E33C-474D-8336-F83118656D7B}" type="datetimeFigureOut">
              <a:rPr lang="fr-BE" smtClean="0"/>
              <a:t>18-04-18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924944"/>
            <a:ext cx="655272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Intervention d’</a:t>
            </a:r>
            <a:r>
              <a:rPr lang="fr-BE" sz="1400" dirty="0" err="1" smtClean="0">
                <a:solidFill>
                  <a:schemeClr val="bg1">
                    <a:lumMod val="50000"/>
                  </a:schemeClr>
                </a:solidFill>
              </a:rPr>
              <a:t>Infor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- Homes et de Home- Info à la journée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d’étude du 27 avril 2018 organisée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par l’Observatoire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de la Santé et du Social de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Bruxelles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400" dirty="0" smtClean="0">
                <a:solidFill>
                  <a:schemeClr val="bg1">
                    <a:lumMod val="50000"/>
                  </a:schemeClr>
                </a:solidFill>
              </a:rPr>
              <a:t> «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</a:rPr>
              <a:t> Organiser des soins de qualité pour les personnes âgées en Région de Bruxelles-Capitale: focus sur les résidents des maisons de repos présentant une dépendance légère (profils O et A) »</a:t>
            </a:r>
            <a:r>
              <a:rPr lang="fr-BE" sz="1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BE" sz="1400" b="1" dirty="0">
                <a:solidFill>
                  <a:schemeClr val="bg1">
                    <a:lumMod val="50000"/>
                  </a:schemeClr>
                </a:solidFill>
              </a:rPr>
            </a:br>
            <a:endParaRPr lang="fr-BE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BE" sz="2400" b="1" dirty="0" smtClean="0">
                <a:solidFill>
                  <a:srgbClr val="279D9A"/>
                </a:solidFill>
              </a:rPr>
              <a:t>La maison de repos : pour qui ? pour quoi ?</a:t>
            </a:r>
            <a:endParaRPr lang="fr-BE" sz="2400" spc="-100" dirty="0">
              <a:solidFill>
                <a:srgbClr val="279D9A"/>
              </a:solidFill>
            </a:endParaRPr>
          </a:p>
          <a:p>
            <a:pPr algn="ctr"/>
            <a:r>
              <a:rPr lang="fr-BE" sz="2000" dirty="0"/>
              <a:t/>
            </a:r>
            <a:br>
              <a:rPr lang="fr-BE" sz="2000" dirty="0"/>
            </a:br>
            <a:endParaRPr lang="fr-BE" sz="2000" dirty="0"/>
          </a:p>
        </p:txBody>
      </p:sp>
      <p:pic>
        <p:nvPicPr>
          <p:cNvPr id="1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29101" r="3152" b="42900"/>
          <a:stretch/>
        </p:blipFill>
        <p:spPr bwMode="auto">
          <a:xfrm>
            <a:off x="439713" y="476672"/>
            <a:ext cx="7588721" cy="2056978"/>
          </a:xfrm>
          <a:prstGeom prst="rect">
            <a:avLst/>
          </a:prstGeom>
          <a:noFill/>
          <a:ln w="19050">
            <a:solidFill>
              <a:srgbClr val="279D9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IDENTITE  INSTITUTIONNELLE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Infor-Homes / </a:t>
            </a:r>
            <a:r>
              <a:rPr lang="fr-BE" sz="1800" spc="-100" dirty="0" smtClean="0">
                <a:solidFill>
                  <a:schemeClr val="dk1"/>
                </a:solidFill>
              </a:rPr>
              <a:t>Home-Info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Asbl </a:t>
            </a:r>
            <a:r>
              <a:rPr lang="fr-BE" sz="1800" spc="-100" dirty="0" smtClean="0">
                <a:solidFill>
                  <a:schemeClr val="dk1"/>
                </a:solidFill>
              </a:rPr>
              <a:t>bruxelloises indépendantes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pluralistes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14300" indent="0">
              <a:buNone/>
            </a:pPr>
            <a:r>
              <a:rPr lang="fr-BE" dirty="0" smtClean="0"/>
              <a:t> </a:t>
            </a:r>
          </a:p>
          <a:p>
            <a:pPr marL="114300" indent="0">
              <a:buNone/>
            </a:pPr>
            <a:r>
              <a:rPr lang="fr-BE" b="1" u="sng" dirty="0">
                <a:solidFill>
                  <a:srgbClr val="279D9A"/>
                </a:solidFill>
              </a:rPr>
              <a:t>NOS  SERVICES</a:t>
            </a:r>
          </a:p>
          <a:p>
            <a:pPr marL="114300" indent="0">
              <a:buNone/>
            </a:pPr>
            <a:endParaRPr lang="fr-BE" sz="1800" u="sng" dirty="0"/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Conseils personnalisés pour le choix d’un lieu de </a:t>
            </a:r>
            <a:r>
              <a:rPr lang="fr-BE" sz="1800" spc="-100" dirty="0" smtClean="0">
                <a:solidFill>
                  <a:schemeClr val="dk1"/>
                </a:solidFill>
              </a:rPr>
              <a:t>vie / </a:t>
            </a:r>
            <a:r>
              <a:rPr lang="fr-BE" sz="1800" b="1" dirty="0" err="1" smtClean="0">
                <a:latin typeface="Calibri" panose="020F0502020204030204" pitchFamily="34" charset="0"/>
              </a:rPr>
              <a:t>Informatie</a:t>
            </a:r>
            <a:r>
              <a:rPr lang="fr-BE" sz="1800" b="1" dirty="0" smtClean="0">
                <a:latin typeface="Calibri" panose="020F0502020204030204" pitchFamily="34" charset="0"/>
              </a:rPr>
              <a:t> </a:t>
            </a:r>
            <a:r>
              <a:rPr lang="fr-BE" sz="1800" b="1" dirty="0">
                <a:latin typeface="Calibri" panose="020F0502020204030204" pitchFamily="34" charset="0"/>
              </a:rPr>
              <a:t>&amp; </a:t>
            </a:r>
            <a:r>
              <a:rPr lang="fr-BE" sz="1800" b="1" dirty="0" err="1">
                <a:latin typeface="Calibri" panose="020F0502020204030204" pitchFamily="34" charset="0"/>
              </a:rPr>
              <a:t>advies</a:t>
            </a:r>
            <a:r>
              <a:rPr lang="fr-BE" sz="1800" b="1" dirty="0">
                <a:latin typeface="Calibri" panose="020F0502020204030204" pitchFamily="34" charset="0"/>
              </a:rPr>
              <a:t> over </a:t>
            </a:r>
            <a:r>
              <a:rPr lang="fr-BE" sz="1800" b="1" dirty="0" err="1" smtClean="0">
                <a:latin typeface="Calibri" panose="020F0502020204030204" pitchFamily="34" charset="0"/>
              </a:rPr>
              <a:t>rusthuizen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r>
              <a:rPr lang="fr-BE" sz="1800" spc="-100" dirty="0">
                <a:solidFill>
                  <a:schemeClr val="dk1"/>
                </a:solidFill>
              </a:rPr>
              <a:t>Dispositif de lutte contre la maltraitance des personnes </a:t>
            </a:r>
            <a:r>
              <a:rPr lang="fr-BE" sz="1800" spc="-100" dirty="0" smtClean="0">
                <a:solidFill>
                  <a:schemeClr val="dk1"/>
                </a:solidFill>
              </a:rPr>
              <a:t>âgées- SEPAM / </a:t>
            </a:r>
            <a:r>
              <a:rPr lang="fr-BE" sz="1800" b="1" dirty="0" smtClean="0">
                <a:latin typeface="Calibri" panose="020F0502020204030204" pitchFamily="34" charset="0"/>
              </a:rPr>
              <a:t>Brussels </a:t>
            </a:r>
            <a:r>
              <a:rPr lang="fr-BE" sz="1800" b="1" dirty="0">
                <a:latin typeface="Calibri" panose="020F0502020204030204" pitchFamily="34" charset="0"/>
              </a:rPr>
              <a:t>Meldpunt ouderenmis (be)handeling</a:t>
            </a:r>
          </a:p>
          <a:p>
            <a:pPr>
              <a:buFontTx/>
              <a:buChar char="-"/>
            </a:pPr>
            <a:r>
              <a:rPr lang="fr-BE" sz="1800" spc="-100" dirty="0" smtClean="0">
                <a:solidFill>
                  <a:schemeClr val="dk1"/>
                </a:solidFill>
              </a:rPr>
              <a:t>Observatoire /</a:t>
            </a:r>
            <a:endParaRPr lang="fr-BE" sz="1800" spc="-100" dirty="0">
              <a:solidFill>
                <a:schemeClr val="dk1"/>
              </a:solidFill>
            </a:endParaRP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36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2060848"/>
            <a:ext cx="8064896" cy="4008512"/>
          </a:xfrm>
        </p:spPr>
        <p:txBody>
          <a:bodyPr/>
          <a:lstStyle/>
          <a:p>
            <a:pPr marL="114300" indent="333375">
              <a:buNone/>
            </a:pPr>
            <a:endParaRPr lang="fr-BE" b="1" dirty="0" smtClean="0"/>
          </a:p>
          <a:p>
            <a:pPr marL="1685925" indent="-342900"/>
            <a:r>
              <a:rPr lang="fr-BE" sz="1800" dirty="0" smtClean="0"/>
              <a:t>   </a:t>
            </a:r>
            <a:r>
              <a:rPr lang="fr-BE" sz="1800" spc="-100" dirty="0">
                <a:solidFill>
                  <a:schemeClr val="dk1"/>
                </a:solidFill>
              </a:rPr>
              <a:t>Qui nous consulte ? </a:t>
            </a:r>
            <a:r>
              <a:rPr lang="fr-BE" sz="1800" spc="-100" dirty="0" smtClean="0">
                <a:solidFill>
                  <a:schemeClr val="dk1"/>
                </a:solidFill>
              </a:rPr>
              <a:t> Pourquoi </a:t>
            </a:r>
            <a:r>
              <a:rPr lang="fr-BE" sz="1800" spc="-100" dirty="0">
                <a:solidFill>
                  <a:schemeClr val="dk1"/>
                </a:solidFill>
              </a:rPr>
              <a:t>?</a:t>
            </a: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 Placement » en </a:t>
            </a:r>
            <a:r>
              <a:rPr lang="fr-BE" sz="1800" spc="-100" dirty="0">
                <a:solidFill>
                  <a:schemeClr val="dk1"/>
                </a:solidFill>
              </a:rPr>
              <a:t>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repos. 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  Eventail des possibilités, </a:t>
            </a:r>
            <a:r>
              <a:rPr lang="fr-BE" sz="1800" spc="-100" dirty="0" smtClean="0">
                <a:solidFill>
                  <a:schemeClr val="dk1"/>
                </a:solidFill>
              </a:rPr>
              <a:t> freins </a:t>
            </a:r>
            <a:r>
              <a:rPr lang="fr-BE" sz="1800" spc="-100" dirty="0">
                <a:solidFill>
                  <a:schemeClr val="dk1"/>
                </a:solidFill>
              </a:rPr>
              <a:t>et </a:t>
            </a:r>
            <a:r>
              <a:rPr lang="fr-BE" sz="1800" spc="-100" dirty="0" smtClean="0">
                <a:solidFill>
                  <a:schemeClr val="dk1"/>
                </a:solidFill>
              </a:rPr>
              <a:t>limites.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685925" indent="-342900"/>
            <a:r>
              <a:rPr lang="fr-BE" sz="1800" spc="-100" dirty="0">
                <a:solidFill>
                  <a:schemeClr val="dk1"/>
                </a:solidFill>
              </a:rPr>
              <a:t> </a:t>
            </a:r>
            <a:r>
              <a:rPr lang="fr-BE" sz="1800" spc="-100" dirty="0" smtClean="0">
                <a:solidFill>
                  <a:schemeClr val="dk1"/>
                </a:solidFill>
              </a:rPr>
              <a:t> «</a:t>
            </a:r>
            <a:r>
              <a:rPr lang="fr-BE" sz="1800" spc="-100" dirty="0">
                <a:solidFill>
                  <a:schemeClr val="dk1"/>
                </a:solidFill>
              </a:rPr>
              <a:t> Parcours de vie </a:t>
            </a:r>
            <a:r>
              <a:rPr lang="fr-BE" sz="1800" spc="-100" dirty="0" smtClean="0">
                <a:solidFill>
                  <a:schemeClr val="dk1"/>
                </a:solidFill>
              </a:rPr>
              <a:t>»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438275" indent="-95250"/>
            <a:endParaRPr lang="fr-BE" sz="1800" dirty="0"/>
          </a:p>
          <a:p>
            <a:pPr marL="1438275" indent="-95250"/>
            <a:endParaRPr lang="fr-BE" dirty="0" smtClean="0"/>
          </a:p>
          <a:p>
            <a:pPr marL="114300" indent="333375">
              <a:buNone/>
            </a:pPr>
            <a:endParaRPr lang="fr-BE" b="1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179510" y="548680"/>
            <a:ext cx="8064897" cy="1447056"/>
          </a:xfrm>
          <a:prstGeom prst="rect">
            <a:avLst/>
          </a:prstGeom>
          <a:ln w="19050">
            <a:solidFill>
              <a:srgbClr val="29A6A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Conseils personnalisés pour le choix d’un lieu de vie</a:t>
            </a:r>
          </a:p>
          <a:p>
            <a:pPr algn="ctr"/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Informatie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&amp;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advies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over </a:t>
            </a:r>
            <a:r>
              <a:rPr lang="fr-BE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rusthuizen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964" y="404664"/>
            <a:ext cx="7128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BE" sz="1600" i="1" u="sng" dirty="0"/>
              <a:t>T</a:t>
            </a:r>
            <a:r>
              <a:rPr lang="fr-BE" sz="1600" i="1" u="sng" dirty="0" smtClean="0"/>
              <a:t>émoignages de consultants</a:t>
            </a:r>
          </a:p>
          <a:p>
            <a:pPr algn="just">
              <a:buNone/>
            </a:pPr>
            <a:endParaRPr lang="fr-BE" sz="1600" i="1" dirty="0"/>
          </a:p>
          <a:p>
            <a:pPr algn="just">
              <a:buNone/>
            </a:pPr>
            <a:r>
              <a:rPr lang="fr-BE" sz="1600" i="1" dirty="0" smtClean="0"/>
              <a:t>«</a:t>
            </a:r>
            <a:r>
              <a:rPr lang="fr-BE" sz="1600" i="1" dirty="0"/>
              <a:t> On se pose des questions mais ce n’est pas encore très clair pour nous.   On voudrait  ne pas attendre la dernière minute comme ça a été le cas pour mes parents.  Vous pouvez m’expliquer la différence entre une maison de repos et une résidence-services ?   On n’a pas encore pris notre décision de quitter notre maison. </a:t>
            </a:r>
            <a:r>
              <a:rPr lang="fr-BE" sz="1600" i="1" dirty="0" smtClean="0"/>
              <a:t>» </a:t>
            </a:r>
          </a:p>
          <a:p>
            <a:pPr algn="just">
              <a:buNone/>
            </a:pPr>
            <a:endParaRPr lang="fr-BE" sz="1600" i="1" dirty="0"/>
          </a:p>
          <a:p>
            <a:pPr marL="114300" indent="0">
              <a:buNone/>
            </a:pP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r>
              <a:rPr lang="fr-BE" sz="1600" i="1" dirty="0"/>
              <a:t>« C’est très confrontant de voir autour de moi des proches qui ne sont plus en mesures de prendre certaines </a:t>
            </a:r>
            <a:r>
              <a:rPr lang="fr-BE" sz="1600" i="1" dirty="0" smtClean="0"/>
              <a:t>décisions, </a:t>
            </a:r>
            <a:r>
              <a:rPr lang="fr-BE" sz="1600" i="1" dirty="0"/>
              <a:t>ils sont au pied du mur et dans l’urgence !   Je veux éviter cela et préparer mon entrée en maison de repos</a:t>
            </a:r>
            <a:r>
              <a:rPr lang="fr-BE" sz="1600" i="1" dirty="0" smtClean="0"/>
              <a:t>.»</a:t>
            </a:r>
          </a:p>
          <a:p>
            <a:endParaRPr lang="fr-BE" sz="1600" i="1" dirty="0"/>
          </a:p>
          <a:p>
            <a:endParaRPr lang="fr-BE" sz="1600" i="1" dirty="0" smtClean="0"/>
          </a:p>
          <a:p>
            <a:endParaRPr lang="fr-BE" sz="1600" i="1" dirty="0" smtClean="0"/>
          </a:p>
          <a:p>
            <a:r>
              <a:rPr lang="fr-BE" sz="1600" i="1" dirty="0"/>
              <a:t> </a:t>
            </a:r>
            <a:endParaRPr lang="fr-BE" sz="1600" dirty="0" smtClean="0"/>
          </a:p>
          <a:p>
            <a:r>
              <a:rPr lang="fr-BE" sz="1600" i="1" dirty="0"/>
              <a:t>« J’entre dans une autre phase de ma vie… C’est intéressant... »</a:t>
            </a:r>
            <a:endParaRPr lang="fr-BE" sz="1600" dirty="0"/>
          </a:p>
          <a:p>
            <a:r>
              <a:rPr lang="fr-BE" sz="1600" dirty="0"/>
              <a:t> </a:t>
            </a:r>
          </a:p>
          <a:p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283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692008" cy="1143000"/>
          </a:xfrm>
          <a:ln w="19050">
            <a:solidFill>
              <a:srgbClr val="33CCCC"/>
            </a:solidFill>
          </a:ln>
        </p:spPr>
        <p:txBody>
          <a:bodyPr/>
          <a:lstStyle/>
          <a:p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Visites d’établissements / </a:t>
            </a: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Rencontres </a:t>
            </a:r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de professionnels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3025" indent="180975"/>
            <a:endParaRPr lang="fr-BE" dirty="0" smtClean="0"/>
          </a:p>
          <a:p>
            <a:pPr marL="1343025" indent="180975"/>
            <a:endParaRPr lang="fr-BE" sz="1800" dirty="0"/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Evolution </a:t>
            </a:r>
            <a:r>
              <a:rPr lang="fr-BE" sz="1800" spc="-100" dirty="0">
                <a:solidFill>
                  <a:schemeClr val="dk1"/>
                </a:solidFill>
              </a:rPr>
              <a:t>du rôle des maisons de </a:t>
            </a:r>
            <a:r>
              <a:rPr lang="fr-BE" sz="1800" spc="-100" dirty="0" smtClean="0">
                <a:solidFill>
                  <a:schemeClr val="dk1"/>
                </a:solidFill>
              </a:rPr>
              <a:t>repos .</a:t>
            </a: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Evaluation </a:t>
            </a:r>
            <a:r>
              <a:rPr lang="fr-BE" sz="1800" spc="-100" dirty="0">
                <a:solidFill>
                  <a:schemeClr val="dk1"/>
                </a:solidFill>
              </a:rPr>
              <a:t>des « besoins </a:t>
            </a:r>
            <a:r>
              <a:rPr lang="fr-BE" sz="1800" spc="-100" dirty="0" smtClean="0">
                <a:solidFill>
                  <a:schemeClr val="dk1"/>
                </a:solidFill>
              </a:rPr>
              <a:t>».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1343025" indent="180975"/>
            <a:r>
              <a:rPr lang="fr-BE" sz="1800" spc="-100" dirty="0" smtClean="0">
                <a:solidFill>
                  <a:schemeClr val="dk1"/>
                </a:solidFill>
              </a:rPr>
              <a:t>Projets de </a:t>
            </a:r>
            <a:r>
              <a:rPr lang="fr-BE" sz="1800" spc="-100" dirty="0">
                <a:solidFill>
                  <a:schemeClr val="dk1"/>
                </a:solidFill>
              </a:rPr>
              <a:t>vie et </a:t>
            </a:r>
            <a:r>
              <a:rPr lang="fr-BE" sz="1800" spc="-100" dirty="0" smtClean="0">
                <a:solidFill>
                  <a:schemeClr val="dk1"/>
                </a:solidFill>
              </a:rPr>
              <a:t>mixité des profils.</a:t>
            </a:r>
            <a:endParaRPr lang="fr-BE" sz="1800" spc="-100" dirty="0">
              <a:solidFill>
                <a:schemeClr val="dk1"/>
              </a:solidFill>
            </a:endParaRPr>
          </a:p>
          <a:p>
            <a:endParaRPr lang="fr-BE" sz="1800" dirty="0" smtClean="0"/>
          </a:p>
          <a:p>
            <a:pPr marL="11430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74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fr-BE" sz="1900" dirty="0"/>
          </a:p>
          <a:p>
            <a:pPr marL="114300" indent="0">
              <a:buNone/>
            </a:pPr>
            <a:r>
              <a:rPr lang="fr-BE" sz="1600" i="1" u="sng" dirty="0"/>
              <a:t>Témoignages de responsables de maisons de </a:t>
            </a:r>
            <a:r>
              <a:rPr lang="fr-BE" sz="1600" i="1" u="sng" dirty="0" smtClean="0"/>
              <a:t>repos</a:t>
            </a:r>
            <a:endParaRPr lang="fr-BE" sz="1600" i="1" dirty="0" smtClean="0"/>
          </a:p>
          <a:p>
            <a:pPr marL="114300" indent="0">
              <a:buNone/>
            </a:pPr>
            <a:endParaRPr lang="fr-BE" sz="1600" i="1" dirty="0"/>
          </a:p>
          <a:p>
            <a:pPr marL="114300" indent="0">
              <a:buNone/>
            </a:pPr>
            <a:r>
              <a:rPr lang="fr-BE" sz="1600" i="1" dirty="0" smtClean="0"/>
              <a:t>« Je suis convaincu que la question du bien-être en maison de repos est complexe.  C’est tout le monde qui doit y mettre du sien… »</a:t>
            </a:r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  <a:endParaRPr lang="fr-BE" sz="1600" dirty="0" smtClean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endParaRPr lang="fr-BE" sz="1600" dirty="0"/>
          </a:p>
          <a:p>
            <a:pPr marL="114300" indent="0">
              <a:buNone/>
            </a:pPr>
            <a:r>
              <a:rPr lang="fr-BE" sz="1600" i="1" dirty="0"/>
              <a:t>«Il est difficile pour nous d’accepter des personnes âgées souffrant de problèmes psychiatriques.  Nous n’arrivons pas à trouver des services ambulatoires avec lesquels nous pourrions collaborer.  Ils n’ont plus de disponibilités !  C’est difficile d’exclure mais nous devons aussi reconnaître nos limites. »</a:t>
            </a:r>
            <a:endParaRPr lang="fr-BE" sz="1600" dirty="0"/>
          </a:p>
          <a:p>
            <a:pPr marL="114300" indent="0">
              <a:buNone/>
            </a:pPr>
            <a:r>
              <a:rPr lang="fr-BE" sz="1600" dirty="0"/>
              <a:t> </a:t>
            </a:r>
          </a:p>
          <a:p>
            <a:pPr marL="114300" indent="0">
              <a:buNone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39560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SEPAM  </a:t>
            </a:r>
            <a:br>
              <a:rPr lang="fr-BE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Brussels Meldpunt Ouderenmis(be)handeling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Limites du maintien à domicile à ne pas dépasser – dualisation </a:t>
            </a:r>
            <a:r>
              <a:rPr lang="fr-BE" sz="1800" spc="-100" dirty="0" smtClean="0">
                <a:solidFill>
                  <a:schemeClr val="dk1"/>
                </a:solidFill>
              </a:rPr>
              <a:t>domicile et maison </a:t>
            </a:r>
            <a:r>
              <a:rPr lang="fr-BE" sz="1800" spc="-100" dirty="0">
                <a:solidFill>
                  <a:schemeClr val="dk1"/>
                </a:solidFill>
              </a:rPr>
              <a:t>de </a:t>
            </a:r>
            <a:r>
              <a:rPr lang="fr-BE" sz="1800" spc="-100" dirty="0" smtClean="0">
                <a:solidFill>
                  <a:schemeClr val="dk1"/>
                </a:solidFill>
              </a:rPr>
              <a:t>repos.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Importance de l’accompagnement des familles et aidants </a:t>
            </a:r>
            <a:r>
              <a:rPr lang="fr-BE" sz="1800" spc="-100" dirty="0" smtClean="0">
                <a:solidFill>
                  <a:schemeClr val="dk1"/>
                </a:solidFill>
              </a:rPr>
              <a:t>proches.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809625" indent="-180975">
              <a:tabLst>
                <a:tab pos="809625" algn="l"/>
              </a:tabLst>
            </a:pPr>
            <a:r>
              <a:rPr lang="fr-BE" sz="1800" spc="-100" dirty="0">
                <a:solidFill>
                  <a:schemeClr val="dk1"/>
                </a:solidFill>
              </a:rPr>
              <a:t>Ambulatoire – Senior Médiation </a:t>
            </a:r>
            <a:r>
              <a:rPr lang="fr-BE" sz="1800" spc="-100" dirty="0" smtClean="0">
                <a:solidFill>
                  <a:schemeClr val="dk1"/>
                </a:solidFill>
              </a:rPr>
              <a:t>.</a:t>
            </a:r>
            <a:endParaRPr lang="fr-BE" sz="1800" spc="-1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871392"/>
          </a:xfrm>
        </p:spPr>
        <p:txBody>
          <a:bodyPr/>
          <a:lstStyle/>
          <a:p>
            <a:pPr marL="114300" indent="0" algn="just">
              <a:buNone/>
            </a:pPr>
            <a:endParaRPr lang="fr-BE" dirty="0" smtClean="0"/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 smtClean="0">
                <a:solidFill>
                  <a:schemeClr val="dk1"/>
                </a:solidFill>
              </a:rPr>
              <a:t>Quelques réflexions par rapport à l’actualité et à l’avenir </a:t>
            </a:r>
            <a:r>
              <a:rPr lang="fr-BE" sz="1800" spc="-100" dirty="0">
                <a:solidFill>
                  <a:schemeClr val="dk1"/>
                </a:solidFill>
              </a:rPr>
              <a:t>du secteur </a:t>
            </a:r>
            <a:r>
              <a:rPr lang="fr-BE" sz="1800" spc="-100" dirty="0" smtClean="0">
                <a:solidFill>
                  <a:schemeClr val="dk1"/>
                </a:solidFill>
              </a:rPr>
              <a:t>des  Maisons de Repos (et de Soins)  //  Constats de la recherche.</a:t>
            </a:r>
          </a:p>
          <a:p>
            <a:pPr marL="266700" indent="0">
              <a:buNone/>
            </a:pPr>
            <a:endParaRPr lang="fr-BE" sz="1800" spc="-100" dirty="0">
              <a:solidFill>
                <a:schemeClr val="dk1"/>
              </a:solidFill>
            </a:endParaRPr>
          </a:p>
          <a:p>
            <a:pPr marL="542925" indent="-276225"/>
            <a:r>
              <a:rPr lang="fr-BE" sz="1800" spc="-100" dirty="0">
                <a:solidFill>
                  <a:schemeClr val="dk1"/>
                </a:solidFill>
              </a:rPr>
              <a:t>Quels appuis aux adultes âgés et </a:t>
            </a:r>
            <a:r>
              <a:rPr lang="fr-BE" sz="1800" spc="-100" dirty="0" smtClean="0">
                <a:solidFill>
                  <a:schemeClr val="dk1"/>
                </a:solidFill>
              </a:rPr>
              <a:t>quels «</a:t>
            </a:r>
            <a:r>
              <a:rPr lang="fr-BE" sz="1800" spc="-100" dirty="0">
                <a:solidFill>
                  <a:schemeClr val="dk1"/>
                </a:solidFill>
              </a:rPr>
              <a:t> vivre ensemble » en maison de </a:t>
            </a:r>
            <a:r>
              <a:rPr lang="fr-BE" sz="1800" spc="-100" dirty="0" smtClean="0">
                <a:solidFill>
                  <a:schemeClr val="dk1"/>
                </a:solidFill>
              </a:rPr>
              <a:t>repos ?   …</a:t>
            </a:r>
            <a:endParaRPr lang="fr-BE" sz="1800" spc="-100" dirty="0">
              <a:solidFill>
                <a:schemeClr val="dk1"/>
              </a:solidFill>
            </a:endParaRPr>
          </a:p>
          <a:p>
            <a:pPr marL="266700" indent="276225"/>
            <a:r>
              <a:rPr lang="fr-BE" sz="1800" spc="-100" dirty="0" smtClean="0">
                <a:solidFill>
                  <a:schemeClr val="dk1"/>
                </a:solidFill>
              </a:rPr>
              <a:t>… Et/ou dans </a:t>
            </a:r>
            <a:r>
              <a:rPr lang="fr-BE" sz="1800" spc="-100" dirty="0">
                <a:solidFill>
                  <a:schemeClr val="dk1"/>
                </a:solidFill>
              </a:rPr>
              <a:t>nos quartiers bruxellois ?</a:t>
            </a:r>
          </a:p>
          <a:p>
            <a:pPr marL="266700" indent="276225" algn="just">
              <a:buNone/>
            </a:pPr>
            <a:endParaRPr lang="fr-BE" sz="1800" dirty="0" smtClean="0"/>
          </a:p>
          <a:p>
            <a:pPr marL="114300" indent="0" algn="just">
              <a:buNone/>
            </a:pPr>
            <a:endParaRPr lang="fr-BE" sz="18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1143000"/>
          </a:xfrm>
          <a:ln w="19050">
            <a:solidFill>
              <a:srgbClr val="279D9A"/>
            </a:solidFill>
          </a:ln>
        </p:spPr>
        <p:txBody>
          <a:bodyPr/>
          <a:lstStyle/>
          <a:p>
            <a:pPr algn="ctr"/>
            <a:r>
              <a:rPr lang="fr-BE" sz="5400" dirty="0"/>
              <a:t/>
            </a:r>
            <a:br>
              <a:rPr lang="fr-BE" sz="5400" dirty="0"/>
            </a:br>
            <a:r>
              <a:rPr lang="fr-BE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Observatoire</a:t>
            </a:r>
            <a:r>
              <a:rPr lang="fr-BE" dirty="0">
                <a:solidFill>
                  <a:schemeClr val="bg1"/>
                </a:solidFill>
              </a:rPr>
              <a:t/>
            </a:r>
            <a:br>
              <a:rPr lang="fr-BE" dirty="0">
                <a:solidFill>
                  <a:schemeClr val="bg1"/>
                </a:solidFill>
              </a:rPr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651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763688" y="908720"/>
            <a:ext cx="4395936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BE" dirty="0" smtClean="0"/>
          </a:p>
          <a:p>
            <a:endParaRPr lang="fr-BE" dirty="0"/>
          </a:p>
          <a:p>
            <a:pPr marL="0" indent="0" algn="ctr">
              <a:buNone/>
            </a:pPr>
            <a:r>
              <a:rPr lang="fr-BE" b="1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MERCI</a:t>
            </a:r>
          </a:p>
          <a:p>
            <a:pPr marL="0" indent="0" algn="ctr">
              <a:buNone/>
            </a:pPr>
            <a:endParaRPr lang="fr-BE" b="1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présence</a:t>
            </a:r>
          </a:p>
          <a:p>
            <a:pPr marL="0" indent="0" algn="ctr">
              <a:buNone/>
            </a:pPr>
            <a:r>
              <a:rPr lang="fr-BE" sz="18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De votre attention</a:t>
            </a:r>
          </a:p>
          <a:p>
            <a:pPr marL="0" indent="0" algn="ctr">
              <a:buNone/>
            </a:pPr>
            <a:endParaRPr lang="fr-B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BE" b="1" i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ffectLst/>
              </a:rPr>
              <a:t/>
            </a:r>
            <a:br>
              <a:rPr lang="fr-BE" dirty="0">
                <a:effectLst/>
              </a:rPr>
            </a:br>
            <a:endParaRPr lang="fr-BE" dirty="0"/>
          </a:p>
        </p:txBody>
      </p:sp>
      <p:pic>
        <p:nvPicPr>
          <p:cNvPr id="4" name="Picture 2" descr="http://www.inforhomesasbl.be/Inforhomes-Splas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" t="31146" r="3152" b="39535"/>
          <a:stretch/>
        </p:blipFill>
        <p:spPr bwMode="auto">
          <a:xfrm>
            <a:off x="467543" y="4405858"/>
            <a:ext cx="7588721" cy="21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5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187</Words>
  <Application>Microsoft Office PowerPoint</Application>
  <PresentationFormat>Diavoorstelling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Contiguïté</vt:lpstr>
      <vt:lpstr>PowerPoint-presentatie</vt:lpstr>
      <vt:lpstr>PowerPoint-presentatie</vt:lpstr>
      <vt:lpstr>PowerPoint-presentatie</vt:lpstr>
      <vt:lpstr>PowerPoint-presentatie</vt:lpstr>
      <vt:lpstr> Visites d’établissements / Rencontres de professionnels </vt:lpstr>
      <vt:lpstr>PowerPoint-presentatie</vt:lpstr>
      <vt:lpstr>SEPAM   Brussels Meldpunt Ouderenmis(be)handeling</vt:lpstr>
      <vt:lpstr> Observatoire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Infor-Homes Bruxelles, asbl</dc:title>
  <dc:creator>Marie Paule PAQUO</dc:creator>
  <cp:lastModifiedBy>Sarah Luyten</cp:lastModifiedBy>
  <cp:revision>74</cp:revision>
  <dcterms:created xsi:type="dcterms:W3CDTF">2017-04-21T06:09:09Z</dcterms:created>
  <dcterms:modified xsi:type="dcterms:W3CDTF">2018-04-18T07:04:04Z</dcterms:modified>
</cp:coreProperties>
</file>