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C2B1303-43D3-2744-BD2C-A10E93D6BEB7}" type="datetimeFigureOut">
              <a:rPr lang="fr-FR" smtClean="0"/>
              <a:t>24/04/2018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E8B15407-B20C-FB4F-AE64-4CCD000B3303}" type="slidenum">
              <a:rPr lang="fr-FR" smtClean="0"/>
              <a:t>‹nr.›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carbonn@ulb.ac.b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085298" y="4469157"/>
            <a:ext cx="4753902" cy="2388843"/>
          </a:xfrm>
        </p:spPr>
        <p:txBody>
          <a:bodyPr>
            <a:noAutofit/>
          </a:bodyPr>
          <a:lstStyle/>
          <a:p>
            <a:r>
              <a:rPr lang="fr-FR" sz="2000" b="1" dirty="0"/>
              <a:t>Les profils des résidents O et A* </a:t>
            </a:r>
            <a:r>
              <a:rPr lang="fr-BE" sz="2000" dirty="0"/>
              <a:t/>
            </a:r>
            <a:br>
              <a:rPr lang="fr-BE" sz="2000" dirty="0"/>
            </a:br>
            <a:r>
              <a:rPr lang="fr-FR" sz="2000" b="1" dirty="0"/>
              <a:t>en maison de repos pour personnes âgées (MRPA) </a:t>
            </a:r>
            <a:r>
              <a:rPr lang="fr-FR" sz="2000" b="1" dirty="0" smtClean="0"/>
              <a:t>en </a:t>
            </a:r>
            <a:r>
              <a:rPr lang="fr-FR" sz="2000" b="1" dirty="0"/>
              <a:t>Région de Bruxelles-</a:t>
            </a:r>
            <a:r>
              <a:rPr lang="fr-FR" sz="2000" b="1" dirty="0" smtClean="0"/>
              <a:t>Capitale.</a:t>
            </a:r>
            <a:r>
              <a:rPr lang="fr-BE" sz="2000" dirty="0"/>
              <a:t/>
            </a:r>
            <a:br>
              <a:rPr lang="fr-BE" sz="2000" dirty="0"/>
            </a:br>
            <a:r>
              <a:rPr lang="fr-FR" sz="2000" b="1" dirty="0"/>
              <a:t>Parcours, logiques d’orientation, d’accueil et alternatives</a:t>
            </a:r>
            <a:r>
              <a:rPr lang="fr-BE" sz="2000" dirty="0"/>
              <a:t/>
            </a:r>
            <a:br>
              <a:rPr lang="fr-BE" sz="2000" dirty="0"/>
            </a:br>
            <a:r>
              <a:rPr lang="fr-BE" sz="2000" dirty="0" smtClean="0"/>
              <a:t/>
            </a:r>
            <a:br>
              <a:rPr lang="fr-BE" sz="2000" dirty="0" smtClean="0"/>
            </a:br>
            <a:r>
              <a:rPr lang="fr-BE" sz="1200" dirty="0" smtClean="0"/>
              <a:t>* Echelle de Katz</a:t>
            </a:r>
            <a:endParaRPr lang="fr-FR" sz="1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33569" y="4588974"/>
            <a:ext cx="2812123" cy="1485725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Sylvie Carbonnelle </a:t>
            </a:r>
            <a:endParaRPr lang="fr-BE" dirty="0">
              <a:solidFill>
                <a:schemeClr val="tx1"/>
              </a:solidFill>
            </a:endParaRPr>
          </a:p>
          <a:p>
            <a:r>
              <a:rPr lang="fr-FR" i="1" dirty="0" smtClean="0">
                <a:solidFill>
                  <a:schemeClr val="tx1"/>
                </a:solidFill>
              </a:rPr>
              <a:t>Socio-anthropologue</a:t>
            </a:r>
            <a:endParaRPr lang="fr-BE" i="1" dirty="0">
              <a:solidFill>
                <a:schemeClr val="tx1"/>
              </a:solidFill>
            </a:endParaRPr>
          </a:p>
          <a:p>
            <a:r>
              <a:rPr lang="fr-FR" i="1" dirty="0" smtClean="0">
                <a:hlinkClick r:id="rId2"/>
              </a:rPr>
              <a:t>scarbonn</a:t>
            </a:r>
            <a:r>
              <a:rPr lang="fr-FR" i="1" dirty="0">
                <a:hlinkClick r:id="rId2"/>
              </a:rPr>
              <a:t>@</a:t>
            </a:r>
            <a:r>
              <a:rPr lang="fr-FR" i="1" dirty="0" smtClean="0">
                <a:hlinkClick r:id="rId2"/>
              </a:rPr>
              <a:t>ulb.ac.be</a:t>
            </a:r>
            <a:endParaRPr lang="fr-FR" i="1" dirty="0" smtClean="0"/>
          </a:p>
          <a:p>
            <a:r>
              <a:rPr lang="fr-FR" i="1" dirty="0" smtClean="0">
                <a:solidFill>
                  <a:schemeClr val="accent6">
                    <a:lumMod val="75000"/>
                  </a:schemeClr>
                </a:solidFill>
              </a:rPr>
              <a:t>Centre de Diffusion de la Culture  Sanitaire </a:t>
            </a:r>
            <a:r>
              <a:rPr lang="fr-FR" i="1" dirty="0" err="1" smtClean="0">
                <a:solidFill>
                  <a:schemeClr val="accent6">
                    <a:lumMod val="75000"/>
                  </a:schemeClr>
                </a:solidFill>
              </a:rPr>
              <a:t>asbl</a:t>
            </a:r>
            <a:r>
              <a:rPr lang="fr-FR" i="1" dirty="0" smtClean="0">
                <a:solidFill>
                  <a:schemeClr val="accent6">
                    <a:lumMod val="75000"/>
                  </a:schemeClr>
                </a:solidFill>
              </a:rPr>
              <a:t> et ULB</a:t>
            </a:r>
            <a:endParaRPr lang="fr-BE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fr-FR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269" y="5499838"/>
            <a:ext cx="7493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6963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474" y="190500"/>
            <a:ext cx="7556313" cy="990600"/>
          </a:xfrm>
        </p:spPr>
        <p:txBody>
          <a:bodyPr/>
          <a:lstStyle/>
          <a:p>
            <a:r>
              <a:rPr lang="fr-FR" sz="2000" b="1" i="1" dirty="0" smtClean="0">
                <a:solidFill>
                  <a:srgbClr val="B050D7"/>
                </a:solidFill>
              </a:rPr>
              <a:t>1.5</a:t>
            </a:r>
            <a:r>
              <a:rPr lang="fr-FR" sz="2000" b="1" i="1" dirty="0">
                <a:solidFill>
                  <a:srgbClr val="B050D7"/>
                </a:solidFill>
              </a:rPr>
              <a:t>. Entrer en MRPA dans le prolongement d’un parcours institutionnel</a:t>
            </a:r>
            <a:r>
              <a:rPr lang="fr-BE" sz="2400" dirty="0">
                <a:solidFill>
                  <a:srgbClr val="B050D7"/>
                </a:solidFill>
              </a:rPr>
              <a:t/>
            </a:r>
            <a:br>
              <a:rPr lang="fr-BE" sz="2400" dirty="0">
                <a:solidFill>
                  <a:srgbClr val="B050D7"/>
                </a:solidFill>
              </a:rPr>
            </a:b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1536700"/>
            <a:ext cx="7556313" cy="4589463"/>
          </a:xfrm>
        </p:spPr>
        <p:txBody>
          <a:bodyPr/>
          <a:lstStyle/>
          <a:p>
            <a:pPr lvl="0"/>
            <a:r>
              <a:rPr lang="fr-FR" dirty="0"/>
              <a:t>Personnes « jeunes », souffrant de problèmes de santé mentale ou d’un handicap</a:t>
            </a:r>
            <a:endParaRPr lang="fr-BE" dirty="0"/>
          </a:p>
          <a:p>
            <a:pPr lvl="0"/>
            <a:r>
              <a:rPr lang="fr-FR" dirty="0"/>
              <a:t>Personnes ayant eu un parcours institutionnel préalable ou n’ayant jamais quitté le domicile parental</a:t>
            </a:r>
            <a:endParaRPr lang="fr-BE" dirty="0"/>
          </a:p>
          <a:p>
            <a:pPr lvl="0"/>
            <a:r>
              <a:rPr lang="fr-FR" dirty="0"/>
              <a:t>L’entrée en maison de repos se justifie par l’absence ou le manque de place dans d’autres structures résidentielles</a:t>
            </a:r>
            <a:endParaRPr lang="fr-BE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006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608106"/>
          </a:xfrm>
        </p:spPr>
        <p:txBody>
          <a:bodyPr/>
          <a:lstStyle/>
          <a:p>
            <a:r>
              <a:rPr lang="fr-FR" sz="2000" b="1" i="1" dirty="0" smtClean="0">
                <a:solidFill>
                  <a:srgbClr val="B050D7"/>
                </a:solidFill>
              </a:rPr>
              <a:t>1.6</a:t>
            </a:r>
            <a:r>
              <a:rPr lang="fr-FR" sz="2000" b="1" i="1" dirty="0">
                <a:solidFill>
                  <a:srgbClr val="B050D7"/>
                </a:solidFill>
              </a:rPr>
              <a:t>. Autres profils O et A</a:t>
            </a:r>
            <a:r>
              <a:rPr lang="fr-FR" sz="2400" b="1" i="1" dirty="0">
                <a:solidFill>
                  <a:srgbClr val="B050D7"/>
                </a:solidFill>
              </a:rPr>
              <a:t/>
            </a:r>
            <a:br>
              <a:rPr lang="fr-FR" sz="2400" b="1" i="1" dirty="0">
                <a:solidFill>
                  <a:srgbClr val="B050D7"/>
                </a:solidFill>
              </a:rPr>
            </a:b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1000" y="1092200"/>
            <a:ext cx="7673787" cy="56642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FR" b="1" dirty="0" smtClean="0"/>
              <a:t>L’entrée simultanée</a:t>
            </a:r>
          </a:p>
          <a:p>
            <a:pPr marL="0" indent="0">
              <a:buNone/>
            </a:pPr>
            <a:r>
              <a:rPr lang="fr-FR" sz="1800" b="1" dirty="0" smtClean="0"/>
              <a:t>     . Couple H/F</a:t>
            </a:r>
          </a:p>
          <a:p>
            <a:pPr marL="0" indent="0">
              <a:buNone/>
            </a:pPr>
            <a:r>
              <a:rPr lang="fr-FR" sz="1800" b="1" dirty="0" smtClean="0"/>
              <a:t>      . Parent/enfant (handicap)</a:t>
            </a:r>
            <a:endParaRPr lang="fr-BE" sz="1800" b="1" dirty="0"/>
          </a:p>
          <a:p>
            <a:pPr>
              <a:buFontTx/>
              <a:buChar char="-"/>
            </a:pPr>
            <a:r>
              <a:rPr lang="fr-FR" b="1" dirty="0" smtClean="0"/>
              <a:t>L’amélioration </a:t>
            </a:r>
            <a:r>
              <a:rPr lang="fr-FR" b="1" dirty="0"/>
              <a:t>de l’état de </a:t>
            </a:r>
            <a:r>
              <a:rPr lang="fr-FR" b="1" dirty="0" smtClean="0"/>
              <a:t>santé</a:t>
            </a:r>
          </a:p>
          <a:p>
            <a:pPr marL="0" indent="0" algn="ctr">
              <a:buNone/>
            </a:pPr>
            <a:r>
              <a:rPr lang="fr-FR" b="1" dirty="0" smtClean="0"/>
              <a:t>----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DISCUSSION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. Grande hétérogénéité des O et A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. Programmation à envisager en conséquence (limites d’une évaluation des besoins sur base de l’échelle de </a:t>
            </a: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K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atz)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. Phénomène d’institutionnalisation des A s’explique aussi par les logiques propres aux secteurs PA et Santé/Social.</a:t>
            </a:r>
          </a:p>
          <a:p>
            <a:pPr marL="0" indent="0">
              <a:buNone/>
            </a:pPr>
            <a:endParaRPr lang="fr-FR" b="1" dirty="0" smtClean="0">
              <a:solidFill>
                <a:srgbClr val="FF6600"/>
              </a:solidFill>
            </a:endParaRPr>
          </a:p>
          <a:p>
            <a:pPr marL="0" indent="0">
              <a:buNone/>
            </a:pPr>
            <a:endParaRPr lang="fr-BE" b="1" dirty="0">
              <a:solidFill>
                <a:srgbClr val="FF6600"/>
              </a:solidFill>
            </a:endParaRPr>
          </a:p>
          <a:p>
            <a:pPr marL="0" indent="0">
              <a:buNone/>
            </a:pPr>
            <a:endParaRPr lang="fr-BE" b="1" dirty="0">
              <a:solidFill>
                <a:srgbClr val="B050D7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6985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874806"/>
          </a:xfrm>
        </p:spPr>
        <p:txBody>
          <a:bodyPr/>
          <a:lstStyle/>
          <a:p>
            <a:r>
              <a:rPr lang="fr-FR" sz="2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2. Les politiques institutionnelles des MRPA et</a:t>
            </a:r>
            <a:br>
              <a:rPr lang="fr-FR" sz="2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</a:br>
            <a:r>
              <a:rPr lang="fr-FR" sz="2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 MRPA-MRS à l’égard des résidents O et A</a:t>
            </a:r>
            <a:r>
              <a:rPr lang="fr-BE" sz="2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 </a:t>
            </a:r>
            <a:endParaRPr lang="fr-FR" sz="2400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1358900"/>
            <a:ext cx="7429313" cy="5130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Questions</a:t>
            </a:r>
          </a:p>
          <a:p>
            <a:pPr>
              <a:buFont typeface="Wingdings" charset="0"/>
              <a:buChar char="Ø"/>
            </a:pPr>
            <a:r>
              <a:rPr lang="fr-FR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Quelles stratégies ou logiques d’accueil ? (« tri » ou sélection?)</a:t>
            </a:r>
          </a:p>
          <a:p>
            <a:pPr>
              <a:buFont typeface="Wingdings" charset="0"/>
              <a:buChar char="Ø"/>
            </a:pPr>
            <a:r>
              <a:rPr lang="fr-FR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Quelles « missions »?</a:t>
            </a:r>
          </a:p>
          <a:p>
            <a:pPr>
              <a:buFont typeface="Wingdings" charset="0"/>
              <a:buChar char="Ø"/>
            </a:pPr>
            <a:r>
              <a:rPr lang="fr-FR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Recherche d’une « mixité » de profils du point de vue de la dépendance »?</a:t>
            </a:r>
          </a:p>
          <a:p>
            <a:pPr marL="0" indent="0">
              <a:buNone/>
            </a:pPr>
            <a:r>
              <a:rPr lang="fr-FR" dirty="0" smtClean="0"/>
              <a:t>. Une </a:t>
            </a:r>
            <a:r>
              <a:rPr lang="fr-FR" dirty="0"/>
              <a:t>critique des catégories de dépendance de l’échelle de Katz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. Le </a:t>
            </a:r>
            <a:r>
              <a:rPr lang="fr-FR" dirty="0"/>
              <a:t>principe de l’ouverture à </a:t>
            </a:r>
            <a:r>
              <a:rPr lang="fr-FR" dirty="0" smtClean="0"/>
              <a:t>tous</a:t>
            </a:r>
          </a:p>
          <a:p>
            <a:pPr marL="0" indent="0">
              <a:buNone/>
            </a:pPr>
            <a:r>
              <a:rPr lang="fr-FR" dirty="0" smtClean="0"/>
              <a:t>. Une </a:t>
            </a:r>
            <a:r>
              <a:rPr lang="fr-FR" dirty="0"/>
              <a:t>limite à l’accueil</a:t>
            </a:r>
            <a:r>
              <a:rPr lang="fr-BE" dirty="0"/>
              <a:t> </a:t>
            </a:r>
            <a:r>
              <a:rPr lang="fr-BE" dirty="0" smtClean="0"/>
              <a:t> des profils dits ‘lourds’ en MRPA et une recherche d’ ‘équilibre’ parmi les résidents (« mixité » de profils)</a:t>
            </a:r>
          </a:p>
          <a:p>
            <a:pPr marL="0" indent="0">
              <a:buNone/>
            </a:pPr>
            <a:r>
              <a:rPr lang="fr-FR" dirty="0" smtClean="0"/>
              <a:t>. La </a:t>
            </a:r>
            <a:r>
              <a:rPr lang="fr-FR" dirty="0"/>
              <a:t>réticence à une reconversion massive</a:t>
            </a:r>
            <a:r>
              <a:rPr lang="fr-BE" dirty="0"/>
              <a:t> </a:t>
            </a:r>
            <a:endParaRPr lang="fr-BE" dirty="0" smtClean="0"/>
          </a:p>
          <a:p>
            <a:pPr marL="0" indent="0">
              <a:buNone/>
            </a:pPr>
            <a:r>
              <a:rPr lang="fr-FR" dirty="0" smtClean="0"/>
              <a:t>. Un </a:t>
            </a:r>
            <a:r>
              <a:rPr lang="fr-FR" dirty="0"/>
              <a:t>rééquilibrage à opérer au cas par cas</a:t>
            </a:r>
            <a:r>
              <a:rPr lang="fr-BE" dirty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5607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475" y="484094"/>
            <a:ext cx="7350126" cy="519206"/>
          </a:xfrm>
        </p:spPr>
        <p:txBody>
          <a:bodyPr/>
          <a:lstStyle/>
          <a:p>
            <a:r>
              <a:rPr lang="fr-FR" sz="2400" dirty="0" smtClean="0"/>
              <a:t>Mixité – Témoignage </a:t>
            </a:r>
            <a:r>
              <a:rPr lang="fr-FR" sz="1800" dirty="0" smtClean="0"/>
              <a:t>(</a:t>
            </a:r>
            <a:r>
              <a:rPr lang="fr-FR" sz="1800" dirty="0" err="1" smtClean="0"/>
              <a:t>Dir</a:t>
            </a:r>
            <a:r>
              <a:rPr lang="fr-FR" sz="1800" dirty="0" smtClean="0"/>
              <a:t>. MRPA-MRS public)</a:t>
            </a: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5" y="1155700"/>
            <a:ext cx="7556312" cy="520700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fr-FR" i="1" dirty="0" smtClean="0">
                <a:solidFill>
                  <a:schemeClr val="accent6"/>
                </a:solidFill>
              </a:rPr>
              <a:t>« Pour </a:t>
            </a:r>
            <a:r>
              <a:rPr lang="fr-FR" i="1" dirty="0">
                <a:solidFill>
                  <a:schemeClr val="accent6"/>
                </a:solidFill>
              </a:rPr>
              <a:t>moi, c’est mieux une mixité, mais il faut pouvoir arriver à faire que cette mixité </a:t>
            </a:r>
            <a:r>
              <a:rPr lang="fr-FR" i="1" dirty="0" smtClean="0">
                <a:solidFill>
                  <a:schemeClr val="accent6"/>
                </a:solidFill>
              </a:rPr>
              <a:t>fonctionne!</a:t>
            </a:r>
          </a:p>
          <a:p>
            <a:pPr marL="0" lvl="0" indent="0">
              <a:buNone/>
            </a:pPr>
            <a:r>
              <a:rPr lang="fr-FR" i="1" dirty="0" smtClean="0">
                <a:solidFill>
                  <a:schemeClr val="accent6"/>
                </a:solidFill>
              </a:rPr>
              <a:t> </a:t>
            </a:r>
            <a:r>
              <a:rPr lang="fr-FR" i="1" dirty="0">
                <a:solidFill>
                  <a:schemeClr val="accent6"/>
                </a:solidFill>
              </a:rPr>
              <a:t>Accompagner une personne qui a un handicap </a:t>
            </a:r>
            <a:r>
              <a:rPr lang="fr-FR" i="1" dirty="0" smtClean="0">
                <a:solidFill>
                  <a:schemeClr val="accent6"/>
                </a:solidFill>
              </a:rPr>
              <a:t>mental, </a:t>
            </a:r>
            <a:r>
              <a:rPr lang="fr-FR" i="1" dirty="0">
                <a:solidFill>
                  <a:schemeClr val="accent6"/>
                </a:solidFill>
              </a:rPr>
              <a:t>ou accompagner une personne qui a un profil </a:t>
            </a:r>
            <a:r>
              <a:rPr lang="fr-FR" i="1" dirty="0" smtClean="0">
                <a:solidFill>
                  <a:schemeClr val="accent6"/>
                </a:solidFill>
              </a:rPr>
              <a:t>psychiatrique, </a:t>
            </a:r>
            <a:r>
              <a:rPr lang="fr-FR" i="1" dirty="0">
                <a:solidFill>
                  <a:schemeClr val="accent6"/>
                </a:solidFill>
              </a:rPr>
              <a:t>ou accompagner une personne qui a une </a:t>
            </a:r>
            <a:r>
              <a:rPr lang="fr-FR" i="1" dirty="0" smtClean="0">
                <a:solidFill>
                  <a:schemeClr val="accent6"/>
                </a:solidFill>
              </a:rPr>
              <a:t>démence, </a:t>
            </a:r>
            <a:r>
              <a:rPr lang="fr-FR" i="1" dirty="0">
                <a:solidFill>
                  <a:schemeClr val="accent6"/>
                </a:solidFill>
              </a:rPr>
              <a:t>ou une personne qui a uniquement des </a:t>
            </a:r>
            <a:r>
              <a:rPr lang="fr-FR" i="1" dirty="0" smtClean="0">
                <a:solidFill>
                  <a:schemeClr val="accent6"/>
                </a:solidFill>
              </a:rPr>
              <a:t>« problèmes </a:t>
            </a:r>
            <a:r>
              <a:rPr lang="fr-FR" i="1" dirty="0">
                <a:solidFill>
                  <a:schemeClr val="accent6"/>
                </a:solidFill>
              </a:rPr>
              <a:t>de </a:t>
            </a:r>
            <a:r>
              <a:rPr lang="fr-FR" i="1" dirty="0" smtClean="0">
                <a:solidFill>
                  <a:schemeClr val="accent6"/>
                </a:solidFill>
              </a:rPr>
              <a:t>santé », </a:t>
            </a:r>
            <a:r>
              <a:rPr lang="fr-FR" i="1" dirty="0">
                <a:solidFill>
                  <a:schemeClr val="accent6"/>
                </a:solidFill>
              </a:rPr>
              <a:t>uniquement des </a:t>
            </a:r>
            <a:r>
              <a:rPr lang="fr-FR" i="1" dirty="0" smtClean="0">
                <a:solidFill>
                  <a:schemeClr val="accent6"/>
                </a:solidFill>
              </a:rPr>
              <a:t>« problèmes </a:t>
            </a:r>
            <a:r>
              <a:rPr lang="fr-FR" i="1" dirty="0">
                <a:solidFill>
                  <a:schemeClr val="accent6"/>
                </a:solidFill>
              </a:rPr>
              <a:t>d’isolement </a:t>
            </a:r>
            <a:r>
              <a:rPr lang="fr-FR" i="1" dirty="0" smtClean="0">
                <a:solidFill>
                  <a:schemeClr val="accent6"/>
                </a:solidFill>
              </a:rPr>
              <a:t>social », </a:t>
            </a:r>
            <a:r>
              <a:rPr lang="fr-FR" i="1" dirty="0">
                <a:solidFill>
                  <a:schemeClr val="accent6"/>
                </a:solidFill>
              </a:rPr>
              <a:t>c’est à chaque fois un accompagnement différent</a:t>
            </a:r>
            <a:r>
              <a:rPr lang="fr-FR" i="1" dirty="0" smtClean="0">
                <a:solidFill>
                  <a:schemeClr val="accent6"/>
                </a:solidFill>
              </a:rPr>
              <a:t>.</a:t>
            </a:r>
          </a:p>
          <a:p>
            <a:pPr marL="0" lvl="0" indent="0">
              <a:buNone/>
            </a:pPr>
            <a:r>
              <a:rPr lang="fr-FR" i="1" dirty="0" smtClean="0">
                <a:solidFill>
                  <a:schemeClr val="accent6"/>
                </a:solidFill>
              </a:rPr>
              <a:t> </a:t>
            </a:r>
            <a:r>
              <a:rPr lang="fr-FR" i="1" dirty="0">
                <a:solidFill>
                  <a:schemeClr val="accent6"/>
                </a:solidFill>
              </a:rPr>
              <a:t>Donc à ce moment-là, il faut que dans la maison, l’ensemble des équipes </a:t>
            </a:r>
            <a:r>
              <a:rPr lang="fr-FR" i="1" dirty="0" smtClean="0">
                <a:solidFill>
                  <a:schemeClr val="accent6"/>
                </a:solidFill>
              </a:rPr>
              <a:t>puissen</a:t>
            </a:r>
            <a:r>
              <a:rPr lang="fr-FR" i="1" dirty="0">
                <a:solidFill>
                  <a:schemeClr val="accent6"/>
                </a:solidFill>
              </a:rPr>
              <a:t>t</a:t>
            </a:r>
            <a:r>
              <a:rPr lang="fr-FR" i="1" dirty="0" smtClean="0">
                <a:solidFill>
                  <a:schemeClr val="accent6"/>
                </a:solidFill>
              </a:rPr>
              <a:t> </a:t>
            </a:r>
            <a:r>
              <a:rPr lang="fr-FR" i="1" dirty="0">
                <a:solidFill>
                  <a:schemeClr val="accent6"/>
                </a:solidFill>
              </a:rPr>
              <a:t>être </a:t>
            </a:r>
            <a:r>
              <a:rPr lang="fr-FR" i="1" dirty="0" smtClean="0">
                <a:solidFill>
                  <a:schemeClr val="accent6"/>
                </a:solidFill>
              </a:rPr>
              <a:t>formées </a:t>
            </a:r>
            <a:r>
              <a:rPr lang="fr-FR" i="1" dirty="0">
                <a:solidFill>
                  <a:schemeClr val="accent6"/>
                </a:solidFill>
              </a:rPr>
              <a:t>et entrer en relation avec ces différents profils et arriver à trouver un équilibre. </a:t>
            </a:r>
          </a:p>
          <a:p>
            <a:pPr marL="0" lvl="0" indent="0">
              <a:buNone/>
            </a:pPr>
            <a:r>
              <a:rPr lang="fr-FR" i="1" dirty="0" smtClean="0">
                <a:solidFill>
                  <a:schemeClr val="accent6"/>
                </a:solidFill>
              </a:rPr>
              <a:t>160 </a:t>
            </a:r>
            <a:r>
              <a:rPr lang="fr-FR" i="1" dirty="0">
                <a:solidFill>
                  <a:schemeClr val="accent6"/>
                </a:solidFill>
              </a:rPr>
              <a:t>personnes qui vivent ensemble, ce n’est pas de tout </a:t>
            </a:r>
            <a:r>
              <a:rPr lang="fr-FR" i="1" dirty="0" smtClean="0">
                <a:solidFill>
                  <a:schemeClr val="accent6"/>
                </a:solidFill>
              </a:rPr>
              <a:t>repos! </a:t>
            </a:r>
            <a:r>
              <a:rPr lang="fr-FR" i="1" dirty="0">
                <a:solidFill>
                  <a:schemeClr val="accent6"/>
                </a:solidFill>
              </a:rPr>
              <a:t>Parfois ça mène à des conflits, des incompréhensions. </a:t>
            </a:r>
            <a:endParaRPr lang="fr-FR" i="1" dirty="0" smtClean="0">
              <a:solidFill>
                <a:schemeClr val="accent6"/>
              </a:solidFill>
            </a:endParaRPr>
          </a:p>
          <a:p>
            <a:pPr marL="0" lvl="0" indent="0">
              <a:buNone/>
            </a:pPr>
            <a:r>
              <a:rPr lang="fr-FR" i="1" dirty="0" smtClean="0">
                <a:solidFill>
                  <a:schemeClr val="accent6"/>
                </a:solidFill>
              </a:rPr>
              <a:t>Des </a:t>
            </a:r>
            <a:r>
              <a:rPr lang="fr-FR" i="1" dirty="0">
                <a:solidFill>
                  <a:schemeClr val="accent6"/>
                </a:solidFill>
              </a:rPr>
              <a:t>profils MRS, ce n’est peut-être pas rigolo parce qu’on est plus fréquemment dans des problèmes de santé et de fin de vie, mais c’est plus facile à gérer qu’une maison comme ici </a:t>
            </a:r>
            <a:r>
              <a:rPr lang="fr-FR" i="1" dirty="0" smtClean="0">
                <a:solidFill>
                  <a:schemeClr val="accent6"/>
                </a:solidFill>
              </a:rPr>
              <a:t>! »</a:t>
            </a:r>
            <a:endParaRPr lang="fr-BE" i="1" dirty="0">
              <a:solidFill>
                <a:schemeClr val="accent6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1018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3700" y="484094"/>
            <a:ext cx="7661087" cy="620806"/>
          </a:xfrm>
        </p:spPr>
        <p:txBody>
          <a:bodyPr/>
          <a:lstStyle/>
          <a:p>
            <a:r>
              <a:rPr lang="fr-FR" sz="2400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3. </a:t>
            </a:r>
            <a:r>
              <a:rPr lang="fr-FR" sz="24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L’orientation des O et A en maison de repos</a:t>
            </a:r>
            <a:r>
              <a:rPr lang="fr-BE" sz="24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 </a:t>
            </a:r>
            <a:endParaRPr lang="fr-FR" sz="2400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3700" y="1104900"/>
            <a:ext cx="7661087" cy="50212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sz="2400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Questions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&gt; Quels acteurs?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&gt; Quels critères?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&gt; Quelles alternatives?</a:t>
            </a:r>
          </a:p>
          <a:p>
            <a:pPr marL="0" indent="0">
              <a:buNone/>
            </a:pPr>
            <a:r>
              <a:rPr lang="fr-FR" sz="2400" dirty="0" smtClean="0"/>
              <a:t>. Le </a:t>
            </a:r>
            <a:r>
              <a:rPr lang="fr-FR" sz="2400" dirty="0"/>
              <a:t>moment décisif de </a:t>
            </a:r>
            <a:r>
              <a:rPr lang="fr-FR" sz="2400" dirty="0" smtClean="0"/>
              <a:t>l’hospitalisation</a:t>
            </a:r>
            <a:endParaRPr lang="fr-BE" sz="2400" dirty="0" smtClean="0"/>
          </a:p>
          <a:p>
            <a:pPr marL="0" indent="0">
              <a:buNone/>
            </a:pPr>
            <a:r>
              <a:rPr lang="fr-FR" sz="2400" dirty="0" smtClean="0"/>
              <a:t>. Le </a:t>
            </a:r>
            <a:r>
              <a:rPr lang="fr-FR" sz="2400" dirty="0"/>
              <a:t>rôle des services sociaux </a:t>
            </a:r>
            <a:r>
              <a:rPr lang="fr-FR" sz="2400" dirty="0" smtClean="0"/>
              <a:t>hospitaliers</a:t>
            </a:r>
          </a:p>
          <a:p>
            <a:pPr marL="0" lvl="0" indent="0">
              <a:buNone/>
            </a:pPr>
            <a:r>
              <a:rPr lang="fr-FR" i="1" dirty="0" smtClean="0">
                <a:solidFill>
                  <a:srgbClr val="A3A101"/>
                </a:solidFill>
              </a:rPr>
              <a:t>« La </a:t>
            </a:r>
            <a:r>
              <a:rPr lang="fr-FR" i="1" dirty="0">
                <a:solidFill>
                  <a:srgbClr val="A3A101"/>
                </a:solidFill>
              </a:rPr>
              <a:t>dernière solution, c’est la maison de repos. Donc ce sont des gens qui arrivent ici [en gériatrie] alors qu’on a déjà fait plein d’essais à la maison : on a augmenté les aides au fur et à mesure. Mais ça devient dangereux pour eux et pour les gens à l’entour. (...) Les aidants proches, c’est souvent l’épuisement ; les aides à domicile, c’est souvent l’impuissance. Donc on a tout essayé et on se rend compte que ça ne marche pas, que ça ne marche plus. Donc voilà. La solution maintenant, la dernière des dernières, c’est le </a:t>
            </a:r>
            <a:r>
              <a:rPr lang="fr-FR" i="1" dirty="0" smtClean="0">
                <a:solidFill>
                  <a:srgbClr val="A3A101"/>
                </a:solidFill>
              </a:rPr>
              <a:t>placement ».</a:t>
            </a:r>
            <a:r>
              <a:rPr lang="fr-BE" i="1" dirty="0" smtClean="0">
                <a:solidFill>
                  <a:srgbClr val="A3A101"/>
                </a:solidFill>
              </a:rPr>
              <a:t> (</a:t>
            </a:r>
            <a:r>
              <a:rPr lang="fr-FR" sz="1600" cap="small" dirty="0" smtClean="0">
                <a:solidFill>
                  <a:srgbClr val="A3A101"/>
                </a:solidFill>
              </a:rPr>
              <a:t>Assistant </a:t>
            </a:r>
            <a:r>
              <a:rPr lang="fr-FR" sz="1600" cap="small" dirty="0">
                <a:solidFill>
                  <a:srgbClr val="A3A101"/>
                </a:solidFill>
              </a:rPr>
              <a:t>social </a:t>
            </a:r>
            <a:r>
              <a:rPr lang="fr-FR" sz="1600" cap="small" dirty="0" smtClean="0">
                <a:solidFill>
                  <a:srgbClr val="A3A101"/>
                </a:solidFill>
              </a:rPr>
              <a:t>Hôpital)</a:t>
            </a:r>
            <a:endParaRPr lang="fr-BE" sz="1600" cap="small" dirty="0">
              <a:solidFill>
                <a:srgbClr val="A3A101"/>
              </a:solidFill>
            </a:endParaRP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FR" dirty="0">
              <a:solidFill>
                <a:schemeClr val="accent2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08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544606"/>
          </a:xfrm>
        </p:spPr>
        <p:txBody>
          <a:bodyPr/>
          <a:lstStyle/>
          <a:p>
            <a:r>
              <a:rPr lang="fr-FR" sz="2400" dirty="0"/>
              <a:t>3. </a:t>
            </a:r>
            <a:r>
              <a:rPr lang="fr-FR" sz="2400" b="1" dirty="0"/>
              <a:t>L’orientation des O et A en maison de repos</a:t>
            </a:r>
            <a:r>
              <a:rPr lang="fr-BE" sz="2400" dirty="0"/>
              <a:t> 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900" y="1028700"/>
            <a:ext cx="7711887" cy="5668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. Le manque de structures adaptées</a:t>
            </a:r>
          </a:p>
          <a:p>
            <a:pPr marL="0" indent="0">
              <a:buNone/>
            </a:pPr>
            <a:r>
              <a:rPr lang="fr-FR" dirty="0" smtClean="0"/>
              <a:t>. Des </a:t>
            </a:r>
            <a:r>
              <a:rPr lang="fr-FR" dirty="0"/>
              <a:t>personnes âgées expulsées de leur logement</a:t>
            </a:r>
            <a:r>
              <a:rPr lang="fr-BE" dirty="0"/>
              <a:t> </a:t>
            </a:r>
            <a:endParaRPr lang="fr-BE" dirty="0" smtClean="0"/>
          </a:p>
          <a:p>
            <a:pPr marL="0" indent="0">
              <a:buNone/>
            </a:pPr>
            <a:r>
              <a:rPr lang="fr-FR" dirty="0" smtClean="0"/>
              <a:t>. Le </a:t>
            </a:r>
            <a:r>
              <a:rPr lang="fr-FR" dirty="0"/>
              <a:t>« refus d’aide » et la résistance des personnes </a:t>
            </a:r>
            <a:r>
              <a:rPr lang="fr-FR" dirty="0" smtClean="0"/>
              <a:t>âgées</a:t>
            </a:r>
          </a:p>
          <a:p>
            <a:pPr marL="0" lvl="0" indent="0">
              <a:buNone/>
            </a:pPr>
            <a:r>
              <a:rPr lang="fr-FR" sz="1600" i="1" dirty="0" smtClean="0">
                <a:solidFill>
                  <a:srgbClr val="A3A101"/>
                </a:solidFill>
              </a:rPr>
              <a:t>« Dans </a:t>
            </a:r>
            <a:r>
              <a:rPr lang="fr-FR" sz="1600" i="1" dirty="0">
                <a:solidFill>
                  <a:srgbClr val="A3A101"/>
                </a:solidFill>
              </a:rPr>
              <a:t>la mise en place d’aides à domicile, il arrive souvent le cas de patients qui ne répondent plus. On met en place une infirmière, et ils ne lui ouvrent plus. Ou ils disent : « Ah non, non, moi je n’ai rien réservé ». Il est arrivé qu’on appelle les services de soins à domicile pour savoir où on en était et qu’ils nous répondent : « Mais non, le patient nous a dit qu’il ne voulait plus être aidé </a:t>
            </a:r>
            <a:r>
              <a:rPr lang="fr-FR" sz="1600" i="1" dirty="0" smtClean="0">
                <a:solidFill>
                  <a:srgbClr val="A3A101"/>
                </a:solidFill>
              </a:rPr>
              <a:t>» ». </a:t>
            </a:r>
            <a:r>
              <a:rPr lang="fr-BE" sz="1600" i="1" dirty="0" smtClean="0">
                <a:solidFill>
                  <a:srgbClr val="A3A101"/>
                </a:solidFill>
              </a:rPr>
              <a:t> </a:t>
            </a:r>
            <a:r>
              <a:rPr lang="fr-FR" sz="1600" i="1" cap="small" dirty="0" smtClean="0">
                <a:solidFill>
                  <a:srgbClr val="A3A101"/>
                </a:solidFill>
              </a:rPr>
              <a:t>Assistant </a:t>
            </a:r>
            <a:r>
              <a:rPr lang="fr-FR" sz="1600" i="1" cap="small" dirty="0">
                <a:solidFill>
                  <a:srgbClr val="A3A101"/>
                </a:solidFill>
              </a:rPr>
              <a:t>social </a:t>
            </a:r>
            <a:r>
              <a:rPr lang="fr-FR" sz="1600" i="1" cap="small" dirty="0" smtClean="0">
                <a:solidFill>
                  <a:srgbClr val="A3A101"/>
                </a:solidFill>
              </a:rPr>
              <a:t>Hôpital</a:t>
            </a:r>
          </a:p>
          <a:p>
            <a:pPr marL="0" indent="0">
              <a:buNone/>
            </a:pPr>
            <a:r>
              <a:rPr lang="fr-FR" cap="small" dirty="0" smtClean="0">
                <a:solidFill>
                  <a:schemeClr val="tx1"/>
                </a:solidFill>
              </a:rPr>
              <a:t>. </a:t>
            </a:r>
            <a:r>
              <a:rPr lang="fr-FR" sz="1800" cap="small" dirty="0" err="1" smtClean="0">
                <a:solidFill>
                  <a:schemeClr val="tx1"/>
                </a:solidFill>
              </a:rPr>
              <a:t>ethique</a:t>
            </a:r>
            <a:r>
              <a:rPr lang="fr-FR" sz="1800" cap="small" dirty="0" smtClean="0">
                <a:solidFill>
                  <a:schemeClr val="tx1"/>
                </a:solidFill>
              </a:rPr>
              <a:t> : balance entre respect du libre choix et protection contre un risque pour les personnes et pour autrui</a:t>
            </a:r>
          </a:p>
          <a:p>
            <a:pPr marL="0" lvl="0" indent="0">
              <a:buNone/>
            </a:pPr>
            <a:r>
              <a:rPr lang="fr-FR" sz="1800" cap="small" dirty="0" smtClean="0">
                <a:solidFill>
                  <a:schemeClr val="tx1"/>
                </a:solidFill>
              </a:rPr>
              <a:t>. </a:t>
            </a:r>
            <a:r>
              <a:rPr lang="fr-FR" sz="1800" cap="small" dirty="0" err="1" smtClean="0">
                <a:solidFill>
                  <a:schemeClr val="tx1"/>
                </a:solidFill>
              </a:rPr>
              <a:t>strategie</a:t>
            </a:r>
            <a:r>
              <a:rPr lang="fr-FR" sz="1800" cap="small" dirty="0" smtClean="0">
                <a:solidFill>
                  <a:schemeClr val="tx1"/>
                </a:solidFill>
              </a:rPr>
              <a:t> : vision a long terme et « solution » de </a:t>
            </a:r>
            <a:r>
              <a:rPr lang="fr-FR" sz="1800" cap="small" dirty="0" err="1" smtClean="0">
                <a:solidFill>
                  <a:schemeClr val="tx1"/>
                </a:solidFill>
              </a:rPr>
              <a:t>continuite</a:t>
            </a:r>
            <a:endParaRPr lang="fr-FR" sz="1800" cap="small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sz="1800" cap="small" dirty="0" smtClean="0">
                <a:solidFill>
                  <a:schemeClr val="tx1"/>
                </a:solidFill>
              </a:rPr>
              <a:t>. pratiquement : mobilisation importante, connaissance fine du territoire,…</a:t>
            </a:r>
          </a:p>
          <a:p>
            <a:pPr marL="0" indent="0">
              <a:buNone/>
            </a:pPr>
            <a:r>
              <a:rPr lang="fr-FR" sz="1800" cap="small" dirty="0" smtClean="0">
                <a:solidFill>
                  <a:schemeClr val="accent5">
                    <a:lumMod val="75000"/>
                  </a:schemeClr>
                </a:solidFill>
              </a:rPr>
              <a:t>discussion : le maintien à domicile, ses possibles et ses limites</a:t>
            </a:r>
          </a:p>
          <a:p>
            <a:pPr marL="0" lvl="0" indent="0">
              <a:buNone/>
            </a:pPr>
            <a:endParaRPr lang="fr-FR" sz="1800" cap="small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fr-FR" sz="1800" cap="small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fr-BE" sz="1800" cap="small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1145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1648" y="177800"/>
            <a:ext cx="7553139" cy="546100"/>
          </a:xfrm>
        </p:spPr>
        <p:txBody>
          <a:bodyPr/>
          <a:lstStyle/>
          <a:p>
            <a:r>
              <a:rPr lang="fr-FR" sz="24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4</a:t>
            </a:r>
            <a:r>
              <a:rPr lang="fr-FR" sz="24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. Quelles alternatives pour les O et A ?</a:t>
            </a:r>
            <a:r>
              <a:rPr lang="fr-BE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/>
            </a:r>
            <a:br>
              <a:rPr lang="fr-BE" dirty="0">
                <a:solidFill>
                  <a:schemeClr val="accent2">
                    <a:lumMod val="75000"/>
                    <a:lumOff val="25000"/>
                  </a:schemeClr>
                </a:solidFill>
              </a:rPr>
            </a:br>
            <a:endParaRPr lang="fr-FR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3700" y="723900"/>
            <a:ext cx="8064500" cy="61341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1600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Profils 1 et 2 : </a:t>
            </a:r>
            <a:r>
              <a:rPr lang="fr-FR" sz="1600" i="1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anticipation</a:t>
            </a:r>
          </a:p>
          <a:p>
            <a:pPr>
              <a:buFontTx/>
              <a:buChar char="-"/>
            </a:pPr>
            <a:r>
              <a:rPr lang="fr-FR" sz="1600" dirty="0" smtClean="0"/>
              <a:t>MRPA : forme d’hébergement « choisie », vue comme un « support » de l’avancée en âge (idée d’y vieillir jusqu’à la fin de ses jours).</a:t>
            </a:r>
          </a:p>
          <a:p>
            <a:pPr>
              <a:buFontTx/>
              <a:buChar char="-"/>
            </a:pPr>
            <a:r>
              <a:rPr lang="fr-FR" sz="1600" dirty="0" smtClean="0"/>
              <a:t>(?) Vieillir chez soi si aide, soutien et vie sociale à domicile et dans le quartier ou résidence-services (coût!)</a:t>
            </a:r>
          </a:p>
          <a:p>
            <a:pPr marL="0" indent="0">
              <a:buNone/>
            </a:pPr>
            <a:r>
              <a:rPr lang="fr-FR" sz="1600" dirty="0" smtClean="0">
                <a:solidFill>
                  <a:srgbClr val="B050D7"/>
                </a:solidFill>
              </a:rPr>
              <a:t>Profil 3 : </a:t>
            </a:r>
            <a:r>
              <a:rPr lang="fr-FR" sz="1600" i="1" dirty="0" smtClean="0">
                <a:solidFill>
                  <a:srgbClr val="B050D7"/>
                </a:solidFill>
              </a:rPr>
              <a:t>fragilité</a:t>
            </a:r>
          </a:p>
          <a:p>
            <a:pPr>
              <a:buFontTx/>
              <a:buChar char="-"/>
            </a:pPr>
            <a:r>
              <a:rPr lang="fr-FR" sz="1600" dirty="0" smtClean="0"/>
              <a:t>MRPA : forme d’hébergement qui « s’est imposée » (support à long terme de la fragilité)</a:t>
            </a:r>
          </a:p>
          <a:p>
            <a:pPr>
              <a:buFontTx/>
              <a:buChar char="-"/>
            </a:pPr>
            <a:r>
              <a:rPr lang="fr-FR" sz="1600" dirty="0" smtClean="0"/>
              <a:t>(?) Innovation sociale</a:t>
            </a:r>
          </a:p>
          <a:p>
            <a:pPr marL="0" indent="0">
              <a:buNone/>
            </a:pPr>
            <a:r>
              <a:rPr lang="fr-FR" sz="1600" dirty="0" smtClean="0">
                <a:solidFill>
                  <a:srgbClr val="B050D7"/>
                </a:solidFill>
              </a:rPr>
              <a:t>Profils 4, 5 et 6 : </a:t>
            </a:r>
          </a:p>
          <a:p>
            <a:pPr>
              <a:buFontTx/>
              <a:buChar char="-"/>
            </a:pPr>
            <a:r>
              <a:rPr lang="fr-FR" sz="1600" dirty="0" smtClean="0"/>
              <a:t>MRPA : adapté pour les uns, pas pour les autres (reconnaître sa « mission » sociale)</a:t>
            </a:r>
          </a:p>
          <a:p>
            <a:pPr>
              <a:buFontTx/>
              <a:buChar char="-"/>
            </a:pPr>
            <a:r>
              <a:rPr lang="fr-FR" sz="1600" dirty="0" smtClean="0"/>
              <a:t>Alternatives institutionnelles et d’habitat à concevoir  selon la problématique spécifique (non liée au « vieillissement »). </a:t>
            </a:r>
          </a:p>
          <a:p>
            <a:pPr marL="0" indent="0">
              <a:buNone/>
            </a:pPr>
            <a:r>
              <a:rPr lang="fr-FR" sz="1600" dirty="0"/>
              <a:t> </a:t>
            </a:r>
            <a:r>
              <a:rPr lang="fr-FR" sz="1600" dirty="0" smtClean="0"/>
              <a:t>    Développer des formes de logement social avec accompagnement/services.</a:t>
            </a:r>
          </a:p>
          <a:p>
            <a:pPr marL="0" indent="0">
              <a:buNone/>
            </a:pPr>
            <a:r>
              <a:rPr lang="fr-FR" sz="1600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Pour tous </a:t>
            </a:r>
            <a:r>
              <a:rPr lang="fr-FR" sz="1600" dirty="0" smtClean="0"/>
              <a:t>: Développer approches de proximité (prévention, lutte contre isolement social,…) &gt; « quartiers prévenants »/</a:t>
            </a:r>
            <a:r>
              <a:rPr lang="fr-FR" sz="1600" i="1" dirty="0" err="1" smtClean="0">
                <a:solidFill>
                  <a:schemeClr val="accent1">
                    <a:lumMod val="75000"/>
                  </a:schemeClr>
                </a:solidFill>
              </a:rPr>
              <a:t>Zorgzame</a:t>
            </a:r>
            <a:r>
              <a:rPr lang="fr-FR" sz="16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1600" i="1" dirty="0" err="1" smtClean="0">
                <a:solidFill>
                  <a:schemeClr val="accent1">
                    <a:lumMod val="75000"/>
                  </a:schemeClr>
                </a:solidFill>
              </a:rPr>
              <a:t>wijk</a:t>
            </a:r>
            <a:endParaRPr lang="fr-FR" sz="16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FR" sz="1900" i="1" dirty="0" smtClean="0">
                <a:solidFill>
                  <a:schemeClr val="accent5">
                    <a:lumMod val="75000"/>
                  </a:schemeClr>
                </a:solidFill>
              </a:rPr>
              <a:t>En attendant : MRPA= maillon  indispensable dans l’échelonnement de l’offre</a:t>
            </a:r>
          </a:p>
          <a:p>
            <a:pPr marL="0" indent="0">
              <a:buNone/>
            </a:pPr>
            <a:endParaRPr lang="fr-FR" sz="16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fr-FR" sz="1600" dirty="0" smtClean="0"/>
          </a:p>
          <a:p>
            <a:pPr>
              <a:buFontTx/>
              <a:buChar char="-"/>
            </a:pP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090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582706"/>
          </a:xfrm>
        </p:spPr>
        <p:txBody>
          <a:bodyPr/>
          <a:lstStyle/>
          <a:p>
            <a:r>
              <a:rPr lang="fr-FR" dirty="0"/>
              <a:t> </a:t>
            </a:r>
            <a:r>
              <a:rPr lang="fr-FR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Pistes </a:t>
            </a:r>
            <a:r>
              <a:rPr lang="fr-FR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de réflexion pour le futur</a:t>
            </a:r>
            <a:endParaRPr lang="fr-BE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1447800"/>
            <a:ext cx="7556313" cy="46783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/>
              <a:t>&gt; Les MRPA répondent à un problème d’hébergement dans de nombreux secteurs</a:t>
            </a:r>
          </a:p>
          <a:p>
            <a:r>
              <a:rPr lang="fr-FR" dirty="0" smtClean="0"/>
              <a:t>Soutenir la possibilité de rester « chez soi »</a:t>
            </a:r>
          </a:p>
          <a:p>
            <a:r>
              <a:rPr lang="fr-FR" dirty="0" smtClean="0"/>
              <a:t>Valoriser offre de services axés sur le quartier</a:t>
            </a:r>
          </a:p>
          <a:p>
            <a:r>
              <a:rPr lang="fr-FR" dirty="0" smtClean="0"/>
              <a:t>Favoriser la continuité de l’accueil institutionnel</a:t>
            </a:r>
          </a:p>
          <a:p>
            <a:r>
              <a:rPr lang="fr-FR" dirty="0" smtClean="0"/>
              <a:t>Développer des résidences-services « sociales »</a:t>
            </a:r>
          </a:p>
          <a:p>
            <a:r>
              <a:rPr lang="fr-FR" dirty="0" smtClean="0"/>
              <a:t>MR : préserver la dimension lieu de « vie » </a:t>
            </a:r>
          </a:p>
          <a:p>
            <a:r>
              <a:rPr lang="fr-FR" dirty="0" smtClean="0"/>
              <a:t>Diversifier les formes d’habitat</a:t>
            </a:r>
          </a:p>
          <a:p>
            <a:r>
              <a:rPr lang="fr-FR" dirty="0" smtClean="0"/>
              <a:t>Réguler le secteur</a:t>
            </a:r>
          </a:p>
          <a:p>
            <a:r>
              <a:rPr lang="fr-FR" dirty="0" smtClean="0"/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686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I. 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b="1" dirty="0"/>
              <a:t>Echelle de Katz</a:t>
            </a:r>
            <a:endParaRPr lang="fr-BE" dirty="0"/>
          </a:p>
          <a:p>
            <a:pPr marL="0" indent="0">
              <a:buNone/>
            </a:pPr>
            <a:r>
              <a:rPr lang="fr-FR" dirty="0">
                <a:solidFill>
                  <a:schemeClr val="accent5"/>
                </a:solidFill>
              </a:rPr>
              <a:t>Cat O </a:t>
            </a:r>
            <a:r>
              <a:rPr lang="fr-FR" dirty="0" smtClean="0">
                <a:solidFill>
                  <a:schemeClr val="accent5"/>
                </a:solidFill>
              </a:rPr>
              <a:t>: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 smtClean="0"/>
              <a:t>Bénéficiaires </a:t>
            </a:r>
            <a:r>
              <a:rPr lang="fr-FR" dirty="0"/>
              <a:t>totalement indépendants physiquement et psychiquement</a:t>
            </a:r>
            <a:endParaRPr lang="fr-BE" dirty="0"/>
          </a:p>
          <a:p>
            <a:pPr marL="0" indent="0">
              <a:buNone/>
            </a:pPr>
            <a:r>
              <a:rPr lang="fr-FR" dirty="0">
                <a:solidFill>
                  <a:srgbClr val="F7901E"/>
                </a:solidFill>
              </a:rPr>
              <a:t>Cat A : </a:t>
            </a:r>
            <a:r>
              <a:rPr lang="fr-FR" dirty="0" smtClean="0">
                <a:solidFill>
                  <a:srgbClr val="F7901E"/>
                </a:solidFill>
              </a:rPr>
              <a:t> </a:t>
            </a:r>
          </a:p>
          <a:p>
            <a:pPr marL="0" indent="0">
              <a:buNone/>
            </a:pPr>
            <a:r>
              <a:rPr lang="fr-FR" dirty="0" smtClean="0"/>
              <a:t>Bénéficiaires </a:t>
            </a:r>
            <a:r>
              <a:rPr lang="fr-FR" dirty="0"/>
              <a:t>dépendants pour se laver et/ou </a:t>
            </a:r>
            <a:r>
              <a:rPr lang="fr-FR" dirty="0" smtClean="0"/>
              <a:t>s’habiller, ou</a:t>
            </a:r>
            <a:r>
              <a:rPr lang="fr-BE" dirty="0"/>
              <a:t> </a:t>
            </a:r>
            <a:endParaRPr lang="fr-BE" dirty="0" smtClean="0"/>
          </a:p>
          <a:p>
            <a:pPr marL="0" indent="0">
              <a:buNone/>
            </a:pPr>
            <a:r>
              <a:rPr lang="fr-FR" dirty="0" smtClean="0"/>
              <a:t>Bénéficiaires </a:t>
            </a:r>
            <a:r>
              <a:rPr lang="fr-FR" dirty="0"/>
              <a:t>entièrement </a:t>
            </a:r>
            <a:r>
              <a:rPr lang="fr-FR" dirty="0" smtClean="0"/>
              <a:t>indépendants </a:t>
            </a:r>
            <a:r>
              <a:rPr lang="fr-FR" dirty="0"/>
              <a:t>physiquement mais désorientés dans le temps et </a:t>
            </a:r>
            <a:r>
              <a:rPr lang="fr-FR" dirty="0" smtClean="0"/>
              <a:t>l’espace</a:t>
            </a:r>
            <a:endParaRPr lang="fr-BE" dirty="0"/>
          </a:p>
          <a:p>
            <a:r>
              <a:rPr lang="fr-FR" dirty="0">
                <a:solidFill>
                  <a:srgbClr val="F7901E"/>
                </a:solidFill>
              </a:rPr>
              <a:t>Lits MRPA</a:t>
            </a:r>
            <a:r>
              <a:rPr lang="fr-FR" dirty="0"/>
              <a:t> : O, A + autres catégories</a:t>
            </a:r>
            <a:endParaRPr lang="fr-BE" dirty="0"/>
          </a:p>
          <a:p>
            <a:r>
              <a:rPr lang="fr-FR" dirty="0">
                <a:solidFill>
                  <a:srgbClr val="F7901E"/>
                </a:solidFill>
              </a:rPr>
              <a:t>Lits MRS</a:t>
            </a:r>
            <a:r>
              <a:rPr lang="fr-FR" dirty="0"/>
              <a:t> : B, C, Cd, D (pas les O et A)</a:t>
            </a:r>
            <a:endParaRPr lang="fr-BE" dirty="0"/>
          </a:p>
          <a:p>
            <a:endParaRPr lang="fr-FR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7141" y="5919196"/>
            <a:ext cx="7493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6112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618218"/>
          </a:xfrm>
        </p:spPr>
        <p:txBody>
          <a:bodyPr/>
          <a:lstStyle/>
          <a:p>
            <a:r>
              <a:rPr lang="fr-FR" sz="2800" dirty="0" smtClean="0"/>
              <a:t>QUESTIONS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1391" y="1102312"/>
            <a:ext cx="7787225" cy="5497038"/>
          </a:xfrm>
        </p:spPr>
        <p:txBody>
          <a:bodyPr>
            <a:normAutofit/>
          </a:bodyPr>
          <a:lstStyle/>
          <a:p>
            <a:r>
              <a:rPr lang="fr-FR" dirty="0" smtClean="0"/>
              <a:t>Apporter un éclairage sur la réalité des « besoins » des résidents O et A (afin de comprendre ce qui justifie leur institutionnalisation)</a:t>
            </a:r>
          </a:p>
          <a:p>
            <a:r>
              <a:rPr lang="fr-FR" dirty="0" smtClean="0"/>
              <a:t>Envisager des alternatives à l’accueil et à l’hébergement en MRPA de ces publics</a:t>
            </a:r>
          </a:p>
          <a:p>
            <a:pPr>
              <a:buFont typeface="Wingdings" charset="0"/>
              <a:buChar char="Ø"/>
            </a:pPr>
            <a:r>
              <a:rPr lang="fr-FR" dirty="0" smtClean="0"/>
              <a:t>Constats</a:t>
            </a:r>
          </a:p>
          <a:p>
            <a:pPr>
              <a:buFont typeface="Wingdings" charset="0"/>
              <a:buChar char="Ø"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003" y="5707063"/>
            <a:ext cx="7493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656017"/>
              </p:ext>
            </p:extLst>
          </p:nvPr>
        </p:nvGraphicFramePr>
        <p:xfrm>
          <a:off x="498474" y="3969208"/>
          <a:ext cx="7800938" cy="2568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7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5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6775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Taux d’institutionnalisation des personnes de 65 ans et + (MRPA-MRS)</a:t>
                      </a:r>
                      <a:endParaRPr lang="fr-BE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Forfaits INAMI O + A</a:t>
                      </a:r>
                    </a:p>
                    <a:p>
                      <a:r>
                        <a:rPr lang="fr-FR" dirty="0" smtClean="0"/>
                        <a:t>(MRPA)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938">
                <a:tc>
                  <a:txBody>
                    <a:bodyPr/>
                    <a:lstStyle/>
                    <a:p>
                      <a:r>
                        <a:rPr lang="fr-FR" dirty="0" smtClean="0"/>
                        <a:t>RBC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7,7 %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38,2%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938"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Wallonie</a:t>
                      </a:r>
                      <a:r>
                        <a:rPr lang="fr-BE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6,6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33,5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938"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Flandre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5,3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23,5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0644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Situation de l’offre d’hébergement en RBC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1727200"/>
            <a:ext cx="7743826" cy="49403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1400" dirty="0" smtClean="0"/>
              <a:t>Source : </a:t>
            </a:r>
            <a:r>
              <a:rPr lang="fr-FR" sz="1400" dirty="0" err="1" smtClean="0"/>
              <a:t>Infor</a:t>
            </a:r>
            <a:r>
              <a:rPr lang="fr-FR" sz="1400" dirty="0"/>
              <a:t>-</a:t>
            </a:r>
            <a:r>
              <a:rPr lang="fr-FR" sz="1400" dirty="0" smtClean="0"/>
              <a:t>Homes, 2015; </a:t>
            </a:r>
            <a:r>
              <a:rPr lang="fr-FR" sz="1400" dirty="0"/>
              <a:t>(actualisation 2017)</a:t>
            </a:r>
            <a:r>
              <a:rPr lang="fr-BE" sz="1400" dirty="0"/>
              <a:t> </a:t>
            </a:r>
            <a:endParaRPr lang="fr-BE" sz="1400" dirty="0" smtClean="0"/>
          </a:p>
          <a:p>
            <a:pPr marL="0" indent="0" algn="ctr">
              <a:buNone/>
            </a:pPr>
            <a:r>
              <a:rPr lang="fr-BE" sz="2400" dirty="0" smtClean="0">
                <a:solidFill>
                  <a:srgbClr val="F7901E"/>
                </a:solidFill>
              </a:rPr>
              <a:t>Horizon : Quelle(s) « mission(s) » pour les MRPA?</a:t>
            </a:r>
            <a:endParaRPr lang="fr-FR" sz="2400" dirty="0">
              <a:solidFill>
                <a:srgbClr val="F7901E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612024"/>
              </p:ext>
            </p:extLst>
          </p:nvPr>
        </p:nvGraphicFramePr>
        <p:xfrm>
          <a:off x="698500" y="2159000"/>
          <a:ext cx="6921500" cy="3416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0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043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Total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COCOM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VG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8911"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Maisons de repos agréées (MRPA et MRS)</a:t>
                      </a:r>
                      <a:r>
                        <a:rPr lang="fr-BE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156</a:t>
                      </a:r>
                      <a:r>
                        <a:rPr lang="fr-BE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 (148)</a:t>
                      </a:r>
                      <a:r>
                        <a:rPr lang="fr-BE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(8)</a:t>
                      </a:r>
                      <a:r>
                        <a:rPr lang="fr-BE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260"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Nombre de lits</a:t>
                      </a:r>
                      <a:r>
                        <a:rPr lang="fr-BE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16 083 (16535)</a:t>
                      </a:r>
                      <a:r>
                        <a:rPr lang="fr-BE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15 434 (15661)</a:t>
                      </a:r>
                      <a:r>
                        <a:rPr lang="fr-BE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649 (874)</a:t>
                      </a:r>
                      <a:endParaRPr lang="fr-BE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434"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Lits MRPA</a:t>
                      </a:r>
                      <a:r>
                        <a:rPr lang="fr-BE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10 011 (10331)</a:t>
                      </a:r>
                      <a:r>
                        <a:rPr lang="fr-BE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9428 (9656)</a:t>
                      </a:r>
                      <a:r>
                        <a:rPr lang="fr-BE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583 (675)</a:t>
                      </a:r>
                      <a:endParaRPr lang="fr-BE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3260"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Lits MRS</a:t>
                      </a:r>
                      <a:r>
                        <a:rPr lang="fr-BE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6072 (6204)</a:t>
                      </a:r>
                      <a:r>
                        <a:rPr lang="fr-BE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6006 (6005)</a:t>
                      </a:r>
                      <a:r>
                        <a:rPr lang="fr-BE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 (199)</a:t>
                      </a:r>
                      <a:endParaRPr lang="fr-BE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507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II. METHODOLOGIE</a:t>
            </a:r>
            <a:br>
              <a:rPr lang="fr-FR" dirty="0" smtClean="0"/>
            </a:br>
            <a:r>
              <a:rPr lang="fr-FR" dirty="0" smtClean="0"/>
              <a:t>3 </a:t>
            </a:r>
            <a:r>
              <a:rPr lang="fr-FR" dirty="0"/>
              <a:t>volets complémentaires</a:t>
            </a:r>
            <a:r>
              <a:rPr lang="fr-BE" dirty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fr-FR" dirty="0" smtClean="0"/>
              <a:t>Analyse </a:t>
            </a:r>
            <a:r>
              <a:rPr lang="fr-FR" dirty="0"/>
              <a:t>des profils des personnes catégorisées O et A</a:t>
            </a:r>
            <a:r>
              <a:rPr lang="fr-BE" dirty="0"/>
              <a:t> </a:t>
            </a:r>
            <a:endParaRPr lang="fr-BE" dirty="0" smtClean="0"/>
          </a:p>
          <a:p>
            <a:pPr marL="457200" indent="-457200">
              <a:buAutoNum type="arabicPeriod"/>
            </a:pPr>
            <a:r>
              <a:rPr lang="fr-FR" dirty="0"/>
              <a:t>L</a:t>
            </a:r>
            <a:r>
              <a:rPr lang="fr-FR" dirty="0" smtClean="0"/>
              <a:t>ogiques </a:t>
            </a:r>
            <a:r>
              <a:rPr lang="fr-FR" dirty="0"/>
              <a:t>d’accueil </a:t>
            </a:r>
            <a:r>
              <a:rPr lang="fr-FR" dirty="0" smtClean="0"/>
              <a:t>en MRPA</a:t>
            </a:r>
          </a:p>
          <a:p>
            <a:pPr marL="457200" indent="-457200">
              <a:buAutoNum type="arabicPeriod"/>
            </a:pPr>
            <a:r>
              <a:rPr lang="fr-FR" dirty="0" smtClean="0"/>
              <a:t>Logiques d’orientation et possibilités d’alternatives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Entretiens de recherche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10 </a:t>
            </a:r>
            <a:r>
              <a:rPr lang="fr-FR" dirty="0">
                <a:solidFill>
                  <a:schemeClr val="accent2">
                    <a:lumMod val="50000"/>
                    <a:lumOff val="50000"/>
                  </a:schemeClr>
                </a:solidFill>
              </a:rPr>
              <a:t>directions de MRPA et de MRPA-MRS</a:t>
            </a:r>
            <a:r>
              <a:rPr lang="fr-BE" dirty="0">
                <a:solidFill>
                  <a:schemeClr val="accent2">
                    <a:lumMod val="50000"/>
                    <a:lumOff val="50000"/>
                  </a:schemeClr>
                </a:solidFill>
              </a:rPr>
              <a:t> </a:t>
            </a:r>
            <a:endParaRPr lang="fr-BE" dirty="0" smtClean="0">
              <a:solidFill>
                <a:schemeClr val="accent2">
                  <a:lumMod val="50000"/>
                  <a:lumOff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fr-BE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22 résidents</a:t>
            </a:r>
          </a:p>
          <a:p>
            <a:pPr>
              <a:buFontTx/>
              <a:buChar char="-"/>
            </a:pPr>
            <a:r>
              <a:rPr lang="fr-BE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10 acteurs de la santé et du social</a:t>
            </a:r>
            <a:endParaRPr lang="fr-FR" dirty="0" smtClean="0">
              <a:solidFill>
                <a:schemeClr val="accent2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414468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214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6400" y="88900"/>
            <a:ext cx="7648387" cy="1295400"/>
          </a:xfrm>
        </p:spPr>
        <p:txBody>
          <a:bodyPr/>
          <a:lstStyle/>
          <a:p>
            <a:r>
              <a:rPr lang="fr-FR" dirty="0" smtClean="0"/>
              <a:t>III. RESULTATS</a:t>
            </a:r>
            <a:br>
              <a:rPr lang="fr-FR" dirty="0" smtClean="0"/>
            </a:br>
            <a:r>
              <a:rPr lang="fr-FR" sz="24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1. Les résidents O et A : un éventail de situations</a:t>
            </a:r>
            <a:r>
              <a:rPr lang="fr-BE" sz="2400" dirty="0"/>
              <a:t/>
            </a:r>
            <a:br>
              <a:rPr lang="fr-BE" sz="2400" dirty="0"/>
            </a:br>
            <a:r>
              <a:rPr lang="fr-FR" sz="2000" b="1" i="1" dirty="0" smtClean="0">
                <a:solidFill>
                  <a:srgbClr val="B050D7"/>
                </a:solidFill>
              </a:rPr>
              <a:t>1.1</a:t>
            </a:r>
            <a:r>
              <a:rPr lang="fr-FR" sz="2000" b="1" i="1" dirty="0">
                <a:solidFill>
                  <a:srgbClr val="B050D7"/>
                </a:solidFill>
              </a:rPr>
              <a:t>. Entrer en institution pour « préserver son autonomie »</a:t>
            </a:r>
            <a:r>
              <a:rPr lang="fr-BE" sz="2000" dirty="0">
                <a:solidFill>
                  <a:srgbClr val="B050D7"/>
                </a:solidFill>
              </a:rPr>
              <a:t/>
            </a:r>
            <a:br>
              <a:rPr lang="fr-BE" sz="2000" dirty="0">
                <a:solidFill>
                  <a:srgbClr val="B050D7"/>
                </a:solidFill>
              </a:rPr>
            </a:b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6400" y="1485900"/>
            <a:ext cx="7648387" cy="53721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fr-FR" sz="6400" dirty="0" smtClean="0"/>
              <a:t>Logique </a:t>
            </a:r>
            <a:r>
              <a:rPr lang="fr-FR" sz="6400" dirty="0"/>
              <a:t>d’anticipation </a:t>
            </a:r>
            <a:endParaRPr lang="fr-FR" sz="6400" dirty="0" smtClean="0"/>
          </a:p>
          <a:p>
            <a:pPr lvl="0"/>
            <a:r>
              <a:rPr lang="fr-FR" sz="6400" dirty="0" smtClean="0"/>
              <a:t>Caractère </a:t>
            </a:r>
            <a:r>
              <a:rPr lang="fr-FR" sz="6400" dirty="0"/>
              <a:t>volontaire de la décision (entrée « choisie »)</a:t>
            </a:r>
            <a:endParaRPr lang="fr-BE" sz="6400" dirty="0"/>
          </a:p>
          <a:p>
            <a:pPr lvl="0"/>
            <a:r>
              <a:rPr lang="fr-FR" sz="6400" dirty="0"/>
              <a:t>Choix d’une MRPA en particulier (familiarité, ou connaissance d’un proche)</a:t>
            </a:r>
            <a:endParaRPr lang="fr-BE" sz="6400" dirty="0"/>
          </a:p>
          <a:p>
            <a:pPr lvl="0"/>
            <a:r>
              <a:rPr lang="fr-FR" sz="6400" dirty="0"/>
              <a:t>Souhait de ne pas dépendre de ses proches, ni de faire appel aux soins à </a:t>
            </a:r>
            <a:r>
              <a:rPr lang="fr-FR" sz="6400" dirty="0" smtClean="0"/>
              <a:t>domicile</a:t>
            </a:r>
            <a:endParaRPr lang="fr-BE" sz="6400" dirty="0"/>
          </a:p>
          <a:p>
            <a:pPr lvl="0"/>
            <a:r>
              <a:rPr lang="fr-FR" sz="6400" dirty="0"/>
              <a:t>Souhait de préserver une bonne relation avec ses proches </a:t>
            </a:r>
            <a:endParaRPr lang="fr-FR" sz="6400" dirty="0" smtClean="0"/>
          </a:p>
          <a:p>
            <a:pPr lvl="0"/>
            <a:r>
              <a:rPr lang="fr-FR" sz="6400" dirty="0" smtClean="0"/>
              <a:t>Transition </a:t>
            </a:r>
            <a:r>
              <a:rPr lang="fr-FR" sz="6400" dirty="0"/>
              <a:t>progressive en répartissant soi-même ses biens</a:t>
            </a:r>
            <a:endParaRPr lang="fr-BE" sz="6400" dirty="0"/>
          </a:p>
          <a:p>
            <a:pPr lvl="0"/>
            <a:r>
              <a:rPr lang="fr-FR" sz="6400" dirty="0" smtClean="0"/>
              <a:t>Personnes </a:t>
            </a:r>
            <a:r>
              <a:rPr lang="fr-FR" sz="6400" dirty="0"/>
              <a:t>mobiles, peu de besoin d’aide, personnes qui gèrent encore elles-mêmes leurs affaires</a:t>
            </a:r>
            <a:endParaRPr lang="fr-BE" sz="6400" dirty="0"/>
          </a:p>
          <a:p>
            <a:pPr lvl="0"/>
            <a:r>
              <a:rPr lang="fr-FR" sz="6400" dirty="0"/>
              <a:t>Volonté de vivre de façon indépendante en MR, celle-ci se présente comme un « support » de la prolongation de l’indépendance</a:t>
            </a:r>
            <a:endParaRPr lang="fr-BE" sz="6400" dirty="0"/>
          </a:p>
          <a:p>
            <a:r>
              <a:rPr lang="fr-FR" sz="6400" dirty="0"/>
              <a:t>Satisfaction de vivre en MRPA et autosatisfaction quant à leur anticipation qui leur permet de poursuivre la vie qu’elles souhaitent </a:t>
            </a:r>
            <a:r>
              <a:rPr lang="fr-FR" sz="6400" dirty="0" smtClean="0"/>
              <a:t>(activités</a:t>
            </a:r>
            <a:r>
              <a:rPr lang="fr-FR" sz="6400" dirty="0"/>
              <a:t>, sorties, etc.</a:t>
            </a:r>
            <a:r>
              <a:rPr lang="fr-FR" sz="6400" dirty="0" smtClean="0"/>
              <a:t>)</a:t>
            </a:r>
            <a:r>
              <a:rPr lang="fr-FR" sz="6400" dirty="0"/>
              <a:t> </a:t>
            </a:r>
            <a:endParaRPr lang="fr-FR" sz="6400" dirty="0" smtClean="0"/>
          </a:p>
          <a:p>
            <a:r>
              <a:rPr lang="fr-FR" sz="6400" dirty="0" smtClean="0"/>
              <a:t>Classes </a:t>
            </a:r>
            <a:r>
              <a:rPr lang="fr-FR" sz="6400" dirty="0"/>
              <a:t>aisées et moyennes, pension suffisante ou vente de la propriété pour assurer le paiement de la MRPA</a:t>
            </a:r>
            <a:endParaRPr lang="fr-BE" sz="6400" dirty="0"/>
          </a:p>
          <a:p>
            <a:pPr lvl="0"/>
            <a:endParaRPr lang="fr-BE" sz="3400" dirty="0"/>
          </a:p>
        </p:txBody>
      </p:sp>
    </p:spTree>
    <p:extLst>
      <p:ext uri="{BB962C8B-B14F-4D97-AF65-F5344CB8AC3E}">
        <p14:creationId xmlns:p14="http://schemas.microsoft.com/office/powerpoint/2010/main" val="98790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474" y="190500"/>
            <a:ext cx="7556313" cy="419100"/>
          </a:xfrm>
        </p:spPr>
        <p:txBody>
          <a:bodyPr/>
          <a:lstStyle/>
          <a:p>
            <a:r>
              <a:rPr lang="fr-FR" sz="2000" b="1" i="1" dirty="0" smtClean="0">
                <a:solidFill>
                  <a:srgbClr val="B050D7"/>
                </a:solidFill>
              </a:rPr>
              <a:t>1.2</a:t>
            </a:r>
            <a:r>
              <a:rPr lang="fr-FR" sz="2000" b="1" i="1" dirty="0">
                <a:solidFill>
                  <a:srgbClr val="B050D7"/>
                </a:solidFill>
              </a:rPr>
              <a:t>. Entrer en MRPA par souci d’être protégé</a:t>
            </a:r>
            <a:r>
              <a:rPr lang="fr-BE" sz="2000" b="1" dirty="0">
                <a:solidFill>
                  <a:srgbClr val="B050D7"/>
                </a:solidFill>
              </a:rPr>
              <a:t/>
            </a:r>
            <a:br>
              <a:rPr lang="fr-BE" sz="2000" b="1" dirty="0">
                <a:solidFill>
                  <a:srgbClr val="B050D7"/>
                </a:solidFill>
              </a:rPr>
            </a:b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736600"/>
            <a:ext cx="8124826" cy="61341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fr-FR" sz="5600" dirty="0" smtClean="0"/>
              <a:t>Caractère </a:t>
            </a:r>
            <a:r>
              <a:rPr lang="fr-FR" sz="5600" dirty="0"/>
              <a:t>volontaire de l’entrée en MRPA, mais dans une logique d’adaptation</a:t>
            </a:r>
            <a:endParaRPr lang="fr-BE" sz="5600" dirty="0"/>
          </a:p>
          <a:p>
            <a:pPr lvl="0"/>
            <a:r>
              <a:rPr lang="fr-FR" sz="5600" dirty="0"/>
              <a:t>Personnes qui </a:t>
            </a:r>
            <a:r>
              <a:rPr lang="fr-FR" sz="5600" u="sng" dirty="0"/>
              <a:t>se sentent</a:t>
            </a:r>
            <a:r>
              <a:rPr lang="fr-FR" sz="5600" dirty="0"/>
              <a:t> plus fragiles, vulnérables à la suite d’un événement (santé, veuvage, événement perturbant,...), dimension « subjective </a:t>
            </a:r>
            <a:r>
              <a:rPr lang="fr-FR" sz="5600" dirty="0" smtClean="0"/>
              <a:t>»</a:t>
            </a:r>
            <a:endParaRPr lang="fr-BE" sz="5600" dirty="0"/>
          </a:p>
          <a:p>
            <a:pPr lvl="0"/>
            <a:r>
              <a:rPr lang="fr-BE" sz="5600" dirty="0" smtClean="0"/>
              <a:t> </a:t>
            </a:r>
            <a:r>
              <a:rPr lang="fr-FR" sz="5600" dirty="0" smtClean="0"/>
              <a:t>Elles </a:t>
            </a:r>
            <a:r>
              <a:rPr lang="fr-FR" sz="5600" dirty="0"/>
              <a:t>n’ont plus l’envie, le goût, la force, l’énergie de gérer tout le quotidien (forme de « déprise »). Envie de se faciliter la </a:t>
            </a:r>
            <a:r>
              <a:rPr lang="fr-FR" sz="5600" dirty="0" smtClean="0"/>
              <a:t>vie.</a:t>
            </a:r>
            <a:endParaRPr lang="fr-BE" sz="5600" dirty="0"/>
          </a:p>
          <a:p>
            <a:pPr lvl="0"/>
            <a:r>
              <a:rPr lang="fr-FR" sz="5600" dirty="0"/>
              <a:t>La vie quotidienne commence à représenter des difficultés à domicile (difficultés à sortir seul, logement à adapter, travaux à entreprendre,...)</a:t>
            </a:r>
            <a:endParaRPr lang="fr-BE" sz="5600" dirty="0"/>
          </a:p>
          <a:p>
            <a:pPr lvl="0"/>
            <a:r>
              <a:rPr lang="fr-FR" sz="5600" dirty="0"/>
              <a:t>La mobilité devient difficile (</a:t>
            </a:r>
            <a:r>
              <a:rPr lang="fr-FR" sz="5600" dirty="0" err="1"/>
              <a:t>rolator</a:t>
            </a:r>
            <a:r>
              <a:rPr lang="fr-FR" sz="5600" dirty="0"/>
              <a:t>)</a:t>
            </a:r>
            <a:endParaRPr lang="fr-BE" sz="5600" dirty="0"/>
          </a:p>
          <a:p>
            <a:pPr lvl="0"/>
            <a:r>
              <a:rPr lang="fr-FR" sz="5600" dirty="0"/>
              <a:t>Sentiment que « ça suffit », que ce serait préférable en MR (meilleure solution)</a:t>
            </a:r>
            <a:endParaRPr lang="fr-BE" sz="5600" dirty="0"/>
          </a:p>
          <a:p>
            <a:pPr lvl="0"/>
            <a:r>
              <a:rPr lang="fr-FR" sz="5600" dirty="0"/>
              <a:t>Personnes qui ne sont pas isolées socialement, mais qui ne peuvent/ne veulent compter au quotidien sur leur entourage </a:t>
            </a:r>
            <a:endParaRPr lang="fr-BE" sz="5600" dirty="0"/>
          </a:p>
          <a:p>
            <a:pPr lvl="0"/>
            <a:r>
              <a:rPr lang="fr-FR" sz="5600" dirty="0"/>
              <a:t>Elles apprécient la solitude, mais cela devient pesant pour elles</a:t>
            </a:r>
            <a:endParaRPr lang="fr-BE" sz="5600" dirty="0"/>
          </a:p>
          <a:p>
            <a:pPr lvl="0"/>
            <a:r>
              <a:rPr lang="fr-FR" sz="5600" dirty="0"/>
              <a:t>Leur santé, qu’elles ont gérée jusque-là, commence à se dégrader</a:t>
            </a:r>
            <a:endParaRPr lang="fr-BE" sz="5600" dirty="0"/>
          </a:p>
          <a:p>
            <a:pPr lvl="0"/>
            <a:r>
              <a:rPr lang="fr-FR" sz="5600" dirty="0"/>
              <a:t>Elles ne voient pas en quoi des aides à domicile répondraient à leur situation, pas plus qu’un habitat intermédiaire</a:t>
            </a:r>
            <a:endParaRPr lang="fr-BE" sz="5600" dirty="0"/>
          </a:p>
          <a:p>
            <a:pPr lvl="0"/>
            <a:r>
              <a:rPr lang="fr-FR" sz="5600" dirty="0"/>
              <a:t>Elles envisagent progressivement de quitter leur domicile (sans urgence) et attendent une place disponible dans la maison de repos de leur </a:t>
            </a:r>
            <a:r>
              <a:rPr lang="fr-FR" sz="5600" dirty="0" smtClean="0"/>
              <a:t>choix</a:t>
            </a:r>
            <a:r>
              <a:rPr lang="fr-BE" sz="5600" dirty="0" smtClean="0"/>
              <a:t>. </a:t>
            </a:r>
            <a:r>
              <a:rPr lang="fr-FR" sz="5600" dirty="0" smtClean="0"/>
              <a:t>Elles </a:t>
            </a:r>
            <a:r>
              <a:rPr lang="fr-FR" sz="5600" dirty="0"/>
              <a:t>sont rassurées de se trouver en MRPA, considèrent que c’était la « bonne solution » et ne voudraient pas avoir à vivre ailleurs.</a:t>
            </a:r>
            <a:endParaRPr lang="fr-BE" sz="5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1439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773206"/>
          </a:xfrm>
        </p:spPr>
        <p:txBody>
          <a:bodyPr/>
          <a:lstStyle/>
          <a:p>
            <a:r>
              <a:rPr lang="fr-FR" sz="2000" b="1" i="1" dirty="0" smtClean="0">
                <a:solidFill>
                  <a:srgbClr val="B050D7"/>
                </a:solidFill>
              </a:rPr>
              <a:t>1.3</a:t>
            </a:r>
            <a:r>
              <a:rPr lang="fr-FR" sz="2000" b="1" i="1" dirty="0">
                <a:solidFill>
                  <a:srgbClr val="B050D7"/>
                </a:solidFill>
              </a:rPr>
              <a:t>. Entrer en MRPA par fragilité, suite à un événement de santé, par prévention des risques chez soi</a:t>
            </a:r>
            <a:r>
              <a:rPr lang="fr-BE" sz="2400" b="1" dirty="0">
                <a:solidFill>
                  <a:srgbClr val="B050D7"/>
                </a:solidFill>
              </a:rPr>
              <a:t/>
            </a:r>
            <a:br>
              <a:rPr lang="fr-BE" sz="2400" b="1" dirty="0">
                <a:solidFill>
                  <a:srgbClr val="B050D7"/>
                </a:solidFill>
              </a:rPr>
            </a:b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1358900"/>
            <a:ext cx="7556313" cy="53340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fr-FR" dirty="0" smtClean="0"/>
              <a:t>Caractère </a:t>
            </a:r>
            <a:r>
              <a:rPr lang="fr-FR" dirty="0"/>
              <a:t>semi-contraint, nécessité de renoncer à rester chez soi</a:t>
            </a:r>
            <a:endParaRPr lang="fr-BE" dirty="0"/>
          </a:p>
          <a:p>
            <a:pPr lvl="0"/>
            <a:r>
              <a:rPr lang="fr-FR" dirty="0"/>
              <a:t>Personnes fragilisées par la maladie, une incapacité, un handicap, un besoin d’aide (cas typiques : chutes à répétition, problèmes cognitifs, maladie chronique), souvent suite à un événement ou un épisode problématique (hospitalisation)</a:t>
            </a:r>
            <a:endParaRPr lang="fr-BE" dirty="0"/>
          </a:p>
          <a:p>
            <a:pPr lvl="0"/>
            <a:r>
              <a:rPr lang="fr-FR" dirty="0"/>
              <a:t>Notion de « risque », crainte de récidives</a:t>
            </a:r>
            <a:endParaRPr lang="fr-BE" dirty="0"/>
          </a:p>
          <a:p>
            <a:pPr lvl="0"/>
            <a:r>
              <a:rPr lang="fr-FR" dirty="0" smtClean="0"/>
              <a:t>Logement </a:t>
            </a:r>
            <a:r>
              <a:rPr lang="fr-FR" dirty="0"/>
              <a:t>jugé lourd à entretenir</a:t>
            </a:r>
            <a:endParaRPr lang="fr-BE" dirty="0"/>
          </a:p>
          <a:p>
            <a:pPr lvl="0"/>
            <a:r>
              <a:rPr lang="fr-FR" dirty="0"/>
              <a:t>Le maintien à domicile plus longtemps est perçu comme difficile voire impossible, des aides avaient souvent déjà été mises en place </a:t>
            </a:r>
            <a:endParaRPr lang="fr-BE" dirty="0"/>
          </a:p>
          <a:p>
            <a:pPr lvl="0"/>
            <a:r>
              <a:rPr lang="fr-FR" dirty="0"/>
              <a:t>Forte incitation, ou initiative des enfants (ou des membres de la famille), </a:t>
            </a:r>
            <a:r>
              <a:rPr lang="fr-FR" dirty="0" smtClean="0"/>
              <a:t>du médecin ; volonté des tiers de protéger la personne, voire de se protéger et de se rassurer </a:t>
            </a:r>
            <a:endParaRPr lang="fr-BE" dirty="0" smtClean="0"/>
          </a:p>
          <a:p>
            <a:pPr lvl="0"/>
            <a:r>
              <a:rPr lang="fr-FR" dirty="0" smtClean="0"/>
              <a:t>Entourage </a:t>
            </a:r>
            <a:r>
              <a:rPr lang="fr-FR" dirty="0"/>
              <a:t>pas ou peu disponible voire absent (travail, éloignement, conflits, décès) ou épuisement des </a:t>
            </a:r>
            <a:r>
              <a:rPr lang="fr-FR" dirty="0" err="1"/>
              <a:t>cohabitants</a:t>
            </a:r>
            <a:r>
              <a:rPr lang="fr-FR" dirty="0"/>
              <a:t> /aidants</a:t>
            </a:r>
            <a:endParaRPr lang="fr-BE" dirty="0"/>
          </a:p>
          <a:p>
            <a:pPr lvl="0"/>
            <a:r>
              <a:rPr lang="fr-FR" dirty="0"/>
              <a:t>Besoin de sécurité, voire de « surveillance »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25877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474" y="190500"/>
            <a:ext cx="7556313" cy="482600"/>
          </a:xfrm>
        </p:spPr>
        <p:txBody>
          <a:bodyPr/>
          <a:lstStyle/>
          <a:p>
            <a:r>
              <a:rPr lang="fr-FR" sz="2000" b="1" i="1" dirty="0" smtClean="0">
                <a:solidFill>
                  <a:srgbClr val="B050D7"/>
                </a:solidFill>
              </a:rPr>
              <a:t>1.4</a:t>
            </a:r>
            <a:r>
              <a:rPr lang="fr-FR" sz="2000" b="1" i="1" dirty="0">
                <a:solidFill>
                  <a:srgbClr val="B050D7"/>
                </a:solidFill>
              </a:rPr>
              <a:t>. Le « placement » de type « social »</a:t>
            </a:r>
            <a:r>
              <a:rPr lang="fr-BE" sz="2400" dirty="0">
                <a:solidFill>
                  <a:srgbClr val="B050D7"/>
                </a:solidFill>
              </a:rPr>
              <a:t/>
            </a:r>
            <a:br>
              <a:rPr lang="fr-BE" sz="2400" dirty="0">
                <a:solidFill>
                  <a:srgbClr val="B050D7"/>
                </a:solidFill>
              </a:rPr>
            </a:b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6400" y="800100"/>
            <a:ext cx="7648387" cy="60579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fr-FR" sz="2600" dirty="0"/>
              <a:t>Caractère contraint de l’institutionnalisation</a:t>
            </a:r>
            <a:endParaRPr lang="fr-BE" sz="2600" dirty="0"/>
          </a:p>
          <a:p>
            <a:pPr lvl="0"/>
            <a:r>
              <a:rPr lang="fr-FR" sz="2600" dirty="0"/>
              <a:t>Personnes fragiles au niveau de la santé ou précarisées : conjonction d’une multitude de facteurs santé, social, financiers, </a:t>
            </a:r>
            <a:r>
              <a:rPr lang="fr-FR" sz="2600" dirty="0" smtClean="0"/>
              <a:t>logement</a:t>
            </a:r>
            <a:endParaRPr lang="fr-BE" sz="2600" dirty="0"/>
          </a:p>
          <a:p>
            <a:pPr lvl="0"/>
            <a:r>
              <a:rPr lang="fr-FR" sz="2600" dirty="0" smtClean="0"/>
              <a:t>Suite </a:t>
            </a:r>
            <a:r>
              <a:rPr lang="fr-FR" sz="2600" dirty="0"/>
              <a:t>à une perte de logement (expulsion pour fin de bail ou par des proches, non paiement du loyer ou insalubrité)</a:t>
            </a:r>
            <a:endParaRPr lang="fr-BE" sz="2600" dirty="0"/>
          </a:p>
          <a:p>
            <a:pPr lvl="0"/>
            <a:r>
              <a:rPr lang="fr-FR" sz="2600" dirty="0"/>
              <a:t>Suite à une hospitalisation (chute, situation de crise, ...)</a:t>
            </a:r>
            <a:endParaRPr lang="fr-BE" sz="2600" dirty="0"/>
          </a:p>
          <a:p>
            <a:pPr lvl="0"/>
            <a:r>
              <a:rPr lang="fr-FR" sz="2600" dirty="0"/>
              <a:t>Personnes isolées socialement, qui « se laissent aller », et ne sont plus considérées « aptes » à se prendre en main, à assumer le quotidien (alimentation, hygiène, logement)</a:t>
            </a:r>
            <a:endParaRPr lang="fr-BE" sz="2600" dirty="0"/>
          </a:p>
          <a:p>
            <a:pPr lvl="0"/>
            <a:r>
              <a:rPr lang="fr-FR" sz="2600" dirty="0" smtClean="0"/>
              <a:t>Perception </a:t>
            </a:r>
            <a:r>
              <a:rPr lang="fr-FR" sz="2600" dirty="0"/>
              <a:t>d’un « risque pour la personne » conjugué à un « risque pour les autres » (par rapport auquel les personnes ne sont pas considérées « </a:t>
            </a:r>
            <a:r>
              <a:rPr lang="fr-FR" sz="2600" dirty="0" err="1"/>
              <a:t>pro-actives</a:t>
            </a:r>
            <a:r>
              <a:rPr lang="fr-FR" sz="2600" dirty="0"/>
              <a:t> »)</a:t>
            </a:r>
            <a:endParaRPr lang="fr-BE" sz="2600" dirty="0"/>
          </a:p>
          <a:p>
            <a:pPr lvl="0"/>
            <a:r>
              <a:rPr lang="fr-FR" sz="2600" dirty="0"/>
              <a:t>Proviennent du domicile ou d’un habitat intermédiaire (chez des proches – membres de la fratrie, amis –, logement social)</a:t>
            </a:r>
            <a:endParaRPr lang="fr-BE" sz="2600" dirty="0"/>
          </a:p>
          <a:p>
            <a:pPr lvl="0"/>
            <a:r>
              <a:rPr lang="fr-FR" sz="2600" dirty="0"/>
              <a:t>Besoins multiples : accompagnement social, alimentation « convenable », nursing pour les soins et l’hygiène, ergothérapie, kinésithérapie, activités, présence, attention, vie sociale, pose de limites concernant les assuétudes, contrôle de la médication,...</a:t>
            </a:r>
            <a:endParaRPr lang="fr-BE" sz="2600" dirty="0"/>
          </a:p>
          <a:p>
            <a:pPr lvl="0"/>
            <a:r>
              <a:rPr lang="fr-FR" sz="2600" dirty="0"/>
              <a:t>Besoins jugés parfois trop importants pour permettre un maintien à domicile (quand il y en a un) avec aides (voire avec une coordination de soins et services à domicile)</a:t>
            </a:r>
            <a:endParaRPr lang="fr-BE" sz="2600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8230857"/>
      </p:ext>
    </p:extLst>
  </p:cSld>
  <p:clrMapOvr>
    <a:masterClrMapping/>
  </p:clrMapOvr>
</p:sld>
</file>

<file path=ppt/theme/theme1.xml><?xml version="1.0" encoding="utf-8"?>
<a:theme xmlns:a="http://schemas.openxmlformats.org/drawingml/2006/main" name="Avantage">
  <a:themeElements>
    <a:clrScheme name="A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Avantage.thmx</Template>
  <TotalTime>1431</TotalTime>
  <Words>537</Words>
  <Application>Microsoft Office PowerPoint</Application>
  <PresentationFormat>Diavoorstelling (4:3)</PresentationFormat>
  <Paragraphs>186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0" baseType="lpstr">
      <vt:lpstr>Rockwell</vt:lpstr>
      <vt:lpstr>Wingdings</vt:lpstr>
      <vt:lpstr>Avantage</vt:lpstr>
      <vt:lpstr>Les profils des résidents O et A*  en maison de repos pour personnes âgées (MRPA) en Région de Bruxelles-Capitale. Parcours, logiques d’orientation, d’accueil et alternatives  * Echelle de Katz</vt:lpstr>
      <vt:lpstr>I. INTRODUCTION</vt:lpstr>
      <vt:lpstr>QUESTIONS</vt:lpstr>
      <vt:lpstr>Situation de l’offre d’hébergement en RBC </vt:lpstr>
      <vt:lpstr>II. METHODOLOGIE 3 volets complémentaires </vt:lpstr>
      <vt:lpstr>III. RESULTATS 1. Les résidents O et A : un éventail de situations 1.1. Entrer en institution pour « préserver son autonomie » </vt:lpstr>
      <vt:lpstr>1.2. Entrer en MRPA par souci d’être protégé </vt:lpstr>
      <vt:lpstr>1.3. Entrer en MRPA par fragilité, suite à un événement de santé, par prévention des risques chez soi </vt:lpstr>
      <vt:lpstr>1.4. Le « placement » de type « social » </vt:lpstr>
      <vt:lpstr>1.5. Entrer en MRPA dans le prolongement d’un parcours institutionnel </vt:lpstr>
      <vt:lpstr>1.6. Autres profils O et A </vt:lpstr>
      <vt:lpstr>2. Les politiques institutionnelles des MRPA et  MRPA-MRS à l’égard des résidents O et A </vt:lpstr>
      <vt:lpstr>Mixité – Témoignage (Dir. MRPA-MRS public)</vt:lpstr>
      <vt:lpstr>3. L’orientation des O et A en maison de repos </vt:lpstr>
      <vt:lpstr>3. L’orientation des O et A en maison de repos </vt:lpstr>
      <vt:lpstr>4. Quelles alternatives pour les O et A ? </vt:lpstr>
      <vt:lpstr> Pistes de réflexion pour le futur</vt:lpstr>
    </vt:vector>
  </TitlesOfParts>
  <Company>ULB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eeee</dc:title>
  <dc:creator>Sylvie Carbonnelle</dc:creator>
  <cp:lastModifiedBy>Sarah Luyten</cp:lastModifiedBy>
  <cp:revision>136</cp:revision>
  <dcterms:created xsi:type="dcterms:W3CDTF">2018-03-29T11:02:52Z</dcterms:created>
  <dcterms:modified xsi:type="dcterms:W3CDTF">2018-04-24T07:25:36Z</dcterms:modified>
</cp:coreProperties>
</file>