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9" r:id="rId2"/>
    <p:sldId id="330" r:id="rId3"/>
    <p:sldId id="332" r:id="rId4"/>
    <p:sldId id="340" r:id="rId5"/>
    <p:sldId id="341" r:id="rId6"/>
    <p:sldId id="342" r:id="rId7"/>
    <p:sldId id="343" r:id="rId8"/>
    <p:sldId id="344" r:id="rId9"/>
    <p:sldId id="345" r:id="rId10"/>
    <p:sldId id="346" r:id="rId11"/>
    <p:sldId id="347" r:id="rId12"/>
    <p:sldId id="348" r:id="rId13"/>
    <p:sldId id="349" r:id="rId14"/>
    <p:sldId id="350"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4" r:id="rId34"/>
    <p:sldId id="325" r:id="rId35"/>
    <p:sldId id="326" r:id="rId36"/>
    <p:sldId id="327" r:id="rId37"/>
    <p:sldId id="269" r:id="rId38"/>
    <p:sldId id="271" r:id="rId39"/>
    <p:sldId id="272" r:id="rId40"/>
    <p:sldId id="273" r:id="rId41"/>
    <p:sldId id="274" r:id="rId42"/>
    <p:sldId id="275" r:id="rId43"/>
    <p:sldId id="276" r:id="rId44"/>
    <p:sldId id="335" r:id="rId45"/>
    <p:sldId id="278" r:id="rId46"/>
    <p:sldId id="279" r:id="rId47"/>
    <p:sldId id="280" r:id="rId48"/>
    <p:sldId id="281" r:id="rId49"/>
    <p:sldId id="282" r:id="rId50"/>
    <p:sldId id="283" r:id="rId51"/>
    <p:sldId id="336" r:id="rId52"/>
    <p:sldId id="285" r:id="rId53"/>
    <p:sldId id="286" r:id="rId54"/>
    <p:sldId id="287" r:id="rId55"/>
    <p:sldId id="337" r:id="rId56"/>
    <p:sldId id="289" r:id="rId57"/>
    <p:sldId id="290" r:id="rId58"/>
    <p:sldId id="291" r:id="rId59"/>
    <p:sldId id="292" r:id="rId60"/>
    <p:sldId id="293" r:id="rId61"/>
    <p:sldId id="294" r:id="rId62"/>
    <p:sldId id="295" r:id="rId63"/>
    <p:sldId id="296" r:id="rId64"/>
    <p:sldId id="338" r:id="rId65"/>
    <p:sldId id="298" r:id="rId66"/>
    <p:sldId id="299" r:id="rId67"/>
    <p:sldId id="300" r:id="rId68"/>
    <p:sldId id="301" r:id="rId69"/>
    <p:sldId id="339" r:id="rId70"/>
    <p:sldId id="303" r:id="rId71"/>
    <p:sldId id="304" r:id="rId7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3BB"/>
    <a:srgbClr val="9BBB59"/>
    <a:srgbClr val="CC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953" autoAdjust="0"/>
  </p:normalViewPr>
  <p:slideViewPr>
    <p:cSldViewPr snapToGrid="0">
      <p:cViewPr varScale="1">
        <p:scale>
          <a:sx n="79" d="100"/>
          <a:sy n="79" d="100"/>
        </p:scale>
        <p:origin x="177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srv-fs01.cccggc.local\share\observatbru\Observat\Armoede%20%20-%20Pauvrete\Barom&#232;tre%20social%20-%20welzijnsbarometer\2019\Figuren%20Nathalie\Figures2019_3_REVENU\fig%203-1%20taux%20de%20pauvret&#233;.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srv-fs01.cccggc.local\share\observatbru\Observat\Armoede%20%20-%20Pauvrete\Barom&#232;tre%20social%20-%20welzijnsbarometer\2019\Figuren%20Nathalie\Figures2019_2_DEMOGRAPHIE\Fig%202-1%20Evolution%20de%20la%20population%20bruxelloise.xl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euille_de_calcul_Microsoft_Excel.xlsx"/></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Fig%205-1%20niveau%20educ%2025_64a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partie%20sant&#233;\Figures%20pour%20Nathalie\fig%206-1%20sant&#233;%20subj-20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Fig%20personen%20in%20huishouden%20zonder%20inkomen%20uit%20werk.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5%20evolutie%20(equivalent)%20leefloon%202008-20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5%20evolutie%20(equivalent)%20leefloon%202008-201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evolutie%20leefloon%20jongere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12%20achterstallige%20kredieten%20per%20gemeente_2018.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evolutie%20leefloon%20jongere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8064A2">
                  <a:lumMod val="75000"/>
                </a:srgbClr>
              </a:solidFill>
              <a:ln>
                <a:solidFill>
                  <a:schemeClr val="tx1"/>
                </a:solidFill>
              </a:ln>
            </c:spPr>
            <c:extLst>
              <c:ext xmlns:c16="http://schemas.microsoft.com/office/drawing/2014/chart" uri="{C3380CC4-5D6E-409C-BE32-E72D297353CC}">
                <c16:uniqueId val="{00000001-58BD-48D8-B542-51A4C708B05C}"/>
              </c:ext>
            </c:extLst>
          </c:dPt>
          <c:dPt>
            <c:idx val="1"/>
            <c:invertIfNegative val="0"/>
            <c:bubble3D val="0"/>
            <c:spPr>
              <a:solidFill>
                <a:schemeClr val="accent5">
                  <a:lumMod val="50000"/>
                </a:schemeClr>
              </a:solidFill>
              <a:ln>
                <a:solidFill>
                  <a:prstClr val="black"/>
                </a:solidFill>
              </a:ln>
            </c:spPr>
            <c:extLst>
              <c:ext xmlns:c16="http://schemas.microsoft.com/office/drawing/2014/chart" uri="{C3380CC4-5D6E-409C-BE32-E72D297353CC}">
                <c16:uniqueId val="{00000003-58BD-48D8-B542-51A4C708B05C}"/>
              </c:ext>
            </c:extLst>
          </c:dPt>
          <c:dPt>
            <c:idx val="2"/>
            <c:invertIfNegative val="0"/>
            <c:bubble3D val="0"/>
            <c:spPr>
              <a:solidFill>
                <a:srgbClr val="92D050"/>
              </a:solidFill>
              <a:ln>
                <a:solidFill>
                  <a:prstClr val="black"/>
                </a:solidFill>
              </a:ln>
            </c:spPr>
            <c:extLst>
              <c:ext xmlns:c16="http://schemas.microsoft.com/office/drawing/2014/chart" uri="{C3380CC4-5D6E-409C-BE32-E72D297353CC}">
                <c16:uniqueId val="{00000005-58BD-48D8-B542-51A4C708B05C}"/>
              </c:ext>
            </c:extLst>
          </c:dPt>
          <c:dPt>
            <c:idx val="3"/>
            <c:invertIfNegative val="0"/>
            <c:bubble3D val="0"/>
            <c:spPr>
              <a:solidFill>
                <a:schemeClr val="bg1"/>
              </a:solidFill>
              <a:ln>
                <a:solidFill>
                  <a:prstClr val="black"/>
                </a:solidFill>
              </a:ln>
            </c:spPr>
            <c:extLst>
              <c:ext xmlns:c16="http://schemas.microsoft.com/office/drawing/2014/chart" uri="{C3380CC4-5D6E-409C-BE32-E72D297353CC}">
                <c16:uniqueId val="{00000007-58BD-48D8-B542-51A4C708B05C}"/>
              </c:ext>
            </c:extLst>
          </c:dPt>
          <c:dLbls>
            <c:dLbl>
              <c:idx val="0"/>
              <c:layout/>
              <c:tx>
                <c:rich>
                  <a:bodyPr/>
                  <a:lstStyle/>
                  <a:p>
                    <a:pPr>
                      <a:defRPr sz="1800" b="1" i="0" u="none" strike="noStrike" baseline="0">
                        <a:solidFill>
                          <a:srgbClr val="FFFFFF"/>
                        </a:solidFill>
                        <a:latin typeface="Calibri"/>
                        <a:ea typeface="Calibri"/>
                        <a:cs typeface="Calibri"/>
                      </a:defRPr>
                    </a:pPr>
                    <a:fld id="{FFE6D9EC-25A5-4E42-88A2-8E19EBCB8CB3}" type="VALUE">
                      <a:rPr lang="en-US" sz="1800" b="1" smtClean="0"/>
                      <a:pPr>
                        <a:defRPr sz="1800" b="1" i="0" u="none" strike="noStrike" baseline="0">
                          <a:solidFill>
                            <a:srgbClr val="FFFFFF"/>
                          </a:solidFill>
                          <a:latin typeface="Calibri"/>
                          <a:ea typeface="Calibri"/>
                          <a:cs typeface="Calibri"/>
                        </a:defRPr>
                      </a:pPr>
                      <a:t>[VALEUR]</a:t>
                    </a:fld>
                    <a:r>
                      <a:rPr lang="en-US" sz="1800" b="1" dirty="0" smtClean="0"/>
                      <a:t> %</a:t>
                    </a:r>
                  </a:p>
                </c:rich>
              </c:tx>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8BD-48D8-B542-51A4C708B05C}"/>
                </c:ext>
              </c:extLst>
            </c:dLbl>
            <c:dLbl>
              <c:idx val="1"/>
              <c:layout/>
              <c:tx>
                <c:rich>
                  <a:bodyPr/>
                  <a:lstStyle/>
                  <a:p>
                    <a:pPr>
                      <a:defRPr sz="1800" b="1" i="0" u="none" strike="noStrike" baseline="0">
                        <a:solidFill>
                          <a:srgbClr val="FFFFFF"/>
                        </a:solidFill>
                        <a:latin typeface="Calibri"/>
                        <a:ea typeface="Calibri"/>
                        <a:cs typeface="Calibri"/>
                      </a:defRPr>
                    </a:pPr>
                    <a:fld id="{4D99A82E-B9BE-422B-BC33-B1E74C221584}" type="VALUE">
                      <a:rPr lang="en-US" sz="1800" b="1" smtClean="0"/>
                      <a:pPr>
                        <a:defRPr sz="1800" b="1" i="0" u="none" strike="noStrike" baseline="0">
                          <a:solidFill>
                            <a:srgbClr val="FFFFFF"/>
                          </a:solidFill>
                          <a:latin typeface="Calibri"/>
                          <a:ea typeface="Calibri"/>
                          <a:cs typeface="Calibri"/>
                        </a:defRPr>
                      </a:pPr>
                      <a:t>[VALEUR]</a:t>
                    </a:fld>
                    <a:r>
                      <a:rPr lang="en-US" sz="1800" b="1" dirty="0" smtClean="0"/>
                      <a:t> %</a:t>
                    </a:r>
                  </a:p>
                </c:rich>
              </c:tx>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8BD-48D8-B542-51A4C708B05C}"/>
                </c:ext>
              </c:extLst>
            </c:dLbl>
            <c:dLbl>
              <c:idx val="2"/>
              <c:layout/>
              <c:tx>
                <c:rich>
                  <a:bodyPr/>
                  <a:lstStyle/>
                  <a:p>
                    <a:fld id="{49BDD0A4-F1A2-45FB-9407-40A63CFA4B22}"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8BD-48D8-B542-51A4C708B05C}"/>
                </c:ext>
              </c:extLst>
            </c:dLbl>
            <c:dLbl>
              <c:idx val="3"/>
              <c:layout/>
              <c:tx>
                <c:rich>
                  <a:bodyPr/>
                  <a:lstStyle/>
                  <a:p>
                    <a:fld id="{F1C712D1-3914-4201-BEF9-4A3C278DA378}"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8BD-48D8-B542-51A4C708B05C}"/>
                </c:ext>
              </c:extLst>
            </c:dLbl>
            <c:spPr>
              <a:noFill/>
              <a:ln w="25400">
                <a:noFill/>
              </a:ln>
            </c:spPr>
            <c:txPr>
              <a:bodyPr wrap="square" lIns="38100" tIns="19050" rIns="38100" bIns="19050" anchor="ctr">
                <a:spAutoFit/>
              </a:bodyPr>
              <a:lstStyle/>
              <a:p>
                <a:pPr>
                  <a:defRPr sz="1800" b="1" i="0" u="none" strike="noStrike" baseline="0">
                    <a:solidFill>
                      <a:srgbClr val="000000"/>
                    </a:solidFill>
                    <a:latin typeface="Calibri"/>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FR!$B$8:$E$8</c:f>
                <c:numCache>
                  <c:formatCode>General</c:formatCode>
                  <c:ptCount val="4"/>
                  <c:pt idx="0">
                    <c:v>4.4000000000000004</c:v>
                  </c:pt>
                  <c:pt idx="1">
                    <c:v>2</c:v>
                  </c:pt>
                  <c:pt idx="2">
                    <c:v>4.2</c:v>
                  </c:pt>
                  <c:pt idx="3">
                    <c:v>1.5</c:v>
                  </c:pt>
                </c:numCache>
              </c:numRef>
            </c:plus>
            <c:minus>
              <c:numRef>
                <c:f>FR!$B$8:$E$8</c:f>
                <c:numCache>
                  <c:formatCode>General</c:formatCode>
                  <c:ptCount val="4"/>
                  <c:pt idx="0">
                    <c:v>4.4000000000000004</c:v>
                  </c:pt>
                  <c:pt idx="1">
                    <c:v>2</c:v>
                  </c:pt>
                  <c:pt idx="2">
                    <c:v>4.2</c:v>
                  </c:pt>
                  <c:pt idx="3">
                    <c:v>1.5</c:v>
                  </c:pt>
                </c:numCache>
              </c:numRef>
            </c:minus>
          </c:errBars>
          <c:cat>
            <c:strRef>
              <c:f>FR!$B$6:$E$6</c:f>
              <c:strCache>
                <c:ptCount val="4"/>
                <c:pt idx="0">
                  <c:v>Région bruxelloise</c:v>
                </c:pt>
                <c:pt idx="1">
                  <c:v>Flandre</c:v>
                </c:pt>
                <c:pt idx="2">
                  <c:v>Wallonie</c:v>
                </c:pt>
                <c:pt idx="3">
                  <c:v>Belgique</c:v>
                </c:pt>
              </c:strCache>
            </c:strRef>
          </c:cat>
          <c:val>
            <c:numRef>
              <c:f>FR!$B$7:$E$7</c:f>
              <c:numCache>
                <c:formatCode>0</c:formatCode>
                <c:ptCount val="4"/>
                <c:pt idx="0">
                  <c:v>32.6</c:v>
                </c:pt>
                <c:pt idx="1">
                  <c:v>10.4</c:v>
                </c:pt>
                <c:pt idx="2">
                  <c:v>21.8</c:v>
                </c:pt>
                <c:pt idx="3">
                  <c:v>16.399999999999999</c:v>
                </c:pt>
              </c:numCache>
            </c:numRef>
          </c:val>
          <c:extLst>
            <c:ext xmlns:c16="http://schemas.microsoft.com/office/drawing/2014/chart" uri="{C3380CC4-5D6E-409C-BE32-E72D297353CC}">
              <c16:uniqueId val="{00000008-58BD-48D8-B542-51A4C708B05C}"/>
            </c:ext>
          </c:extLst>
        </c:ser>
        <c:dLbls>
          <c:showLegendKey val="0"/>
          <c:showVal val="0"/>
          <c:showCatName val="0"/>
          <c:showSerName val="0"/>
          <c:showPercent val="0"/>
          <c:showBubbleSize val="0"/>
        </c:dLbls>
        <c:gapWidth val="150"/>
        <c:axId val="280696072"/>
        <c:axId val="1"/>
      </c:barChart>
      <c:catAx>
        <c:axId val="280696072"/>
        <c:scaling>
          <c:orientation val="minMax"/>
        </c:scaling>
        <c:delete val="0"/>
        <c:axPos val="b"/>
        <c:numFmt formatCode="General" sourceLinked="1"/>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1"/>
        <c:axPos val="l"/>
        <c:majorGridlines/>
        <c:numFmt formatCode="0" sourceLinked="0"/>
        <c:majorTickMark val="out"/>
        <c:minorTickMark val="none"/>
        <c:tickLblPos val="nextTo"/>
        <c:crossAx val="280696072"/>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1865762427235484"/>
          <c:y val="6.8006904137713917E-2"/>
          <c:w val="0.85622365482735618"/>
          <c:h val="0.78467032900713352"/>
        </c:manualLayout>
      </c:layout>
      <c:lineChart>
        <c:grouping val="standard"/>
        <c:varyColors val="0"/>
        <c:ser>
          <c:idx val="0"/>
          <c:order val="0"/>
          <c:tx>
            <c:strRef>
              <c:f>' NL'!$B$3</c:f>
              <c:strCache>
                <c:ptCount val="1"/>
              </c:strCache>
            </c:strRef>
          </c:tx>
          <c:spPr>
            <a:ln w="50800"/>
          </c:spPr>
          <c:marker>
            <c:symbol val="none"/>
          </c:marker>
          <c:cat>
            <c:numRef>
              <c:f>' NL'!$A$4:$A$59</c:f>
              <c:numCache>
                <c:formatCode>General</c:formatCode>
                <c:ptCount val="56"/>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pt idx="53">
                  <c:v>2017</c:v>
                </c:pt>
                <c:pt idx="54">
                  <c:v>2018</c:v>
                </c:pt>
                <c:pt idx="55">
                  <c:v>2019</c:v>
                </c:pt>
              </c:numCache>
            </c:numRef>
          </c:cat>
          <c:val>
            <c:numRef>
              <c:f>' NL'!$B$4:$B$59</c:f>
              <c:numCache>
                <c:formatCode>0</c:formatCode>
                <c:ptCount val="56"/>
                <c:pt idx="0">
                  <c:v>1040523</c:v>
                </c:pt>
                <c:pt idx="1">
                  <c:v>1057923</c:v>
                </c:pt>
                <c:pt idx="2">
                  <c:v>1065921</c:v>
                </c:pt>
                <c:pt idx="3">
                  <c:v>1074586</c:v>
                </c:pt>
                <c:pt idx="4">
                  <c:v>1079181</c:v>
                </c:pt>
                <c:pt idx="5">
                  <c:v>1073111</c:v>
                </c:pt>
                <c:pt idx="6">
                  <c:v>1071194</c:v>
                </c:pt>
                <c:pt idx="7">
                  <c:v>1075136</c:v>
                </c:pt>
                <c:pt idx="8">
                  <c:v>1074726</c:v>
                </c:pt>
                <c:pt idx="9">
                  <c:v>1069005</c:v>
                </c:pt>
                <c:pt idx="10">
                  <c:v>1063274</c:v>
                </c:pt>
                <c:pt idx="11">
                  <c:v>1054970</c:v>
                </c:pt>
                <c:pt idx="12">
                  <c:v>1050787</c:v>
                </c:pt>
                <c:pt idx="13">
                  <c:v>1042052</c:v>
                </c:pt>
                <c:pt idx="14">
                  <c:v>1028972</c:v>
                </c:pt>
                <c:pt idx="15">
                  <c:v>1015710</c:v>
                </c:pt>
                <c:pt idx="16">
                  <c:v>1008715</c:v>
                </c:pt>
                <c:pt idx="17">
                  <c:v>1000221</c:v>
                </c:pt>
                <c:pt idx="18">
                  <c:v>994774</c:v>
                </c:pt>
                <c:pt idx="19">
                  <c:v>989877</c:v>
                </c:pt>
                <c:pt idx="20">
                  <c:v>982434</c:v>
                </c:pt>
                <c:pt idx="21">
                  <c:v>976536</c:v>
                </c:pt>
                <c:pt idx="22">
                  <c:v>973499</c:v>
                </c:pt>
                <c:pt idx="23">
                  <c:v>970346</c:v>
                </c:pt>
                <c:pt idx="24">
                  <c:v>970346</c:v>
                </c:pt>
                <c:pt idx="25">
                  <c:v>970501</c:v>
                </c:pt>
                <c:pt idx="26">
                  <c:v>964385</c:v>
                </c:pt>
                <c:pt idx="27">
                  <c:v>954045</c:v>
                </c:pt>
                <c:pt idx="28">
                  <c:v>951217</c:v>
                </c:pt>
                <c:pt idx="29">
                  <c:v>950339</c:v>
                </c:pt>
                <c:pt idx="30">
                  <c:v>949070</c:v>
                </c:pt>
                <c:pt idx="31">
                  <c:v>951580</c:v>
                </c:pt>
                <c:pt idx="32">
                  <c:v>948122</c:v>
                </c:pt>
                <c:pt idx="33">
                  <c:v>950597</c:v>
                </c:pt>
                <c:pt idx="34">
                  <c:v>953175</c:v>
                </c:pt>
                <c:pt idx="35">
                  <c:v>954460</c:v>
                </c:pt>
                <c:pt idx="36">
                  <c:v>959318</c:v>
                </c:pt>
                <c:pt idx="37">
                  <c:v>964405</c:v>
                </c:pt>
                <c:pt idx="38">
                  <c:v>978384</c:v>
                </c:pt>
                <c:pt idx="39">
                  <c:v>992041</c:v>
                </c:pt>
                <c:pt idx="40">
                  <c:v>999899</c:v>
                </c:pt>
                <c:pt idx="41">
                  <c:v>1006749</c:v>
                </c:pt>
                <c:pt idx="42">
                  <c:v>1018804</c:v>
                </c:pt>
                <c:pt idx="43">
                  <c:v>1031215</c:v>
                </c:pt>
                <c:pt idx="44">
                  <c:v>1048491</c:v>
                </c:pt>
                <c:pt idx="45">
                  <c:v>1068532</c:v>
                </c:pt>
                <c:pt idx="46" formatCode="General">
                  <c:v>1089538</c:v>
                </c:pt>
                <c:pt idx="47" formatCode="General">
                  <c:v>1119088</c:v>
                </c:pt>
                <c:pt idx="48" formatCode="General">
                  <c:v>1138854</c:v>
                </c:pt>
                <c:pt idx="49" formatCode="General">
                  <c:v>1154635</c:v>
                </c:pt>
                <c:pt idx="50" formatCode="General">
                  <c:v>1163486</c:v>
                </c:pt>
                <c:pt idx="51" formatCode="General">
                  <c:v>1175173</c:v>
                </c:pt>
                <c:pt idx="52" formatCode="General">
                  <c:v>1187890</c:v>
                </c:pt>
                <c:pt idx="53" formatCode="General">
                  <c:v>1191604</c:v>
                </c:pt>
                <c:pt idx="54" formatCode="General">
                  <c:v>1198726</c:v>
                </c:pt>
                <c:pt idx="55" formatCode="General">
                  <c:v>1208542</c:v>
                </c:pt>
              </c:numCache>
            </c:numRef>
          </c:val>
          <c:smooth val="0"/>
          <c:extLst>
            <c:ext xmlns:c16="http://schemas.microsoft.com/office/drawing/2014/chart" uri="{C3380CC4-5D6E-409C-BE32-E72D297353CC}">
              <c16:uniqueId val="{00000000-53B0-498A-96EE-D0CF65FD3DDC}"/>
            </c:ext>
          </c:extLst>
        </c:ser>
        <c:dLbls>
          <c:showLegendKey val="0"/>
          <c:showVal val="0"/>
          <c:showCatName val="0"/>
          <c:showSerName val="0"/>
          <c:showPercent val="0"/>
          <c:showBubbleSize val="0"/>
        </c:dLbls>
        <c:smooth val="0"/>
        <c:axId val="712809256"/>
        <c:axId val="1"/>
      </c:lineChart>
      <c:catAx>
        <c:axId val="712809256"/>
        <c:scaling>
          <c:orientation val="minMax"/>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fr-FR"/>
          </a:p>
        </c:txPr>
        <c:crossAx val="1"/>
        <c:crosses val="autoZero"/>
        <c:auto val="1"/>
        <c:lblAlgn val="ctr"/>
        <c:lblOffset val="100"/>
        <c:tickLblSkip val="5"/>
        <c:noMultiLvlLbl val="0"/>
      </c:catAx>
      <c:valAx>
        <c:axId val="1"/>
        <c:scaling>
          <c:orientation val="minMax"/>
          <c:max val="1200000"/>
          <c:min val="900000"/>
        </c:scaling>
        <c:delete val="0"/>
        <c:axPos val="l"/>
        <c:majorGridlines/>
        <c:numFmt formatCode="#\ ###\ ##0"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fr-FR"/>
          </a:p>
        </c:txPr>
        <c:crossAx val="71280925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07913428132947E-2"/>
          <c:y val="3.9170584702596135E-2"/>
          <c:w val="0.90444105019254051"/>
          <c:h val="0.78036433634602986"/>
        </c:manualLayout>
      </c:layout>
      <c:lineChart>
        <c:grouping val="standard"/>
        <c:varyColors val="0"/>
        <c:ser>
          <c:idx val="0"/>
          <c:order val="0"/>
          <c:tx>
            <c:strRef>
              <c:f>'[Fig 2-10 évolution taille ménages.xlsx]FR'!$B$7</c:f>
              <c:strCache>
                <c:ptCount val="1"/>
                <c:pt idx="0">
                  <c:v>Région bruxelloise</c:v>
                </c:pt>
              </c:strCache>
            </c:strRef>
          </c:tx>
          <c:spPr>
            <a:ln w="50800" cap="rnd">
              <a:solidFill>
                <a:srgbClr val="7030A0"/>
              </a:solidFill>
              <a:round/>
            </a:ln>
            <a:effectLst/>
          </c:spPr>
          <c:marker>
            <c:symbol val="none"/>
          </c:marker>
          <c:dLbls>
            <c:dLbl>
              <c:idx val="0"/>
              <c:layout>
                <c:manualLayout>
                  <c:x val="-7.2427155438940835E-2"/>
                  <c:y val="-2.4500786822512248E-3"/>
                </c:manualLayout>
              </c:layout>
              <c:tx>
                <c:rich>
                  <a:bodyPr/>
                  <a:lstStyle/>
                  <a:p>
                    <a:fld id="{8E6A8F1D-CB49-4F72-AA04-267F69F4D9BB}"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929-43B1-B293-0F4AB68A1E0F}"/>
                </c:ext>
              </c:extLst>
            </c:dLbl>
            <c:dLbl>
              <c:idx val="10"/>
              <c:layout/>
              <c:tx>
                <c:rich>
                  <a:bodyPr/>
                  <a:lstStyle/>
                  <a:p>
                    <a:fld id="{69F8C9E6-87F5-43B8-9478-3F7E5D782088}"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929-43B1-B293-0F4AB68A1E0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2-10 évolution taille ménages.xlsx]FR'!$C$6:$M$6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2-10 évolution taille ménages.xlsx]FR'!$C$7:$M$7</c:f>
              <c:numCache>
                <c:formatCode>#,##0.00_ ;\-#,##0.00\ </c:formatCode>
                <c:ptCount val="11"/>
                <c:pt idx="0">
                  <c:v>2.0414226870139642</c:v>
                </c:pt>
                <c:pt idx="1">
                  <c:v>2.0615099833772583</c:v>
                </c:pt>
                <c:pt idx="2">
                  <c:v>2.0740028149487992</c:v>
                </c:pt>
                <c:pt idx="3">
                  <c:v>2.0861407658377549</c:v>
                </c:pt>
                <c:pt idx="4">
                  <c:v>2.0974022113898467</c:v>
                </c:pt>
                <c:pt idx="5">
                  <c:v>2.1129922015774083</c:v>
                </c:pt>
                <c:pt idx="6">
                  <c:v>2.1318018651469175</c:v>
                </c:pt>
                <c:pt idx="7">
                  <c:v>2.1420550242320378</c:v>
                </c:pt>
                <c:pt idx="8">
                  <c:v>2.1545899999999998</c:v>
                </c:pt>
                <c:pt idx="9">
                  <c:v>2.1621800000000002</c:v>
                </c:pt>
                <c:pt idx="10">
                  <c:v>2.16</c:v>
                </c:pt>
              </c:numCache>
            </c:numRef>
          </c:val>
          <c:smooth val="0"/>
          <c:extLst>
            <c:ext xmlns:c16="http://schemas.microsoft.com/office/drawing/2014/chart" uri="{C3380CC4-5D6E-409C-BE32-E72D297353CC}">
              <c16:uniqueId val="{00000002-8929-43B1-B293-0F4AB68A1E0F}"/>
            </c:ext>
          </c:extLst>
        </c:ser>
        <c:ser>
          <c:idx val="1"/>
          <c:order val="1"/>
          <c:tx>
            <c:strRef>
              <c:f>'[Fig 2-10 évolution taille ménages.xlsx]FR'!$B$8</c:f>
              <c:strCache>
                <c:ptCount val="1"/>
                <c:pt idx="0">
                  <c:v>Flandre</c:v>
                </c:pt>
              </c:strCache>
            </c:strRef>
          </c:tx>
          <c:spPr>
            <a:ln w="50800" cap="rnd">
              <a:solidFill>
                <a:srgbClr val="6EAEB0"/>
              </a:solidFill>
              <a:round/>
            </a:ln>
            <a:effectLst/>
          </c:spPr>
          <c:marker>
            <c:symbol val="none"/>
          </c:marker>
          <c:dLbls>
            <c:dLbl>
              <c:idx val="0"/>
              <c:layout>
                <c:manualLayout>
                  <c:x val="-6.7804145517306333E-2"/>
                  <c:y val="-9.8003147290048939E-3"/>
                </c:manualLayout>
              </c:layout>
              <c:tx>
                <c:rich>
                  <a:bodyPr/>
                  <a:lstStyle/>
                  <a:p>
                    <a:fld id="{D1456779-EBC2-497D-90EA-3A4560563D63}"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8929-43B1-B293-0F4AB68A1E0F}"/>
                </c:ext>
              </c:extLst>
            </c:dLbl>
            <c:dLbl>
              <c:idx val="10"/>
              <c:layout/>
              <c:tx>
                <c:rich>
                  <a:bodyPr/>
                  <a:lstStyle/>
                  <a:p>
                    <a:fld id="{8D6FD0CB-6299-4C8C-9396-175C8573611A}"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8929-43B1-B293-0F4AB68A1E0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2-10 évolution taille ménages.xlsx]FR'!$C$6:$M$6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2-10 évolution taille ménages.xlsx]FR'!$C$8:$M$8</c:f>
              <c:numCache>
                <c:formatCode>#,##0.00_ ;\-#,##0.00\ </c:formatCode>
                <c:ptCount val="11"/>
                <c:pt idx="0">
                  <c:v>2.3606649292879629</c:v>
                </c:pt>
                <c:pt idx="1">
                  <c:v>2.3560498959381104</c:v>
                </c:pt>
                <c:pt idx="2">
                  <c:v>2.350383813693401</c:v>
                </c:pt>
                <c:pt idx="3">
                  <c:v>2.349394592238625</c:v>
                </c:pt>
                <c:pt idx="4">
                  <c:v>2.3457629247551721</c:v>
                </c:pt>
                <c:pt idx="5">
                  <c:v>2.3431590282234049</c:v>
                </c:pt>
                <c:pt idx="6">
                  <c:v>2.3395181117123132</c:v>
                </c:pt>
                <c:pt idx="7">
                  <c:v>2.331139277396745</c:v>
                </c:pt>
                <c:pt idx="8">
                  <c:v>2.32877</c:v>
                </c:pt>
                <c:pt idx="9">
                  <c:v>2.3241299999999998</c:v>
                </c:pt>
                <c:pt idx="10">
                  <c:v>2.31</c:v>
                </c:pt>
              </c:numCache>
            </c:numRef>
          </c:val>
          <c:smooth val="0"/>
          <c:extLst>
            <c:ext xmlns:c16="http://schemas.microsoft.com/office/drawing/2014/chart" uri="{C3380CC4-5D6E-409C-BE32-E72D297353CC}">
              <c16:uniqueId val="{00000005-8929-43B1-B293-0F4AB68A1E0F}"/>
            </c:ext>
          </c:extLst>
        </c:ser>
        <c:ser>
          <c:idx val="2"/>
          <c:order val="2"/>
          <c:tx>
            <c:strRef>
              <c:f>'[Fig 2-10 évolution taille ménages.xlsx]FR'!$B$9</c:f>
              <c:strCache>
                <c:ptCount val="1"/>
                <c:pt idx="0">
                  <c:v>Wallonie</c:v>
                </c:pt>
              </c:strCache>
            </c:strRef>
          </c:tx>
          <c:spPr>
            <a:ln w="50800" cap="rnd">
              <a:solidFill>
                <a:srgbClr val="92D050"/>
              </a:solidFill>
              <a:round/>
            </a:ln>
            <a:effectLst/>
          </c:spPr>
          <c:marker>
            <c:symbol val="none"/>
          </c:marker>
          <c:dLbls>
            <c:dLbl>
              <c:idx val="0"/>
              <c:layout>
                <c:manualLayout>
                  <c:x val="-6.6263142210094814E-2"/>
                  <c:y val="0"/>
                </c:manualLayout>
              </c:layout>
              <c:tx>
                <c:rich>
                  <a:bodyPr/>
                  <a:lstStyle/>
                  <a:p>
                    <a:fld id="{161B5C95-960C-44CD-8BA4-8B38665740A8}"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8929-43B1-B293-0F4AB68A1E0F}"/>
                </c:ext>
              </c:extLst>
            </c:dLbl>
            <c:dLbl>
              <c:idx val="10"/>
              <c:layout/>
              <c:tx>
                <c:rich>
                  <a:bodyPr/>
                  <a:lstStyle/>
                  <a:p>
                    <a:fld id="{4FF220F6-475E-4A97-8110-8FE120E99071}" type="VALUE">
                      <a:rPr lang="en-US" sz="1800"/>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8929-43B1-B293-0F4AB68A1E0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2-10 évolution taille ménages.xlsx]FR'!$C$6:$M$6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2-10 évolution taille ménages.xlsx]FR'!$C$9:$M$9</c:f>
              <c:numCache>
                <c:formatCode>#,##0.00_ ;\-#,##0.00\ </c:formatCode>
                <c:ptCount val="11"/>
                <c:pt idx="0">
                  <c:v>2.2960438525692761</c:v>
                </c:pt>
                <c:pt idx="1">
                  <c:v>2.2946339213189062</c:v>
                </c:pt>
                <c:pt idx="2">
                  <c:v>2.2900518354522674</c:v>
                </c:pt>
                <c:pt idx="3">
                  <c:v>2.2912763215570542</c:v>
                </c:pt>
                <c:pt idx="4">
                  <c:v>2.2894994887939983</c:v>
                </c:pt>
                <c:pt idx="5">
                  <c:v>2.2913685274374918</c:v>
                </c:pt>
                <c:pt idx="6">
                  <c:v>2.2904920363256913</c:v>
                </c:pt>
                <c:pt idx="7">
                  <c:v>2.2895766486341254</c:v>
                </c:pt>
                <c:pt idx="8">
                  <c:v>2.2881100000000001</c:v>
                </c:pt>
                <c:pt idx="9">
                  <c:v>2.28321</c:v>
                </c:pt>
                <c:pt idx="10">
                  <c:v>2.2599999999999998</c:v>
                </c:pt>
              </c:numCache>
            </c:numRef>
          </c:val>
          <c:smooth val="0"/>
          <c:extLst>
            <c:ext xmlns:c16="http://schemas.microsoft.com/office/drawing/2014/chart" uri="{C3380CC4-5D6E-409C-BE32-E72D297353CC}">
              <c16:uniqueId val="{00000008-8929-43B1-B293-0F4AB68A1E0F}"/>
            </c:ext>
          </c:extLst>
        </c:ser>
        <c:dLbls>
          <c:showLegendKey val="0"/>
          <c:showVal val="0"/>
          <c:showCatName val="0"/>
          <c:showSerName val="0"/>
          <c:showPercent val="0"/>
          <c:showBubbleSize val="0"/>
        </c:dLbls>
        <c:smooth val="0"/>
        <c:axId val="167346688"/>
        <c:axId val="43144832"/>
      </c:lineChart>
      <c:catAx>
        <c:axId val="16734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crossAx val="43144832"/>
        <c:crosses val="autoZero"/>
        <c:auto val="1"/>
        <c:lblAlgn val="ctr"/>
        <c:lblOffset val="100"/>
        <c:noMultiLvlLbl val="0"/>
      </c:catAx>
      <c:valAx>
        <c:axId val="43144832"/>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crossAx val="167346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ysClr val="windowText" lastClr="000000"/>
          </a:solidFill>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FR!$M$5</c:f>
              <c:strCache>
                <c:ptCount val="1"/>
                <c:pt idx="0">
                  <c:v>Pourcentage logements loués, 2011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04DD-4832-8058-A63848C75D9D}"/>
              </c:ext>
            </c:extLst>
          </c:dPt>
          <c:dPt>
            <c:idx val="1"/>
            <c:invertIfNegative val="0"/>
            <c:bubble3D val="0"/>
            <c:spPr>
              <a:solidFill>
                <a:srgbClr val="5DCDD3"/>
              </a:solidFill>
              <a:ln>
                <a:noFill/>
              </a:ln>
              <a:effectLst/>
            </c:spPr>
            <c:extLst>
              <c:ext xmlns:c16="http://schemas.microsoft.com/office/drawing/2014/chart" uri="{C3380CC4-5D6E-409C-BE32-E72D297353CC}">
                <c16:uniqueId val="{00000003-04DD-4832-8058-A63848C75D9D}"/>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04DD-4832-8058-A63848C75D9D}"/>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FR!$L$6:$L$9</c:f>
              <c:strCache>
                <c:ptCount val="4"/>
                <c:pt idx="0">
                  <c:v>Région bruxelloise</c:v>
                </c:pt>
                <c:pt idx="1">
                  <c:v>Flandre</c:v>
                </c:pt>
                <c:pt idx="2">
                  <c:v>Wallonie</c:v>
                </c:pt>
                <c:pt idx="3">
                  <c:v>Grandes villes (moyenne)</c:v>
                </c:pt>
              </c:strCache>
            </c:strRef>
          </c:cat>
          <c:val>
            <c:numRef>
              <c:f>FR!$M$6:$M$9</c:f>
              <c:numCache>
                <c:formatCode>0%</c:formatCode>
                <c:ptCount val="4"/>
                <c:pt idx="0">
                  <c:v>0.61</c:v>
                </c:pt>
                <c:pt idx="1">
                  <c:v>0.44</c:v>
                </c:pt>
                <c:pt idx="2">
                  <c:v>0.51</c:v>
                </c:pt>
                <c:pt idx="3">
                  <c:v>0.48374467553208267</c:v>
                </c:pt>
              </c:numCache>
            </c:numRef>
          </c:val>
          <c:extLst>
            <c:ext xmlns:c16="http://schemas.microsoft.com/office/drawing/2014/chart" uri="{C3380CC4-5D6E-409C-BE32-E72D297353CC}">
              <c16:uniqueId val="{00000006-04DD-4832-8058-A63848C75D9D}"/>
            </c:ext>
          </c:extLst>
        </c:ser>
        <c:dLbls>
          <c:showLegendKey val="0"/>
          <c:showVal val="0"/>
          <c:showCatName val="0"/>
          <c:showSerName val="0"/>
          <c:showPercent val="0"/>
          <c:showBubbleSize val="0"/>
        </c:dLbls>
        <c:gapWidth val="219"/>
        <c:overlap val="-27"/>
        <c:axId val="136854528"/>
        <c:axId val="138200192"/>
      </c:barChart>
      <c:catAx>
        <c:axId val="13685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crossAx val="138200192"/>
        <c:crosses val="autoZero"/>
        <c:auto val="1"/>
        <c:lblAlgn val="ctr"/>
        <c:lblOffset val="100"/>
        <c:noMultiLvlLbl val="0"/>
      </c:catAx>
      <c:valAx>
        <c:axId val="138200192"/>
        <c:scaling>
          <c:orientation val="minMax"/>
        </c:scaling>
        <c:delete val="1"/>
        <c:axPos val="l"/>
        <c:numFmt formatCode="0%" sourceLinked="1"/>
        <c:majorTickMark val="none"/>
        <c:minorTickMark val="none"/>
        <c:tickLblPos val="nextTo"/>
        <c:crossAx val="136854528"/>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ysClr val="windowText" lastClr="000000"/>
          </a:solidFill>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1"/>
          <c:tx>
            <c:strRef>
              <c:f>'[Fig 7-2 qualité du logement_revenu perçu 2018.xlsx]FR'!$D$5</c:f>
              <c:strCache>
                <c:ptCount val="1"/>
                <c:pt idx="0">
                  <c:v>Facile à joindre les deux bouts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 7-2 qualité du logement_revenu perçu 2018.xlsx]FR'!$A$6:$A$8</c:f>
              <c:strCache>
                <c:ptCount val="3"/>
                <c:pt idx="0">
                  <c:v>Problèmes d'humidité</c:v>
                </c:pt>
                <c:pt idx="1">
                  <c:v>Logement insuffisamment chauffé</c:v>
                </c:pt>
                <c:pt idx="2">
                  <c:v>Logement surpeuplé</c:v>
                </c:pt>
              </c:strCache>
            </c:strRef>
          </c:cat>
          <c:val>
            <c:numRef>
              <c:f>'[Fig 7-2 qualité du logement_revenu perçu 2018.xlsx]FR'!$D$6:$D$8</c:f>
              <c:numCache>
                <c:formatCode>0%</c:formatCode>
                <c:ptCount val="3"/>
                <c:pt idx="0">
                  <c:v>4.36E-2</c:v>
                </c:pt>
                <c:pt idx="1">
                  <c:v>5.79E-2</c:v>
                </c:pt>
                <c:pt idx="2">
                  <c:v>2.1000000000000001E-2</c:v>
                </c:pt>
              </c:numCache>
            </c:numRef>
          </c:val>
          <c:extLst>
            <c:ext xmlns:c16="http://schemas.microsoft.com/office/drawing/2014/chart" uri="{C3380CC4-5D6E-409C-BE32-E72D297353CC}">
              <c16:uniqueId val="{00000000-82A8-48D3-B274-F23A4D112185}"/>
            </c:ext>
          </c:extLst>
        </c:ser>
        <c:ser>
          <c:idx val="0"/>
          <c:order val="2"/>
          <c:tx>
            <c:strRef>
              <c:f>'[Fig 7-2 qualité du logement_revenu perçu 2018.xlsx]FR'!$B$5</c:f>
              <c:strCache>
                <c:ptCount val="1"/>
                <c:pt idx="0">
                  <c:v>Difficile à joindre les deux bouts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 7-2 qualité du logement_revenu perçu 2018.xlsx]FR'!$A$6:$A$8</c:f>
              <c:strCache>
                <c:ptCount val="3"/>
                <c:pt idx="0">
                  <c:v>Problèmes d'humidité</c:v>
                </c:pt>
                <c:pt idx="1">
                  <c:v>Logement insuffisamment chauffé</c:v>
                </c:pt>
                <c:pt idx="2">
                  <c:v>Logement surpeuplé</c:v>
                </c:pt>
              </c:strCache>
            </c:strRef>
          </c:cat>
          <c:val>
            <c:numRef>
              <c:f>'[Fig 7-2 qualité du logement_revenu perçu 2018.xlsx]FR'!$B$6:$B$8</c:f>
              <c:numCache>
                <c:formatCode>0%</c:formatCode>
                <c:ptCount val="3"/>
                <c:pt idx="0">
                  <c:v>0.19500000000000001</c:v>
                </c:pt>
                <c:pt idx="1">
                  <c:v>0.1678</c:v>
                </c:pt>
                <c:pt idx="2">
                  <c:v>9.9100000000000008E-2</c:v>
                </c:pt>
              </c:numCache>
            </c:numRef>
          </c:val>
          <c:extLst>
            <c:ext xmlns:c16="http://schemas.microsoft.com/office/drawing/2014/chart" uri="{C3380CC4-5D6E-409C-BE32-E72D297353CC}">
              <c16:uniqueId val="{00000001-82A8-48D3-B274-F23A4D112185}"/>
            </c:ext>
          </c:extLst>
        </c:ser>
        <c:dLbls>
          <c:showLegendKey val="0"/>
          <c:showVal val="0"/>
          <c:showCatName val="0"/>
          <c:showSerName val="0"/>
          <c:showPercent val="0"/>
          <c:showBubbleSize val="0"/>
        </c:dLbls>
        <c:gapWidth val="100"/>
        <c:axId val="156423168"/>
        <c:axId val="138204224"/>
        <c:extLst>
          <c:ext xmlns:c15="http://schemas.microsoft.com/office/drawing/2012/chart" uri="{02D57815-91ED-43cb-92C2-25804820EDAC}">
            <c15:filteredBarSeries>
              <c15:ser>
                <c:idx val="1"/>
                <c:order val="0"/>
                <c:tx>
                  <c:strRef>
                    <c:extLst>
                      <c:ext uri="{02D57815-91ED-43cb-92C2-25804820EDAC}">
                        <c15:formulaRef>
                          <c15:sqref>'[Fig 7-2 qualité du logement_revenu perçu 2018.xlsx]FR'!$C$5</c15:sqref>
                        </c15:formulaRef>
                      </c:ext>
                    </c:extLst>
                    <c:strCache>
                      <c:ptCount val="1"/>
                    </c:strCache>
                  </c:strRef>
                </c:tx>
                <c:spPr>
                  <a:solidFill>
                    <a:schemeClr val="accent2"/>
                  </a:solidFill>
                  <a:ln>
                    <a:noFill/>
                  </a:ln>
                  <a:effectLst/>
                </c:spPr>
                <c:invertIfNegative val="0"/>
                <c:cat>
                  <c:strRef>
                    <c:extLst>
                      <c:ext uri="{02D57815-91ED-43cb-92C2-25804820EDAC}">
                        <c15:formulaRef>
                          <c15:sqref>'[Fig 7-2 qualité du logement_revenu perçu 2018.xlsx]FR'!$A$6:$A$8</c15:sqref>
                        </c15:formulaRef>
                      </c:ext>
                    </c:extLst>
                    <c:strCache>
                      <c:ptCount val="3"/>
                      <c:pt idx="0">
                        <c:v>Problèmes d'humidité</c:v>
                      </c:pt>
                      <c:pt idx="1">
                        <c:v>Logement insuffisamment chauffé</c:v>
                      </c:pt>
                      <c:pt idx="2">
                        <c:v>Logement surpeuplé</c:v>
                      </c:pt>
                    </c:strCache>
                  </c:strRef>
                </c:cat>
                <c:val>
                  <c:numRef>
                    <c:extLst>
                      <c:ext uri="{02D57815-91ED-43cb-92C2-25804820EDAC}">
                        <c15:formulaRef>
                          <c15:sqref>'[Fig 7-2 qualité du logement_revenu perçu 2018.xlsx]FR'!$C$6:$C$8</c15:sqref>
                        </c15:formulaRef>
                      </c:ext>
                    </c:extLst>
                    <c:numCache>
                      <c:formatCode>General</c:formatCode>
                      <c:ptCount val="3"/>
                    </c:numCache>
                  </c:numRef>
                </c:val>
                <c:extLst>
                  <c:ext xmlns:c16="http://schemas.microsoft.com/office/drawing/2014/chart" uri="{C3380CC4-5D6E-409C-BE32-E72D297353CC}">
                    <c16:uniqueId val="{00000002-82A8-48D3-B274-F23A4D112185}"/>
                  </c:ext>
                </c:extLst>
              </c15:ser>
            </c15:filteredBarSeries>
          </c:ext>
        </c:extLst>
      </c:barChart>
      <c:catAx>
        <c:axId val="15642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138204224"/>
        <c:crosses val="autoZero"/>
        <c:auto val="1"/>
        <c:lblAlgn val="ctr"/>
        <c:lblOffset val="100"/>
        <c:noMultiLvlLbl val="0"/>
      </c:catAx>
      <c:valAx>
        <c:axId val="138204224"/>
        <c:scaling>
          <c:orientation val="minMax"/>
        </c:scaling>
        <c:delete val="1"/>
        <c:axPos val="b"/>
        <c:numFmt formatCode="0%" sourceLinked="1"/>
        <c:majorTickMark val="none"/>
        <c:minorTickMark val="none"/>
        <c:tickLblPos val="nextTo"/>
        <c:crossAx val="156423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67496204125467E-2"/>
          <c:y val="1.3254427396212616E-2"/>
          <c:w val="0.94826500759174903"/>
          <c:h val="0.80449625800435276"/>
        </c:manualLayout>
      </c:layout>
      <c:lineChart>
        <c:grouping val="standard"/>
        <c:varyColors val="0"/>
        <c:ser>
          <c:idx val="1"/>
          <c:order val="0"/>
          <c:tx>
            <c:strRef>
              <c:f>FR!$C$5</c:f>
              <c:strCache>
                <c:ptCount val="1"/>
                <c:pt idx="0">
                  <c:v>Nombre de logements sociaux loués</c:v>
                </c:pt>
              </c:strCache>
            </c:strRef>
          </c:tx>
          <c:spPr>
            <a:ln w="50800">
              <a:solidFill>
                <a:schemeClr val="accent6">
                  <a:lumMod val="75000"/>
                </a:schemeClr>
              </a:solidFill>
              <a:prstDash val="solid"/>
            </a:ln>
          </c:spPr>
          <c:marker>
            <c:symbol val="none"/>
          </c:marker>
          <c:dLbls>
            <c:dLbl>
              <c:idx val="0"/>
              <c:layout>
                <c:manualLayout>
                  <c:x val="-7.5976636204792669E-2"/>
                  <c:y val="-3.46977436345589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D9B-4C50-84DF-2E01E2A8703E}"/>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D9B-4C50-84DF-2E01E2A8703E}"/>
                </c:ext>
              </c:extLst>
            </c:dLbl>
            <c:numFmt formatCode="#,##0" sourceLinked="0"/>
            <c:spPr>
              <a:noFill/>
              <a:ln>
                <a:noFill/>
              </a:ln>
              <a:effectLst/>
            </c:spPr>
            <c:txPr>
              <a:bodyPr wrap="square" lIns="38100" tIns="19050" rIns="38100" bIns="19050" anchor="ctr">
                <a:spAutoFit/>
              </a:bodyPr>
              <a:lstStyle/>
              <a:p>
                <a:pPr>
                  <a:defRPr sz="1800" b="1">
                    <a:solidFill>
                      <a:schemeClr val="accent6">
                        <a:lumMod val="75000"/>
                      </a:schemeClr>
                    </a:solidFill>
                  </a:defRPr>
                </a:pPr>
                <a:endParaRPr lang="fr-FR"/>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FR!$A$6:$A$16</c:f>
              <c:numCache>
                <c:formatCode>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FR!$C$6:$C$16</c:f>
              <c:numCache>
                <c:formatCode>General</c:formatCode>
                <c:ptCount val="11"/>
                <c:pt idx="0">
                  <c:v>35946</c:v>
                </c:pt>
                <c:pt idx="1">
                  <c:v>35991</c:v>
                </c:pt>
                <c:pt idx="2">
                  <c:v>35817</c:v>
                </c:pt>
                <c:pt idx="3">
                  <c:v>35477</c:v>
                </c:pt>
                <c:pt idx="4">
                  <c:v>35883</c:v>
                </c:pt>
                <c:pt idx="5" formatCode="#,##0">
                  <c:v>36137</c:v>
                </c:pt>
                <c:pt idx="6" formatCode="0">
                  <c:v>36377</c:v>
                </c:pt>
                <c:pt idx="7" formatCode="#,##0">
                  <c:v>36248</c:v>
                </c:pt>
                <c:pt idx="8">
                  <c:v>36117</c:v>
                </c:pt>
                <c:pt idx="9" formatCode="#,##0">
                  <c:v>36014</c:v>
                </c:pt>
              </c:numCache>
            </c:numRef>
          </c:val>
          <c:smooth val="0"/>
          <c:extLst>
            <c:ext xmlns:c16="http://schemas.microsoft.com/office/drawing/2014/chart" uri="{C3380CC4-5D6E-409C-BE32-E72D297353CC}">
              <c16:uniqueId val="{00000000-DD9B-4C50-84DF-2E01E2A8703E}"/>
            </c:ext>
          </c:extLst>
        </c:ser>
        <c:ser>
          <c:idx val="2"/>
          <c:order val="1"/>
          <c:tx>
            <c:strRef>
              <c:f>FR!$D$5</c:f>
              <c:strCache>
                <c:ptCount val="1"/>
                <c:pt idx="0">
                  <c:v>Nombre de ménages sur liste d'attente (avant radiations)</c:v>
                </c:pt>
              </c:strCache>
            </c:strRef>
          </c:tx>
          <c:spPr>
            <a:ln w="50800">
              <a:solidFill>
                <a:srgbClr val="7030A0"/>
              </a:solidFill>
              <a:prstDash val="solid"/>
            </a:ln>
          </c:spPr>
          <c:marker>
            <c:symbol val="none"/>
          </c:marker>
          <c:dLbls>
            <c:dLbl>
              <c:idx val="0"/>
              <c:layout>
                <c:manualLayout>
                  <c:x val="-2.0406364398446085E-2"/>
                  <c:y val="4.3056831627446432E-2"/>
                </c:manualLayout>
              </c:layout>
              <c:tx>
                <c:rich>
                  <a:bodyPr/>
                  <a:lstStyle/>
                  <a:p>
                    <a:fld id="{8F915C6D-8A5C-4763-B983-DA3E38AF6427}" type="VALUE">
                      <a:rPr lang="en-US" sz="1800" b="1">
                        <a:solidFill>
                          <a:srgbClr val="7030A0"/>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1C2E-443C-A933-2B5133F3B322}"/>
                </c:ext>
              </c:extLst>
            </c:dLbl>
            <c:dLbl>
              <c:idx val="10"/>
              <c:layout>
                <c:manualLayout>
                  <c:x val="0"/>
                  <c:y val="-2.9159635906097704E-2"/>
                </c:manualLayout>
              </c:layout>
              <c:tx>
                <c:rich>
                  <a:bodyPr wrap="square" lIns="38100" tIns="19050" rIns="38100" bIns="19050" anchor="ctr">
                    <a:noAutofit/>
                  </a:bodyPr>
                  <a:lstStyle/>
                  <a:p>
                    <a:pPr>
                      <a:defRPr>
                        <a:solidFill>
                          <a:schemeClr val="accent4">
                            <a:lumMod val="75000"/>
                          </a:schemeClr>
                        </a:solidFill>
                      </a:defRPr>
                    </a:pPr>
                    <a:fld id="{D6498CF9-6ED6-457C-A6FC-0BB0E5C1DA6E}" type="VALUE">
                      <a:rPr lang="en-US" sz="1800" b="1">
                        <a:solidFill>
                          <a:srgbClr val="7030A0"/>
                        </a:solidFill>
                      </a:rPr>
                      <a:pPr>
                        <a:defRPr>
                          <a:solidFill>
                            <a:schemeClr val="accent4">
                              <a:lumMod val="75000"/>
                            </a:schemeClr>
                          </a:solidFill>
                        </a:defRPr>
                      </a:pPr>
                      <a:t>[VALEUR]</a:t>
                    </a:fld>
                    <a:endParaRPr lang="fr-F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1C2E-443C-A933-2B5133F3B322}"/>
                </c:ext>
              </c:extLst>
            </c:dLbl>
            <c:numFmt formatCode="#,##0" sourceLinked="0"/>
            <c:spPr>
              <a:noFill/>
              <a:ln>
                <a:noFill/>
              </a:ln>
              <a:effectLst/>
            </c:spPr>
            <c:txPr>
              <a:bodyPr wrap="square" lIns="38100" tIns="19050" rIns="38100" bIns="19050" anchor="ctr">
                <a:spAutoFit/>
              </a:bodyPr>
              <a:lstStyle/>
              <a:p>
                <a:pPr>
                  <a:defRPr>
                    <a:solidFill>
                      <a:schemeClr val="accent4">
                        <a:lumMod val="75000"/>
                      </a:schemeClr>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FR!$A$6:$A$16</c:f>
              <c:numCache>
                <c:formatCode>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FR!$D$6:$D$16</c:f>
              <c:numCache>
                <c:formatCode>General</c:formatCode>
                <c:ptCount val="11"/>
                <c:pt idx="0">
                  <c:v>33006</c:v>
                </c:pt>
                <c:pt idx="1">
                  <c:v>36867</c:v>
                </c:pt>
                <c:pt idx="2" formatCode="#,##0">
                  <c:v>37825</c:v>
                </c:pt>
                <c:pt idx="3">
                  <c:v>38928</c:v>
                </c:pt>
                <c:pt idx="4" formatCode="#,##0">
                  <c:v>41461</c:v>
                </c:pt>
                <c:pt idx="5">
                  <c:v>44332</c:v>
                </c:pt>
                <c:pt idx="6" formatCode="0">
                  <c:v>42540</c:v>
                </c:pt>
                <c:pt idx="7">
                  <c:v>45742</c:v>
                </c:pt>
                <c:pt idx="8">
                  <c:v>48804</c:v>
                </c:pt>
                <c:pt idx="9" formatCode="#,##0">
                  <c:v>43170</c:v>
                </c:pt>
                <c:pt idx="10">
                  <c:v>45987</c:v>
                </c:pt>
              </c:numCache>
            </c:numRef>
          </c:val>
          <c:smooth val="0"/>
          <c:extLst>
            <c:ext xmlns:c16="http://schemas.microsoft.com/office/drawing/2014/chart" uri="{C3380CC4-5D6E-409C-BE32-E72D297353CC}">
              <c16:uniqueId val="{00000001-DD9B-4C50-84DF-2E01E2A8703E}"/>
            </c:ext>
          </c:extLst>
        </c:ser>
        <c:dLbls>
          <c:showLegendKey val="0"/>
          <c:showVal val="0"/>
          <c:showCatName val="0"/>
          <c:showSerName val="0"/>
          <c:showPercent val="0"/>
          <c:showBubbleSize val="0"/>
        </c:dLbls>
        <c:smooth val="0"/>
        <c:axId val="136045056"/>
        <c:axId val="142877824"/>
      </c:lineChart>
      <c:catAx>
        <c:axId val="136045056"/>
        <c:scaling>
          <c:orientation val="minMax"/>
        </c:scaling>
        <c:delete val="0"/>
        <c:axPos val="b"/>
        <c:numFmt formatCode="0" sourceLinked="1"/>
        <c:majorTickMark val="out"/>
        <c:minorTickMark val="none"/>
        <c:tickLblPos val="nextTo"/>
        <c:txPr>
          <a:bodyPr rot="-2700000" vert="horz"/>
          <a:lstStyle/>
          <a:p>
            <a:pPr>
              <a:defRPr sz="1800"/>
            </a:pPr>
            <a:endParaRPr lang="fr-FR"/>
          </a:p>
        </c:txPr>
        <c:crossAx val="142877824"/>
        <c:crosses val="autoZero"/>
        <c:auto val="1"/>
        <c:lblAlgn val="ctr"/>
        <c:lblOffset val="100"/>
        <c:noMultiLvlLbl val="0"/>
      </c:catAx>
      <c:valAx>
        <c:axId val="142877824"/>
        <c:scaling>
          <c:orientation val="minMax"/>
          <c:max val="50000"/>
          <c:min val="25000"/>
        </c:scaling>
        <c:delete val="1"/>
        <c:axPos val="l"/>
        <c:numFmt formatCode="#\ ##0" sourceLinked="0"/>
        <c:majorTickMark val="out"/>
        <c:minorTickMark val="none"/>
        <c:tickLblPos val="nextTo"/>
        <c:crossAx val="136045056"/>
        <c:crosses val="autoZero"/>
        <c:crossBetween val="between"/>
      </c:valAx>
    </c:plotArea>
    <c:plotVisOnly val="1"/>
    <c:dispBlanksAs val="gap"/>
    <c:showDLblsOverMax val="0"/>
  </c:chart>
  <c:txPr>
    <a:bodyPr/>
    <a:lstStyle/>
    <a:p>
      <a:pPr>
        <a:defRPr sz="14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23333099851634E-2"/>
          <c:y val="3.3290855782697089E-2"/>
          <c:w val="0.9009428483909796"/>
          <c:h val="0.85168453435743541"/>
        </c:manualLayout>
      </c:layout>
      <c:barChart>
        <c:barDir val="col"/>
        <c:grouping val="stacked"/>
        <c:varyColors val="0"/>
        <c:ser>
          <c:idx val="0"/>
          <c:order val="0"/>
          <c:tx>
            <c:strRef>
              <c:f>NL!$B$6</c:f>
              <c:strCache>
                <c:ptCount val="1"/>
                <c:pt idx="0">
                  <c:v>≤ Lager secundair </c:v>
                </c:pt>
              </c:strCache>
            </c:strRef>
          </c:tx>
          <c:spPr>
            <a:solidFill>
              <a:srgbClr val="7030A0"/>
            </a:solidFill>
            <a:ln>
              <a:solidFill>
                <a:srgbClr val="7030A0"/>
              </a:solidFill>
            </a:ln>
            <a:effectLst/>
          </c:spPr>
          <c:invertIfNegative val="0"/>
          <c:dPt>
            <c:idx val="3"/>
            <c:invertIfNegative val="0"/>
            <c:bubble3D val="0"/>
            <c:spPr>
              <a:noFill/>
              <a:ln w="15875">
                <a:solidFill>
                  <a:srgbClr val="7030A0"/>
                </a:solidFill>
              </a:ln>
              <a:effectLst/>
            </c:spPr>
            <c:extLst>
              <c:ext xmlns:c16="http://schemas.microsoft.com/office/drawing/2014/chart" uri="{C3380CC4-5D6E-409C-BE32-E72D297353CC}">
                <c16:uniqueId val="{00000001-6176-48DF-B4C5-37B71A992E57}"/>
              </c:ext>
            </c:extLst>
          </c:dPt>
          <c:dLbls>
            <c:dLbl>
              <c:idx val="0"/>
              <c:layout/>
              <c:tx>
                <c:rich>
                  <a:bodyPr/>
                  <a:lstStyle/>
                  <a:p>
                    <a:fld id="{70AB589B-08BB-41F3-BE39-473D6516753B}"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6176-48DF-B4C5-37B71A992E57}"/>
                </c:ext>
              </c:extLst>
            </c:dLbl>
            <c:dLbl>
              <c:idx val="1"/>
              <c:layout/>
              <c:tx>
                <c:rich>
                  <a:bodyPr/>
                  <a:lstStyle/>
                  <a:p>
                    <a:fld id="{FF6B7D15-8D94-4D59-A077-526DAD4BD0F3}"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6176-48DF-B4C5-37B71A992E5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NL!$C$6:$D$6</c:f>
              <c:numCache>
                <c:formatCode>0</c:formatCode>
                <c:ptCount val="2"/>
                <c:pt idx="0">
                  <c:v>26.704689828647243</c:v>
                </c:pt>
                <c:pt idx="1">
                  <c:v>21.773244198648261</c:v>
                </c:pt>
              </c:numCache>
            </c:numRef>
          </c:val>
          <c:extLst>
            <c:ext xmlns:c16="http://schemas.microsoft.com/office/drawing/2014/chart" uri="{C3380CC4-5D6E-409C-BE32-E72D297353CC}">
              <c16:uniqueId val="{00000002-6176-48DF-B4C5-37B71A992E57}"/>
            </c:ext>
          </c:extLst>
        </c:ser>
        <c:ser>
          <c:idx val="1"/>
          <c:order val="1"/>
          <c:tx>
            <c:strRef>
              <c:f>NL!$B$7</c:f>
              <c:strCache>
                <c:ptCount val="1"/>
                <c:pt idx="0">
                  <c:v>Hoger secundair</c:v>
                </c:pt>
              </c:strCache>
            </c:strRef>
          </c:tx>
          <c:spPr>
            <a:solidFill>
              <a:srgbClr val="009999"/>
            </a:solidFill>
            <a:ln>
              <a:solidFill>
                <a:srgbClr val="009999"/>
              </a:solidFill>
            </a:ln>
            <a:effectLst/>
          </c:spPr>
          <c:invertIfNegative val="0"/>
          <c:dPt>
            <c:idx val="3"/>
            <c:invertIfNegative val="0"/>
            <c:bubble3D val="0"/>
            <c:spPr>
              <a:noFill/>
              <a:ln w="19050">
                <a:solidFill>
                  <a:srgbClr val="009999"/>
                </a:solidFill>
              </a:ln>
              <a:effectLst/>
            </c:spPr>
            <c:extLst>
              <c:ext xmlns:c16="http://schemas.microsoft.com/office/drawing/2014/chart" uri="{C3380CC4-5D6E-409C-BE32-E72D297353CC}">
                <c16:uniqueId val="{00000004-6176-48DF-B4C5-37B71A992E57}"/>
              </c:ext>
            </c:extLst>
          </c:dPt>
          <c:dLbls>
            <c:dLbl>
              <c:idx val="0"/>
              <c:layout/>
              <c:tx>
                <c:rich>
                  <a:bodyPr/>
                  <a:lstStyle/>
                  <a:p>
                    <a:fld id="{9F3E5E47-A4F3-4BCE-9990-021F97E9554C}"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6176-48DF-B4C5-37B71A992E57}"/>
                </c:ext>
              </c:extLst>
            </c:dLbl>
            <c:dLbl>
              <c:idx val="1"/>
              <c:layout/>
              <c:tx>
                <c:rich>
                  <a:bodyPr/>
                  <a:lstStyle/>
                  <a:p>
                    <a:fld id="{9F0E22FE-60BC-4B7D-90A5-EC7F3ECE6715}"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6176-48DF-B4C5-37B71A992E5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NL!$C$7:$D$7</c:f>
              <c:numCache>
                <c:formatCode>0</c:formatCode>
                <c:ptCount val="2"/>
                <c:pt idx="0">
                  <c:v>25.775178988808673</c:v>
                </c:pt>
                <c:pt idx="1">
                  <c:v>37.588383822070512</c:v>
                </c:pt>
              </c:numCache>
            </c:numRef>
          </c:val>
          <c:extLst>
            <c:ext xmlns:c16="http://schemas.microsoft.com/office/drawing/2014/chart" uri="{C3380CC4-5D6E-409C-BE32-E72D297353CC}">
              <c16:uniqueId val="{00000005-6176-48DF-B4C5-37B71A992E57}"/>
            </c:ext>
          </c:extLst>
        </c:ser>
        <c:ser>
          <c:idx val="2"/>
          <c:order val="2"/>
          <c:tx>
            <c:strRef>
              <c:f>NL!$B$8</c:f>
              <c:strCache>
                <c:ptCount val="1"/>
                <c:pt idx="0">
                  <c:v>Hoger </c:v>
                </c:pt>
              </c:strCache>
            </c:strRef>
          </c:tx>
          <c:spPr>
            <a:solidFill>
              <a:schemeClr val="accent6"/>
            </a:solidFill>
            <a:ln>
              <a:solidFill>
                <a:schemeClr val="accent6"/>
              </a:solidFill>
            </a:ln>
            <a:effectLst/>
          </c:spPr>
          <c:invertIfNegative val="0"/>
          <c:dPt>
            <c:idx val="3"/>
            <c:invertIfNegative val="0"/>
            <c:bubble3D val="0"/>
            <c:spPr>
              <a:noFill/>
              <a:ln w="19050">
                <a:solidFill>
                  <a:schemeClr val="accent6"/>
                </a:solidFill>
              </a:ln>
              <a:effectLst/>
            </c:spPr>
            <c:extLst>
              <c:ext xmlns:c16="http://schemas.microsoft.com/office/drawing/2014/chart" uri="{C3380CC4-5D6E-409C-BE32-E72D297353CC}">
                <c16:uniqueId val="{00000007-6176-48DF-B4C5-37B71A992E57}"/>
              </c:ext>
            </c:extLst>
          </c:dPt>
          <c:dLbls>
            <c:dLbl>
              <c:idx val="0"/>
              <c:layout/>
              <c:tx>
                <c:rich>
                  <a:bodyPr/>
                  <a:lstStyle/>
                  <a:p>
                    <a:fld id="{DC9FF9D8-DA33-4516-AC6E-02A723D0F593}"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176-48DF-B4C5-37B71A992E57}"/>
                </c:ext>
              </c:extLst>
            </c:dLbl>
            <c:dLbl>
              <c:idx val="1"/>
              <c:layout/>
              <c:tx>
                <c:rich>
                  <a:bodyPr/>
                  <a:lstStyle/>
                  <a:p>
                    <a:fld id="{85AB445E-E613-4306-B47D-9FFC621A63F5}" type="VALUE">
                      <a:rPr lang="en-US" smtClean="0"/>
                      <a:pPr/>
                      <a:t>[VALEUR]</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6176-48DF-B4C5-37B71A992E5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NL!$C$8:$D$8</c:f>
              <c:numCache>
                <c:formatCode>0</c:formatCode>
                <c:ptCount val="2"/>
                <c:pt idx="0">
                  <c:v>47</c:v>
                </c:pt>
                <c:pt idx="1">
                  <c:v>40.638371979281231</c:v>
                </c:pt>
              </c:numCache>
            </c:numRef>
          </c:val>
          <c:extLst>
            <c:ext xmlns:c16="http://schemas.microsoft.com/office/drawing/2014/chart" uri="{C3380CC4-5D6E-409C-BE32-E72D297353CC}">
              <c16:uniqueId val="{00000008-6176-48DF-B4C5-37B71A992E57}"/>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32003256"/>
        <c:axId val="232003648"/>
      </c:barChart>
      <c:catAx>
        <c:axId val="2320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crossAx val="232003648"/>
        <c:crosses val="autoZero"/>
        <c:auto val="1"/>
        <c:lblAlgn val="ctr"/>
        <c:lblOffset val="100"/>
        <c:noMultiLvlLbl val="0"/>
      </c:catAx>
      <c:valAx>
        <c:axId val="232003648"/>
        <c:scaling>
          <c:orientation val="minMax"/>
          <c:max val="100"/>
        </c:scaling>
        <c:delete val="1"/>
        <c:axPos val="l"/>
        <c:numFmt formatCode="0" sourceLinked="0"/>
        <c:majorTickMark val="none"/>
        <c:minorTickMark val="none"/>
        <c:tickLblPos val="nextTo"/>
        <c:crossAx val="232003256"/>
        <c:crosses val="autoZero"/>
        <c:crossBetween val="between"/>
      </c:valAx>
      <c:spPr>
        <a:noFill/>
        <a:ln>
          <a:noFill/>
        </a:ln>
        <a:effectLst/>
      </c:spPr>
    </c:plotArea>
    <c:plotVisOnly val="1"/>
    <c:dispBlanksAs val="gap"/>
    <c:showDLblsOverMax val="0"/>
  </c:chart>
  <c:spPr>
    <a:noFill/>
    <a:ln w="57150">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17880360633332E-2"/>
          <c:y val="2.6144026137541833E-2"/>
          <c:w val="0.90286351706036749"/>
          <c:h val="0.81451335794873159"/>
        </c:manualLayout>
      </c:layout>
      <c:barChart>
        <c:barDir val="col"/>
        <c:grouping val="clustered"/>
        <c:varyColors val="0"/>
        <c:ser>
          <c:idx val="0"/>
          <c:order val="0"/>
          <c:tx>
            <c:strRef>
              <c:f>'FR '!$C$5</c:f>
              <c:strCache>
                <c:ptCount val="1"/>
                <c:pt idx="0">
                  <c:v>% Corr</c:v>
                </c:pt>
              </c:strCache>
            </c:strRef>
          </c:tx>
          <c:spPr>
            <a:solidFill>
              <a:schemeClr val="accent1"/>
            </a:solidFill>
            <a:ln>
              <a:noFill/>
            </a:ln>
            <a:effectLst/>
          </c:spPr>
          <c:invertIfNegative val="0"/>
          <c:dLbls>
            <c:dLbl>
              <c:idx val="0"/>
              <c:layout/>
              <c:tx>
                <c:rich>
                  <a:bodyPr/>
                  <a:lstStyle/>
                  <a:p>
                    <a:fld id="{E74EE446-9DB1-4D0A-8D9C-564E30D668F5}"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35C-4A58-9FE6-1CF5B404543C}"/>
                </c:ext>
              </c:extLst>
            </c:dLbl>
            <c:dLbl>
              <c:idx val="1"/>
              <c:layout/>
              <c:tx>
                <c:rich>
                  <a:bodyPr/>
                  <a:lstStyle/>
                  <a:p>
                    <a:fld id="{5820BC1D-1EF4-44B3-A817-C2FE34CF5F3A}"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35C-4A58-9FE6-1CF5B404543C}"/>
                </c:ext>
              </c:extLst>
            </c:dLbl>
            <c:dLbl>
              <c:idx val="2"/>
              <c:layout/>
              <c:tx>
                <c:rich>
                  <a:bodyPr/>
                  <a:lstStyle/>
                  <a:p>
                    <a:fld id="{8E4E9997-FC49-48E0-975F-2BB290985B15}"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735C-4A58-9FE6-1CF5B404543C}"/>
                </c:ext>
              </c:extLst>
            </c:dLbl>
            <c:dLbl>
              <c:idx val="3"/>
              <c:layout/>
              <c:tx>
                <c:rich>
                  <a:bodyPr/>
                  <a:lstStyle/>
                  <a:p>
                    <a:fld id="{301EEA3B-56BE-4FF2-8730-FE82FE3B4664}"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735C-4A58-9FE6-1CF5B40454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'!$B$6:$B$9</c:f>
              <c:strCache>
                <c:ptCount val="4"/>
                <c:pt idx="0">
                  <c:v>Pas de diplôme ou primaire</c:v>
                </c:pt>
                <c:pt idx="1">
                  <c:v>Secondaire inférieur</c:v>
                </c:pt>
                <c:pt idx="2">
                  <c:v>Secondaire supérieur</c:v>
                </c:pt>
                <c:pt idx="3">
                  <c:v>Supérieur</c:v>
                </c:pt>
              </c:strCache>
            </c:strRef>
          </c:cat>
          <c:val>
            <c:numRef>
              <c:f>'FR '!$C$6:$C$9</c:f>
              <c:numCache>
                <c:formatCode>0</c:formatCode>
                <c:ptCount val="4"/>
                <c:pt idx="0">
                  <c:v>41.6</c:v>
                </c:pt>
                <c:pt idx="1">
                  <c:v>38.700000000000003</c:v>
                </c:pt>
                <c:pt idx="2">
                  <c:v>25.4</c:v>
                </c:pt>
                <c:pt idx="3">
                  <c:v>15.4</c:v>
                </c:pt>
              </c:numCache>
            </c:numRef>
          </c:val>
          <c:extLst>
            <c:ext xmlns:c16="http://schemas.microsoft.com/office/drawing/2014/chart" uri="{C3380CC4-5D6E-409C-BE32-E72D297353CC}">
              <c16:uniqueId val="{00000000-735C-4A58-9FE6-1CF5B404543C}"/>
            </c:ext>
          </c:extLst>
        </c:ser>
        <c:dLbls>
          <c:dLblPos val="ctr"/>
          <c:showLegendKey val="0"/>
          <c:showVal val="1"/>
          <c:showCatName val="0"/>
          <c:showSerName val="0"/>
          <c:showPercent val="0"/>
          <c:showBubbleSize val="0"/>
        </c:dLbls>
        <c:gapWidth val="117"/>
        <c:overlap val="-27"/>
        <c:axId val="525343520"/>
        <c:axId val="525344832"/>
      </c:barChart>
      <c:catAx>
        <c:axId val="5253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525344832"/>
        <c:crosses val="autoZero"/>
        <c:auto val="1"/>
        <c:lblAlgn val="ctr"/>
        <c:lblOffset val="100"/>
        <c:noMultiLvlLbl val="0"/>
      </c:catAx>
      <c:valAx>
        <c:axId val="525344832"/>
        <c:scaling>
          <c:orientation val="minMax"/>
        </c:scaling>
        <c:delete val="1"/>
        <c:axPos val="l"/>
        <c:numFmt formatCode="0" sourceLinked="1"/>
        <c:majorTickMark val="none"/>
        <c:minorTickMark val="none"/>
        <c:tickLblPos val="nextTo"/>
        <c:crossAx val="52534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FR!$B$6</c:f>
              <c:strCache>
                <c:ptCount val="1"/>
                <c:pt idx="0">
                  <c:v>Kinderen (0-17 jaar)</c:v>
                </c:pt>
              </c:strCache>
            </c:strRef>
          </c:tx>
          <c:spPr>
            <a:solidFill>
              <a:schemeClr val="accent1"/>
            </a:solidFill>
            <a:ln>
              <a:noFill/>
            </a:ln>
            <a:effectLst/>
          </c:spPr>
          <c:invertIfNegative val="0"/>
          <c:dLbls>
            <c:dLbl>
              <c:idx val="0"/>
              <c:layout/>
              <c:tx>
                <c:rich>
                  <a:bodyPr/>
                  <a:lstStyle/>
                  <a:p>
                    <a:fld id="{7C6B65BB-5734-4A54-A5B5-98B4F738F9DF}"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8422-4A65-BCBA-C4401C63ED52}"/>
                </c:ext>
              </c:extLst>
            </c:dLbl>
            <c:dLbl>
              <c:idx val="1"/>
              <c:layout/>
              <c:tx>
                <c:rich>
                  <a:bodyPr/>
                  <a:lstStyle/>
                  <a:p>
                    <a:fld id="{439E19CD-1122-42C6-9F89-CDD384D520AE}"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8422-4A65-BCBA-C4401C63ED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FR!$A$7:$A$8</c:f>
              <c:strCache>
                <c:ptCount val="2"/>
                <c:pt idx="0">
                  <c:v>Région bruxelloise</c:v>
                </c:pt>
                <c:pt idx="1">
                  <c:v>Belgique</c:v>
                </c:pt>
              </c:strCache>
            </c:strRef>
          </c:cat>
          <c:val>
            <c:numRef>
              <c:f>FR!$B$7:$B$8</c:f>
              <c:numCache>
                <c:formatCode>0</c:formatCode>
                <c:ptCount val="2"/>
                <c:pt idx="0">
                  <c:v>23.4</c:v>
                </c:pt>
                <c:pt idx="1">
                  <c:v>11.8</c:v>
                </c:pt>
              </c:numCache>
            </c:numRef>
          </c:val>
          <c:extLst>
            <c:ext xmlns:c16="http://schemas.microsoft.com/office/drawing/2014/chart" uri="{C3380CC4-5D6E-409C-BE32-E72D297353CC}">
              <c16:uniqueId val="{00000000-8422-4A65-BCBA-C4401C63ED52}"/>
            </c:ext>
          </c:extLst>
        </c:ser>
        <c:ser>
          <c:idx val="1"/>
          <c:order val="1"/>
          <c:tx>
            <c:strRef>
              <c:f>FR!$C$6</c:f>
              <c:strCache>
                <c:ptCount val="1"/>
                <c:pt idx="0">
                  <c:v>volwassenen (18-59 jaar)</c:v>
                </c:pt>
              </c:strCache>
            </c:strRef>
          </c:tx>
          <c:spPr>
            <a:solidFill>
              <a:schemeClr val="accent2"/>
            </a:solidFill>
            <a:ln>
              <a:noFill/>
            </a:ln>
            <a:effectLst/>
          </c:spPr>
          <c:invertIfNegative val="0"/>
          <c:dLbls>
            <c:dLbl>
              <c:idx val="0"/>
              <c:layout/>
              <c:tx>
                <c:rich>
                  <a:bodyPr/>
                  <a:lstStyle/>
                  <a:p>
                    <a:fld id="{E99EE3AF-E582-4480-85D7-A8FE36C4FBF4}"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8422-4A65-BCBA-C4401C63ED52}"/>
                </c:ext>
              </c:extLst>
            </c:dLbl>
            <c:dLbl>
              <c:idx val="1"/>
              <c:layout/>
              <c:tx>
                <c:rich>
                  <a:bodyPr/>
                  <a:lstStyle/>
                  <a:p>
                    <a:fld id="{8A85A6B4-E901-497E-AE25-89EA35DE4471}" type="VALUE">
                      <a:rPr lang="en-US" smtClean="0"/>
                      <a:pPr/>
                      <a:t>[VALEUR]</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8422-4A65-BCBA-C4401C63ED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FR!$A$7:$A$8</c:f>
              <c:strCache>
                <c:ptCount val="2"/>
                <c:pt idx="0">
                  <c:v>Région bruxelloise</c:v>
                </c:pt>
                <c:pt idx="1">
                  <c:v>Belgique</c:v>
                </c:pt>
              </c:strCache>
            </c:strRef>
          </c:cat>
          <c:val>
            <c:numRef>
              <c:f>FR!$C$7:$C$8</c:f>
              <c:numCache>
                <c:formatCode>0</c:formatCode>
                <c:ptCount val="2"/>
                <c:pt idx="0">
                  <c:v>20.100000000000001</c:v>
                </c:pt>
                <c:pt idx="1">
                  <c:v>11.7</c:v>
                </c:pt>
              </c:numCache>
            </c:numRef>
          </c:val>
          <c:extLst>
            <c:ext xmlns:c16="http://schemas.microsoft.com/office/drawing/2014/chart" uri="{C3380CC4-5D6E-409C-BE32-E72D297353CC}">
              <c16:uniqueId val="{00000001-8422-4A65-BCBA-C4401C63ED52}"/>
            </c:ext>
          </c:extLst>
        </c:ser>
        <c:dLbls>
          <c:showLegendKey val="0"/>
          <c:showVal val="0"/>
          <c:showCatName val="0"/>
          <c:showSerName val="0"/>
          <c:showPercent val="0"/>
          <c:showBubbleSize val="0"/>
        </c:dLbls>
        <c:gapWidth val="219"/>
        <c:overlap val="-27"/>
        <c:axId val="605292616"/>
        <c:axId val="605292944"/>
      </c:barChart>
      <c:catAx>
        <c:axId val="60529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605292944"/>
        <c:crosses val="autoZero"/>
        <c:auto val="1"/>
        <c:lblAlgn val="ctr"/>
        <c:lblOffset val="100"/>
        <c:noMultiLvlLbl val="0"/>
      </c:catAx>
      <c:valAx>
        <c:axId val="605292944"/>
        <c:scaling>
          <c:orientation val="minMax"/>
        </c:scaling>
        <c:delete val="1"/>
        <c:axPos val="l"/>
        <c:numFmt formatCode="0" sourceLinked="1"/>
        <c:majorTickMark val="none"/>
        <c:minorTickMark val="none"/>
        <c:tickLblPos val="nextTo"/>
        <c:crossAx val="60529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9475158855587E-2"/>
          <c:y val="6.4602951840562403E-2"/>
          <c:w val="0.9114052168453225"/>
          <c:h val="0.71485511813070812"/>
        </c:manualLayout>
      </c:layout>
      <c:lineChart>
        <c:grouping val="standard"/>
        <c:varyColors val="0"/>
        <c:ser>
          <c:idx val="0"/>
          <c:order val="0"/>
          <c:tx>
            <c:strRef>
              <c:f>'[Fig 3-5 evolutie (equivalent) leefloon 2008-2018.xlsx]NL'!$A$8</c:f>
              <c:strCache>
                <c:ptCount val="1"/>
                <c:pt idx="0">
                  <c:v>Brussels Gewest - leefloon </c:v>
                </c:pt>
              </c:strCache>
            </c:strRef>
          </c:tx>
          <c:spPr>
            <a:ln w="50800" cap="rnd">
              <a:solidFill>
                <a:srgbClr val="7030A0"/>
              </a:solidFill>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2008-2018.xlsx]NL'!$B$8:$L$8</c:f>
              <c:numCache>
                <c:formatCode>General</c:formatCode>
                <c:ptCount val="11"/>
                <c:pt idx="0">
                  <c:v>3.2781330862665019</c:v>
                </c:pt>
                <c:pt idx="1">
                  <c:v>3.3694028373764313</c:v>
                </c:pt>
                <c:pt idx="2">
                  <c:v>3.6397848767864138</c:v>
                </c:pt>
                <c:pt idx="3">
                  <c:v>3.5830895667920326</c:v>
                </c:pt>
                <c:pt idx="4">
                  <c:v>3.6070244650831489</c:v>
                </c:pt>
                <c:pt idx="5">
                  <c:v>3.6829319699950278</c:v>
                </c:pt>
                <c:pt idx="6">
                  <c:v>3.8642365691350031</c:v>
                </c:pt>
                <c:pt idx="7">
                  <c:v>4.062427269039719</c:v>
                </c:pt>
                <c:pt idx="8">
                  <c:v>4.4156520846683094</c:v>
                </c:pt>
                <c:pt idx="9">
                  <c:v>4.8227123603592243</c:v>
                </c:pt>
                <c:pt idx="10">
                  <c:v>4.8833460592177822</c:v>
                </c:pt>
              </c:numCache>
            </c:numRef>
          </c:val>
          <c:smooth val="0"/>
          <c:extLst>
            <c:ext xmlns:c16="http://schemas.microsoft.com/office/drawing/2014/chart" uri="{C3380CC4-5D6E-409C-BE32-E72D297353CC}">
              <c16:uniqueId val="{00000000-D736-44D5-B8B1-CDD72E8D4AED}"/>
            </c:ext>
          </c:extLst>
        </c:ser>
        <c:ser>
          <c:idx val="2"/>
          <c:order val="1"/>
          <c:tx>
            <c:strRef>
              <c:f>'[Fig 3-5 evolutie (equivalent) leefloon 2008-2018.xlsx]NL'!$A$10</c:f>
              <c:strCache>
                <c:ptCount val="1"/>
                <c:pt idx="0">
                  <c:v>België - leefloon</c:v>
                </c:pt>
              </c:strCache>
            </c:strRef>
          </c:tx>
          <c:spPr>
            <a:ln w="50800" cap="rnd">
              <a:solidFill>
                <a:srgbClr val="7030A0"/>
              </a:solidFill>
              <a:prstDash val="sysDash"/>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2008-2018.xlsx]NL'!$B$10:$L$10</c:f>
              <c:numCache>
                <c:formatCode>General</c:formatCode>
                <c:ptCount val="11"/>
                <c:pt idx="0">
                  <c:v>1.1931215805832067</c:v>
                </c:pt>
                <c:pt idx="1">
                  <c:v>1.2569499197474359</c:v>
                </c:pt>
                <c:pt idx="2">
                  <c:v>1.3750463743738535</c:v>
                </c:pt>
                <c:pt idx="3">
                  <c:v>1.3640509267519891</c:v>
                </c:pt>
                <c:pt idx="4">
                  <c:v>1.3530898836719347</c:v>
                </c:pt>
                <c:pt idx="5">
                  <c:v>1.3819524295767638</c:v>
                </c:pt>
                <c:pt idx="6">
                  <c:v>1.4438438933712046</c:v>
                </c:pt>
                <c:pt idx="7">
                  <c:v>1.5718492376361666</c:v>
                </c:pt>
                <c:pt idx="8">
                  <c:v>1.7386999101703988</c:v>
                </c:pt>
                <c:pt idx="9">
                  <c:v>1.9624796894329659</c:v>
                </c:pt>
                <c:pt idx="10">
                  <c:v>2.0232663533898738</c:v>
                </c:pt>
              </c:numCache>
            </c:numRef>
          </c:val>
          <c:smooth val="0"/>
          <c:extLst>
            <c:ext xmlns:c16="http://schemas.microsoft.com/office/drawing/2014/chart" uri="{C3380CC4-5D6E-409C-BE32-E72D297353CC}">
              <c16:uniqueId val="{00000002-D736-44D5-B8B1-CDD72E8D4AED}"/>
            </c:ext>
          </c:extLst>
        </c:ser>
        <c:dLbls>
          <c:showLegendKey val="0"/>
          <c:showVal val="0"/>
          <c:showCatName val="0"/>
          <c:showSerName val="0"/>
          <c:showPercent val="0"/>
          <c:showBubbleSize val="0"/>
        </c:dLbls>
        <c:smooth val="0"/>
        <c:axId val="604236896"/>
        <c:axId val="604237288"/>
      </c:lineChart>
      <c:catAx>
        <c:axId val="6042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604237288"/>
        <c:crosses val="autoZero"/>
        <c:auto val="1"/>
        <c:lblAlgn val="ctr"/>
        <c:lblOffset val="100"/>
        <c:noMultiLvlLbl val="0"/>
      </c:catAx>
      <c:valAx>
        <c:axId val="604237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60423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9475158855587E-2"/>
          <c:y val="6.4602951840562403E-2"/>
          <c:w val="0.9114052168453225"/>
          <c:h val="0.71485511813070812"/>
        </c:manualLayout>
      </c:layout>
      <c:lineChart>
        <c:grouping val="standard"/>
        <c:varyColors val="0"/>
        <c:ser>
          <c:idx val="1"/>
          <c:order val="0"/>
          <c:tx>
            <c:strRef>
              <c:f>'[Fig 3-5 evolutie (equivalent) leefloon 2008-2018.xlsx]NL'!$A$9</c:f>
              <c:strCache>
                <c:ptCount val="1"/>
                <c:pt idx="0">
                  <c:v>Brussels Gewest - equivalent leefloon</c:v>
                </c:pt>
              </c:strCache>
            </c:strRef>
          </c:tx>
          <c:spPr>
            <a:ln w="50800" cap="rnd">
              <a:solidFill>
                <a:srgbClr val="00B0F0"/>
              </a:solidFill>
              <a:prstDash val="solid"/>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2008-2018.xlsx]NL'!$B$9:$L$9</c:f>
              <c:numCache>
                <c:formatCode>General</c:formatCode>
                <c:ptCount val="11"/>
                <c:pt idx="0">
                  <c:v>0.90671128261866851</c:v>
                </c:pt>
                <c:pt idx="1">
                  <c:v>0.89091332910136067</c:v>
                </c:pt>
                <c:pt idx="2">
                  <c:v>1.0708795680312091</c:v>
                </c:pt>
                <c:pt idx="3">
                  <c:v>1.3767934252681433</c:v>
                </c:pt>
                <c:pt idx="4">
                  <c:v>1.4718774828086902</c:v>
                </c:pt>
                <c:pt idx="5">
                  <c:v>1.1989558788560064</c:v>
                </c:pt>
                <c:pt idx="6">
                  <c:v>0.99779432111568123</c:v>
                </c:pt>
                <c:pt idx="7">
                  <c:v>0.88374350824228809</c:v>
                </c:pt>
                <c:pt idx="8">
                  <c:v>0.80894630401802092</c:v>
                </c:pt>
                <c:pt idx="9">
                  <c:v>0.62790740434294956</c:v>
                </c:pt>
                <c:pt idx="10">
                  <c:v>0.56777022926170295</c:v>
                </c:pt>
              </c:numCache>
            </c:numRef>
          </c:val>
          <c:smooth val="0"/>
          <c:extLst>
            <c:ext xmlns:c16="http://schemas.microsoft.com/office/drawing/2014/chart" uri="{C3380CC4-5D6E-409C-BE32-E72D297353CC}">
              <c16:uniqueId val="{00000001-D736-44D5-B8B1-CDD72E8D4AED}"/>
            </c:ext>
          </c:extLst>
        </c:ser>
        <c:ser>
          <c:idx val="3"/>
          <c:order val="1"/>
          <c:tx>
            <c:strRef>
              <c:f>'[Fig 3-5 evolutie (equivalent) leefloon 2008-2018.xlsx]NL'!$A$11</c:f>
              <c:strCache>
                <c:ptCount val="1"/>
                <c:pt idx="0">
                  <c:v>België - equivalent leefloon</c:v>
                </c:pt>
              </c:strCache>
            </c:strRef>
          </c:tx>
          <c:spPr>
            <a:ln w="50800" cap="rnd">
              <a:solidFill>
                <a:srgbClr val="00B0F0"/>
              </a:solidFill>
              <a:prstDash val="sysDash"/>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2008-2018.xlsx]NL'!$B$11:$L$11</c:f>
              <c:numCache>
                <c:formatCode>General</c:formatCode>
                <c:ptCount val="11"/>
                <c:pt idx="0">
                  <c:v>0.31814471052288623</c:v>
                </c:pt>
                <c:pt idx="1">
                  <c:v>0.26532297950329692</c:v>
                </c:pt>
                <c:pt idx="2">
                  <c:v>0.3271998450985058</c:v>
                </c:pt>
                <c:pt idx="3">
                  <c:v>0.39393467836151258</c:v>
                </c:pt>
                <c:pt idx="4">
                  <c:v>0.41128246343019009</c:v>
                </c:pt>
                <c:pt idx="5">
                  <c:v>0.32728769711843547</c:v>
                </c:pt>
                <c:pt idx="6">
                  <c:v>0.27042945975229432</c:v>
                </c:pt>
                <c:pt idx="7">
                  <c:v>0.24018670111042878</c:v>
                </c:pt>
                <c:pt idx="8">
                  <c:v>0.22432833008274267</c:v>
                </c:pt>
                <c:pt idx="9">
                  <c:v>0.15698856607396738</c:v>
                </c:pt>
                <c:pt idx="10">
                  <c:v>0.15064762927636</c:v>
                </c:pt>
              </c:numCache>
            </c:numRef>
          </c:val>
          <c:smooth val="0"/>
          <c:extLst>
            <c:ext xmlns:c16="http://schemas.microsoft.com/office/drawing/2014/chart" uri="{C3380CC4-5D6E-409C-BE32-E72D297353CC}">
              <c16:uniqueId val="{00000003-D736-44D5-B8B1-CDD72E8D4AED}"/>
            </c:ext>
          </c:extLst>
        </c:ser>
        <c:dLbls>
          <c:showLegendKey val="0"/>
          <c:showVal val="0"/>
          <c:showCatName val="0"/>
          <c:showSerName val="0"/>
          <c:showPercent val="0"/>
          <c:showBubbleSize val="0"/>
        </c:dLbls>
        <c:smooth val="0"/>
        <c:axId val="604236896"/>
        <c:axId val="604237288"/>
      </c:lineChart>
      <c:catAx>
        <c:axId val="6042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604237288"/>
        <c:crosses val="autoZero"/>
        <c:auto val="1"/>
        <c:lblAlgn val="ctr"/>
        <c:lblOffset val="100"/>
        <c:noMultiLvlLbl val="0"/>
      </c:catAx>
      <c:valAx>
        <c:axId val="60423728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604236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Blad3!$B$16</c:f>
              <c:strCache>
                <c:ptCount val="1"/>
                <c:pt idx="0">
                  <c:v>% leefloon in bev 18-24 jaar</c:v>
                </c:pt>
              </c:strCache>
            </c:strRef>
          </c:tx>
          <c:spPr>
            <a:solidFill>
              <a:schemeClr val="accent1"/>
            </a:solidFill>
            <a:ln>
              <a:noFill/>
            </a:ln>
            <a:effectLst/>
          </c:spPr>
          <c:invertIfNegative val="0"/>
          <c:cat>
            <c:numRef>
              <c:f>Blad3!$A$17:$A$27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Blad3!$B$17:$B$27</c:f>
              <c:numCache>
                <c:formatCode>0</c:formatCode>
                <c:ptCount val="11"/>
                <c:pt idx="0">
                  <c:v>6.3013200012846733</c:v>
                </c:pt>
                <c:pt idx="1">
                  <c:v>6.5759401620610847</c:v>
                </c:pt>
                <c:pt idx="2">
                  <c:v>7.1923379958865841</c:v>
                </c:pt>
                <c:pt idx="3">
                  <c:v>7.2993781462836829</c:v>
                </c:pt>
                <c:pt idx="4">
                  <c:v>7.6135186379718141</c:v>
                </c:pt>
                <c:pt idx="5">
                  <c:v>8.2419024110552872</c:v>
                </c:pt>
                <c:pt idx="6">
                  <c:v>8.9992287491091556</c:v>
                </c:pt>
                <c:pt idx="7">
                  <c:v>9.4283715779042883</c:v>
                </c:pt>
                <c:pt idx="8">
                  <c:v>10.359857493714387</c:v>
                </c:pt>
                <c:pt idx="9">
                  <c:v>11.530883318792704</c:v>
                </c:pt>
                <c:pt idx="10">
                  <c:v>11.987116923677533</c:v>
                </c:pt>
              </c:numCache>
            </c:numRef>
          </c:val>
          <c:extLst>
            <c:ext xmlns:c16="http://schemas.microsoft.com/office/drawing/2014/chart" uri="{C3380CC4-5D6E-409C-BE32-E72D297353CC}">
              <c16:uniqueId val="{00000000-0A40-402B-BB69-460B0E4E1A6C}"/>
            </c:ext>
          </c:extLst>
        </c:ser>
        <c:ser>
          <c:idx val="1"/>
          <c:order val="1"/>
          <c:tx>
            <c:strRef>
              <c:f>Blad3!$C$16</c:f>
              <c:strCache>
                <c:ptCount val="1"/>
                <c:pt idx="0">
                  <c:v>% IGO in bev 65-plus</c:v>
                </c:pt>
              </c:strCache>
            </c:strRef>
          </c:tx>
          <c:spPr>
            <a:solidFill>
              <a:schemeClr val="accent2"/>
            </a:solidFill>
            <a:ln>
              <a:noFill/>
            </a:ln>
            <a:effectLst/>
          </c:spPr>
          <c:invertIfNegative val="0"/>
          <c:cat>
            <c:numRef>
              <c:f>Blad3!$A$17:$A$27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Blad3!$C$17:$C$27</c:f>
              <c:numCache>
                <c:formatCode>0</c:formatCode>
                <c:ptCount val="11"/>
                <c:pt idx="0">
                  <c:v>7.9108158768785559</c:v>
                </c:pt>
                <c:pt idx="1">
                  <c:v>8.5298366191980683</c:v>
                </c:pt>
                <c:pt idx="2">
                  <c:v>8.7178374397517082</c:v>
                </c:pt>
                <c:pt idx="3">
                  <c:v>9.2806557377049188</c:v>
                </c:pt>
                <c:pt idx="4">
                  <c:v>9.3698769158708277</c:v>
                </c:pt>
                <c:pt idx="5">
                  <c:v>9.8622425154361029</c:v>
                </c:pt>
                <c:pt idx="6">
                  <c:v>10.698384758749222</c:v>
                </c:pt>
                <c:pt idx="7">
                  <c:v>11.061183498995725</c:v>
                </c:pt>
                <c:pt idx="8">
                  <c:v>11.307060587037013</c:v>
                </c:pt>
                <c:pt idx="9">
                  <c:v>11.57333742307766</c:v>
                </c:pt>
                <c:pt idx="10">
                  <c:v>11.793356248652351</c:v>
                </c:pt>
              </c:numCache>
            </c:numRef>
          </c:val>
          <c:extLst>
            <c:ext xmlns:c16="http://schemas.microsoft.com/office/drawing/2014/chart" uri="{C3380CC4-5D6E-409C-BE32-E72D297353CC}">
              <c16:uniqueId val="{00000001-0A40-402B-BB69-460B0E4E1A6C}"/>
            </c:ext>
          </c:extLst>
        </c:ser>
        <c:dLbls>
          <c:showLegendKey val="0"/>
          <c:showVal val="0"/>
          <c:showCatName val="0"/>
          <c:showSerName val="0"/>
          <c:showPercent val="0"/>
          <c:showBubbleSize val="0"/>
        </c:dLbls>
        <c:gapWidth val="219"/>
        <c:overlap val="-27"/>
        <c:axId val="706425144"/>
        <c:axId val="706425472"/>
      </c:barChart>
      <c:catAx>
        <c:axId val="70642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706425472"/>
        <c:crosses val="autoZero"/>
        <c:auto val="1"/>
        <c:lblAlgn val="ctr"/>
        <c:lblOffset val="100"/>
        <c:noMultiLvlLbl val="0"/>
      </c:catAx>
      <c:valAx>
        <c:axId val="70642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706425144"/>
        <c:crosses val="autoZero"/>
        <c:crossBetween val="between"/>
      </c:valAx>
      <c:spPr>
        <a:noFill/>
        <a:ln>
          <a:noFill/>
        </a:ln>
        <a:effectLst/>
      </c:spPr>
    </c:plotArea>
    <c:legend>
      <c:legendPos val="b"/>
      <c:layout>
        <c:manualLayout>
          <c:xMode val="edge"/>
          <c:yMode val="edge"/>
          <c:x val="7.3212552088778707E-2"/>
          <c:y val="0.90643679069053806"/>
          <c:w val="0.85357489582244261"/>
          <c:h val="7.69323107149474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9863774771352"/>
          <c:y val="8.2461413240832171E-2"/>
          <c:w val="0.72727044342027736"/>
          <c:h val="0.59588645267894935"/>
        </c:manualLayout>
      </c:layout>
      <c:areaChart>
        <c:grouping val="stacked"/>
        <c:varyColors val="0"/>
        <c:ser>
          <c:idx val="1"/>
          <c:order val="0"/>
          <c:tx>
            <c:strRef>
              <c:f>FR!$D$4</c:f>
              <c:strCache>
                <c:ptCount val="1"/>
                <c:pt idx="0">
                  <c:v>Région bruxelloise </c:v>
                </c:pt>
              </c:strCache>
            </c:strRef>
          </c:tx>
          <c:spPr>
            <a:solidFill>
              <a:schemeClr val="bg1">
                <a:lumMod val="85000"/>
              </a:schemeClr>
            </a:solidFill>
            <a:ln>
              <a:noFill/>
            </a:ln>
            <a:effectLst/>
          </c:spPr>
          <c:cat>
            <c:strRef>
              <c:f>FR!$B$5:$B$23</c:f>
              <c:strCache>
                <c:ptCount val="19"/>
                <c:pt idx="0">
                  <c:v>Woluwe-Saint-Pierre</c:v>
                </c:pt>
                <c:pt idx="1">
                  <c:v>Watermael-Boitsfort</c:v>
                </c:pt>
                <c:pt idx="2">
                  <c:v>Audergem</c:v>
                </c:pt>
                <c:pt idx="3">
                  <c:v>Woluwe-Saint-Lambert</c:v>
                </c:pt>
                <c:pt idx="4">
                  <c:v>Uccle</c:v>
                </c:pt>
                <c:pt idx="5">
                  <c:v>Etterbeek</c:v>
                </c:pt>
                <c:pt idx="6">
                  <c:v>Berchem-Sainte-Agathe</c:v>
                </c:pt>
                <c:pt idx="7">
                  <c:v>Jette</c:v>
                </c:pt>
                <c:pt idx="8">
                  <c:v>Evere</c:v>
                </c:pt>
                <c:pt idx="9">
                  <c:v>Ganshoren</c:v>
                </c:pt>
                <c:pt idx="10">
                  <c:v>Forest</c:v>
                </c:pt>
                <c:pt idx="11">
                  <c:v>Ixelles</c:v>
                </c:pt>
                <c:pt idx="12">
                  <c:v>Koekelberg</c:v>
                </c:pt>
                <c:pt idx="13">
                  <c:v>Anderlecht</c:v>
                </c:pt>
                <c:pt idx="14">
                  <c:v>Schaerbeek</c:v>
                </c:pt>
                <c:pt idx="15">
                  <c:v>Bruxelles</c:v>
                </c:pt>
                <c:pt idx="16">
                  <c:v>Molenbeek-Saint-Jean</c:v>
                </c:pt>
                <c:pt idx="17">
                  <c:v>Saint-Gilles</c:v>
                </c:pt>
                <c:pt idx="18">
                  <c:v>Saint-Josse-ten-Noode</c:v>
                </c:pt>
              </c:strCache>
            </c:strRef>
          </c:cat>
          <c:val>
            <c:numRef>
              <c:f>FR!$D$5:$D$23</c:f>
              <c:numCache>
                <c:formatCode>General</c:formatCode>
                <c:ptCount val="19"/>
                <c:pt idx="0">
                  <c:v>9.577455077548926</c:v>
                </c:pt>
                <c:pt idx="1">
                  <c:v>9.577455077548926</c:v>
                </c:pt>
                <c:pt idx="2">
                  <c:v>9.577455077548926</c:v>
                </c:pt>
                <c:pt idx="3">
                  <c:v>9.577455077548926</c:v>
                </c:pt>
                <c:pt idx="4">
                  <c:v>9.577455077548926</c:v>
                </c:pt>
                <c:pt idx="5">
                  <c:v>9.577455077548926</c:v>
                </c:pt>
                <c:pt idx="6">
                  <c:v>9.577455077548926</c:v>
                </c:pt>
                <c:pt idx="7">
                  <c:v>9.577455077548926</c:v>
                </c:pt>
                <c:pt idx="8">
                  <c:v>9.577455077548926</c:v>
                </c:pt>
                <c:pt idx="9">
                  <c:v>9.577455077548926</c:v>
                </c:pt>
                <c:pt idx="10">
                  <c:v>9.577455077548926</c:v>
                </c:pt>
                <c:pt idx="11">
                  <c:v>9.577455077548926</c:v>
                </c:pt>
                <c:pt idx="12">
                  <c:v>9.577455077548926</c:v>
                </c:pt>
                <c:pt idx="13">
                  <c:v>9.577455077548926</c:v>
                </c:pt>
                <c:pt idx="14">
                  <c:v>9.577455077548926</c:v>
                </c:pt>
                <c:pt idx="15">
                  <c:v>9.577455077548926</c:v>
                </c:pt>
                <c:pt idx="16">
                  <c:v>9.577455077548926</c:v>
                </c:pt>
                <c:pt idx="17">
                  <c:v>9.577455077548926</c:v>
                </c:pt>
                <c:pt idx="18">
                  <c:v>9.577455077548926</c:v>
                </c:pt>
              </c:numCache>
            </c:numRef>
          </c:val>
          <c:extLst>
            <c:ext xmlns:c16="http://schemas.microsoft.com/office/drawing/2014/chart" uri="{C3380CC4-5D6E-409C-BE32-E72D297353CC}">
              <c16:uniqueId val="{00000000-0EAA-4A1D-94E3-BB69B1CFFE21}"/>
            </c:ext>
          </c:extLst>
        </c:ser>
        <c:dLbls>
          <c:showLegendKey val="0"/>
          <c:showVal val="0"/>
          <c:showCatName val="0"/>
          <c:showSerName val="0"/>
          <c:showPercent val="0"/>
          <c:showBubbleSize val="0"/>
        </c:dLbls>
        <c:axId val="239684976"/>
        <c:axId val="239411080"/>
      </c:areaChart>
      <c:barChart>
        <c:barDir val="col"/>
        <c:grouping val="clustered"/>
        <c:varyColors val="0"/>
        <c:ser>
          <c:idx val="0"/>
          <c:order val="1"/>
          <c:tx>
            <c:strRef>
              <c:f>FR!$C$4</c:f>
              <c:strCache>
                <c:ptCount val="1"/>
                <c:pt idx="0">
                  <c:v>Communes</c:v>
                </c:pt>
              </c:strCache>
            </c:strRef>
          </c:tx>
          <c:spPr>
            <a:solidFill>
              <a:srgbClr val="7030A0"/>
            </a:solidFill>
            <a:ln>
              <a:noFill/>
            </a:ln>
            <a:effectLst/>
          </c:spPr>
          <c:invertIfNegative val="0"/>
          <c:cat>
            <c:strRef>
              <c:f>FR!$B$5:$B$23</c:f>
              <c:strCache>
                <c:ptCount val="19"/>
                <c:pt idx="0">
                  <c:v>Woluwe-Saint-Pierre</c:v>
                </c:pt>
                <c:pt idx="1">
                  <c:v>Watermael-Boitsfort</c:v>
                </c:pt>
                <c:pt idx="2">
                  <c:v>Audergem</c:v>
                </c:pt>
                <c:pt idx="3">
                  <c:v>Woluwe-Saint-Lambert</c:v>
                </c:pt>
                <c:pt idx="4">
                  <c:v>Uccle</c:v>
                </c:pt>
                <c:pt idx="5">
                  <c:v>Etterbeek</c:v>
                </c:pt>
                <c:pt idx="6">
                  <c:v>Berchem-Sainte-Agathe</c:v>
                </c:pt>
                <c:pt idx="7">
                  <c:v>Jette</c:v>
                </c:pt>
                <c:pt idx="8">
                  <c:v>Evere</c:v>
                </c:pt>
                <c:pt idx="9">
                  <c:v>Ganshoren</c:v>
                </c:pt>
                <c:pt idx="10">
                  <c:v>Forest</c:v>
                </c:pt>
                <c:pt idx="11">
                  <c:v>Ixelles</c:v>
                </c:pt>
                <c:pt idx="12">
                  <c:v>Koekelberg</c:v>
                </c:pt>
                <c:pt idx="13">
                  <c:v>Anderlecht</c:v>
                </c:pt>
                <c:pt idx="14">
                  <c:v>Schaerbeek</c:v>
                </c:pt>
                <c:pt idx="15">
                  <c:v>Bruxelles</c:v>
                </c:pt>
                <c:pt idx="16">
                  <c:v>Molenbeek-Saint-Jean</c:v>
                </c:pt>
                <c:pt idx="17">
                  <c:v>Saint-Gilles</c:v>
                </c:pt>
                <c:pt idx="18">
                  <c:v>Saint-Josse-ten-Noode</c:v>
                </c:pt>
              </c:strCache>
            </c:strRef>
          </c:cat>
          <c:val>
            <c:numRef>
              <c:f>FR!$C$5:$C$23</c:f>
              <c:numCache>
                <c:formatCode>General</c:formatCode>
                <c:ptCount val="19"/>
                <c:pt idx="0">
                  <c:v>3.4219940892829372</c:v>
                </c:pt>
                <c:pt idx="1">
                  <c:v>4.369934848244081</c:v>
                </c:pt>
                <c:pt idx="2">
                  <c:v>4.6399999999999997</c:v>
                </c:pt>
                <c:pt idx="3">
                  <c:v>4.9740134744947069</c:v>
                </c:pt>
                <c:pt idx="4">
                  <c:v>6.3815511542953702</c:v>
                </c:pt>
                <c:pt idx="5">
                  <c:v>7.7958053027305105</c:v>
                </c:pt>
                <c:pt idx="6">
                  <c:v>8.1047891936144083</c:v>
                </c:pt>
                <c:pt idx="7">
                  <c:v>8.3898607640128517</c:v>
                </c:pt>
                <c:pt idx="8">
                  <c:v>8.471760797342192</c:v>
                </c:pt>
                <c:pt idx="9">
                  <c:v>8.5466623460790654</c:v>
                </c:pt>
                <c:pt idx="10">
                  <c:v>9.4138266796494641</c:v>
                </c:pt>
                <c:pt idx="11">
                  <c:v>9.487914789020893</c:v>
                </c:pt>
                <c:pt idx="12">
                  <c:v>10.629111842105262</c:v>
                </c:pt>
                <c:pt idx="13">
                  <c:v>11.438708806571665</c:v>
                </c:pt>
                <c:pt idx="14">
                  <c:v>11.7236389943932</c:v>
                </c:pt>
                <c:pt idx="15">
                  <c:v>11.780205380923217</c:v>
                </c:pt>
                <c:pt idx="16">
                  <c:v>12.272539288668321</c:v>
                </c:pt>
                <c:pt idx="17">
                  <c:v>12.809585881881077</c:v>
                </c:pt>
                <c:pt idx="18">
                  <c:v>18.06519053501853</c:v>
                </c:pt>
              </c:numCache>
            </c:numRef>
          </c:val>
          <c:extLst>
            <c:ext xmlns:c16="http://schemas.microsoft.com/office/drawing/2014/chart" uri="{C3380CC4-5D6E-409C-BE32-E72D297353CC}">
              <c16:uniqueId val="{00000001-0EAA-4A1D-94E3-BB69B1CFFE21}"/>
            </c:ext>
          </c:extLst>
        </c:ser>
        <c:dLbls>
          <c:showLegendKey val="0"/>
          <c:showVal val="0"/>
          <c:showCatName val="0"/>
          <c:showSerName val="0"/>
          <c:showPercent val="0"/>
          <c:showBubbleSize val="0"/>
        </c:dLbls>
        <c:gapWidth val="219"/>
        <c:axId val="239684976"/>
        <c:axId val="239411080"/>
      </c:barChart>
      <c:catAx>
        <c:axId val="23968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9411080"/>
        <c:crosses val="autoZero"/>
        <c:auto val="1"/>
        <c:lblAlgn val="ctr"/>
        <c:lblOffset val="100"/>
        <c:noMultiLvlLbl val="0"/>
      </c:catAx>
      <c:valAx>
        <c:axId val="239411080"/>
        <c:scaling>
          <c:orientation val="minMax"/>
          <c:max val="18"/>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t>
                </a:r>
              </a:p>
            </c:rich>
          </c:tx>
          <c:layout>
            <c:manualLayout>
              <c:xMode val="edge"/>
              <c:yMode val="edge"/>
              <c:x val="1.4118775845075466E-2"/>
              <c:y val="0.29550860096473835"/>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23968497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Blad4!$A$2</c:f>
              <c:strCache>
                <c:ptCount val="1"/>
                <c:pt idx="0">
                  <c:v>leefloon</c:v>
                </c:pt>
              </c:strCache>
            </c:strRef>
          </c:tx>
          <c:spPr>
            <a:ln w="50800" cap="rnd">
              <a:solidFill>
                <a:schemeClr val="accent1"/>
              </a:solidFill>
              <a:round/>
            </a:ln>
            <a:effectLst/>
          </c:spPr>
          <c:marker>
            <c:symbol val="none"/>
          </c:marker>
          <c:cat>
            <c:numRef>
              <c:f>Blad4!$B$1:$R$1</c:f>
              <c:numCache>
                <c:formatCode>0</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Blad4!$B$2:$R$2</c:f>
              <c:numCache>
                <c:formatCode>#,##0</c:formatCode>
                <c:ptCount val="17"/>
                <c:pt idx="0">
                  <c:v>12421</c:v>
                </c:pt>
                <c:pt idx="1">
                  <c:v>16764</c:v>
                </c:pt>
                <c:pt idx="2">
                  <c:v>18396</c:v>
                </c:pt>
                <c:pt idx="3">
                  <c:v>19769</c:v>
                </c:pt>
                <c:pt idx="4">
                  <c:v>20887</c:v>
                </c:pt>
                <c:pt idx="5">
                  <c:v>21836</c:v>
                </c:pt>
                <c:pt idx="6">
                  <c:v>23030</c:v>
                </c:pt>
                <c:pt idx="7">
                  <c:v>24186</c:v>
                </c:pt>
                <c:pt idx="8">
                  <c:v>26588</c:v>
                </c:pt>
                <c:pt idx="9">
                  <c:v>26876</c:v>
                </c:pt>
                <c:pt idx="10">
                  <c:v>27594</c:v>
                </c:pt>
                <c:pt idx="11">
                  <c:v>28479</c:v>
                </c:pt>
                <c:pt idx="12">
                  <c:v>29951</c:v>
                </c:pt>
                <c:pt idx="13">
                  <c:v>31654</c:v>
                </c:pt>
                <c:pt idx="14">
                  <c:v>34736</c:v>
                </c:pt>
                <c:pt idx="15">
                  <c:v>37870</c:v>
                </c:pt>
                <c:pt idx="16">
                  <c:v>38681</c:v>
                </c:pt>
              </c:numCache>
            </c:numRef>
          </c:val>
          <c:smooth val="0"/>
          <c:extLst>
            <c:ext xmlns:c16="http://schemas.microsoft.com/office/drawing/2014/chart" uri="{C3380CC4-5D6E-409C-BE32-E72D297353CC}">
              <c16:uniqueId val="{00000000-04C9-4B31-83AE-123762BE9250}"/>
            </c:ext>
          </c:extLst>
        </c:ser>
        <c:dLbls>
          <c:showLegendKey val="0"/>
          <c:showVal val="0"/>
          <c:showCatName val="0"/>
          <c:showSerName val="0"/>
          <c:showPercent val="0"/>
          <c:showBubbleSize val="0"/>
        </c:dLbls>
        <c:smooth val="0"/>
        <c:axId val="754714888"/>
        <c:axId val="761779264"/>
      </c:lineChart>
      <c:catAx>
        <c:axId val="7547148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761779264"/>
        <c:crosses val="autoZero"/>
        <c:auto val="1"/>
        <c:lblAlgn val="ctr"/>
        <c:lblOffset val="100"/>
        <c:noMultiLvlLbl val="0"/>
      </c:catAx>
      <c:valAx>
        <c:axId val="76177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75471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86882-2E8F-42CB-8ABB-D4D0A2FC314C}" type="doc">
      <dgm:prSet loTypeId="urn:microsoft.com/office/officeart/2005/8/layout/pyramid3" loCatId="pyramid" qsTypeId="urn:microsoft.com/office/officeart/2005/8/quickstyle/simple1" qsCatId="simple" csTypeId="urn:microsoft.com/office/officeart/2005/8/colors/colorful4" csCatId="colorful" phldr="1"/>
      <dgm:spPr/>
      <dgm:t>
        <a:bodyPr/>
        <a:lstStyle/>
        <a:p>
          <a:endParaRPr lang="fr-FR"/>
        </a:p>
      </dgm:t>
    </dgm:pt>
    <dgm:pt modelId="{A1FD70BE-4E36-4CC4-B54B-49732B85AA7D}">
      <dgm:prSet phldrT="[Texte]" custT="1"/>
      <dgm:spPr>
        <a:solidFill>
          <a:schemeClr val="accent1">
            <a:lumMod val="60000"/>
            <a:lumOff val="40000"/>
          </a:schemeClr>
        </a:solidFill>
      </dgm:spPr>
      <dgm:t>
        <a:bodyPr/>
        <a:lstStyle/>
        <a:p>
          <a:pPr>
            <a:lnSpc>
              <a:spcPct val="100000"/>
            </a:lnSpc>
            <a:spcAft>
              <a:spcPts val="0"/>
            </a:spcAft>
          </a:pPr>
          <a:r>
            <a:rPr lang="fr-FR" sz="2000" b="1" dirty="0">
              <a:solidFill>
                <a:schemeClr val="tx1"/>
              </a:solidFill>
            </a:rPr>
            <a:t>Demande </a:t>
          </a:r>
          <a:r>
            <a:rPr lang="fr-FR" sz="2000" b="1" dirty="0" smtClean="0">
              <a:solidFill>
                <a:schemeClr val="tx1"/>
              </a:solidFill>
            </a:rPr>
            <a:t>d'expulsion </a:t>
          </a:r>
          <a:endParaRPr lang="fr-FR" sz="2000" b="1" dirty="0">
            <a:solidFill>
              <a:schemeClr val="tx1"/>
            </a:solidFill>
          </a:endParaRPr>
        </a:p>
        <a:p>
          <a:pPr>
            <a:lnSpc>
              <a:spcPct val="100000"/>
            </a:lnSpc>
            <a:spcAft>
              <a:spcPts val="0"/>
            </a:spcAft>
          </a:pPr>
          <a:r>
            <a:rPr lang="fr-FR" sz="2000" b="1" dirty="0">
              <a:solidFill>
                <a:schemeClr val="tx1"/>
              </a:solidFill>
            </a:rPr>
            <a:t>par le propriétaire </a:t>
          </a:r>
        </a:p>
        <a:p>
          <a:pPr>
            <a:lnSpc>
              <a:spcPct val="100000"/>
            </a:lnSpc>
            <a:spcAft>
              <a:spcPts val="0"/>
            </a:spcAft>
          </a:pPr>
          <a:r>
            <a:rPr lang="fr-FR" sz="2000" b="1" dirty="0">
              <a:solidFill>
                <a:schemeClr val="tx1"/>
              </a:solidFill>
            </a:rPr>
            <a:t>devant le juge de paix</a:t>
          </a:r>
        </a:p>
      </dgm:t>
    </dgm:pt>
    <dgm:pt modelId="{C949D960-4BFA-4DA4-B6D1-B4BEFEDF6618}" type="parTrans" cxnId="{041F7036-F26E-477B-8DC7-A29576330994}">
      <dgm:prSet/>
      <dgm:spPr/>
      <dgm:t>
        <a:bodyPr/>
        <a:lstStyle/>
        <a:p>
          <a:endParaRPr lang="fr-FR" b="1"/>
        </a:p>
      </dgm:t>
    </dgm:pt>
    <dgm:pt modelId="{3EDDF7E1-21C1-4AA0-ABC1-AB61C6ED3D5C}" type="sibTrans" cxnId="{041F7036-F26E-477B-8DC7-A29576330994}">
      <dgm:prSet/>
      <dgm:spPr/>
      <dgm:t>
        <a:bodyPr/>
        <a:lstStyle/>
        <a:p>
          <a:endParaRPr lang="fr-FR" b="1"/>
        </a:p>
      </dgm:t>
    </dgm:pt>
    <dgm:pt modelId="{CF6E82C8-2ED5-49C0-9ECA-5FE799AD5191}">
      <dgm:prSet phldrT="[Texte]" custT="1"/>
      <dgm:spPr>
        <a:solidFill>
          <a:schemeClr val="accent3"/>
        </a:solidFill>
      </dgm:spPr>
      <dgm:t>
        <a:bodyPr/>
        <a:lstStyle/>
        <a:p>
          <a:r>
            <a:rPr lang="fr-FR" sz="2000" b="1" dirty="0"/>
            <a:t>Jugement autorisant l'expulsion</a:t>
          </a:r>
        </a:p>
      </dgm:t>
    </dgm:pt>
    <dgm:pt modelId="{605AB005-0F09-4CD1-92BB-55CF63ECDC10}" type="parTrans" cxnId="{E5907C19-19D4-4424-931E-F3D32C1BED55}">
      <dgm:prSet/>
      <dgm:spPr/>
      <dgm:t>
        <a:bodyPr/>
        <a:lstStyle/>
        <a:p>
          <a:endParaRPr lang="fr-FR" b="1"/>
        </a:p>
      </dgm:t>
    </dgm:pt>
    <dgm:pt modelId="{57079756-BD86-42C6-BBAD-6CAAC1A9FDA9}" type="sibTrans" cxnId="{E5907C19-19D4-4424-931E-F3D32C1BED55}">
      <dgm:prSet/>
      <dgm:spPr/>
      <dgm:t>
        <a:bodyPr/>
        <a:lstStyle/>
        <a:p>
          <a:endParaRPr lang="fr-FR" b="1"/>
        </a:p>
      </dgm:t>
    </dgm:pt>
    <dgm:pt modelId="{9754F1E4-AB8C-4F62-B33B-9A4DE6E2EC9B}">
      <dgm:prSet phldrT="[Texte]" custT="1"/>
      <dgm:spPr>
        <a:solidFill>
          <a:schemeClr val="accent2"/>
        </a:solidFill>
      </dgm:spPr>
      <dgm:t>
        <a:bodyPr/>
        <a:lstStyle/>
        <a:p>
          <a:r>
            <a:rPr lang="fr-FR" sz="2000" b="1" dirty="0">
              <a:solidFill>
                <a:schemeClr val="tx1"/>
              </a:solidFill>
            </a:rPr>
            <a:t>Expulsion programmée</a:t>
          </a:r>
        </a:p>
      </dgm:t>
    </dgm:pt>
    <dgm:pt modelId="{D140B400-EFCA-496C-B176-CA5A49E0F593}" type="parTrans" cxnId="{14B8405A-40F6-4FDD-950A-6E9560C5E1DD}">
      <dgm:prSet/>
      <dgm:spPr/>
      <dgm:t>
        <a:bodyPr/>
        <a:lstStyle/>
        <a:p>
          <a:endParaRPr lang="fr-FR" b="1"/>
        </a:p>
      </dgm:t>
    </dgm:pt>
    <dgm:pt modelId="{6DE980BB-6FF4-4F87-A765-5F04C59E9AFD}" type="sibTrans" cxnId="{14B8405A-40F6-4FDD-950A-6E9560C5E1DD}">
      <dgm:prSet/>
      <dgm:spPr/>
      <dgm:t>
        <a:bodyPr/>
        <a:lstStyle/>
        <a:p>
          <a:endParaRPr lang="fr-FR" b="1"/>
        </a:p>
      </dgm:t>
    </dgm:pt>
    <dgm:pt modelId="{7D35FF29-5E8C-493D-B8D0-6BB256BCA0E4}">
      <dgm:prSet custT="1"/>
      <dgm:spPr>
        <a:solidFill>
          <a:schemeClr val="accent4">
            <a:lumMod val="60000"/>
            <a:lumOff val="40000"/>
          </a:schemeClr>
        </a:solidFill>
      </dgm:spPr>
      <dgm:t>
        <a:bodyPr/>
        <a:lstStyle/>
        <a:p>
          <a:r>
            <a:rPr lang="fr-FR" sz="2000" b="1" dirty="0" smtClean="0">
              <a:solidFill>
                <a:schemeClr val="tx1"/>
              </a:solidFill>
            </a:rPr>
            <a:t>Expulsion effective</a:t>
          </a:r>
          <a:endParaRPr lang="fr-FR" sz="2000" b="1" dirty="0">
            <a:solidFill>
              <a:schemeClr val="tx1"/>
            </a:solidFill>
          </a:endParaRPr>
        </a:p>
      </dgm:t>
    </dgm:pt>
    <dgm:pt modelId="{478EC416-E4E0-488D-98ED-D4CED6941FD1}" type="parTrans" cxnId="{34C1E698-40A5-4F8A-8088-73639A1C2FB8}">
      <dgm:prSet/>
      <dgm:spPr/>
      <dgm:t>
        <a:bodyPr/>
        <a:lstStyle/>
        <a:p>
          <a:endParaRPr lang="fr-FR" b="1"/>
        </a:p>
      </dgm:t>
    </dgm:pt>
    <dgm:pt modelId="{76592413-8AC7-4438-A638-26C73EEFE5BF}" type="sibTrans" cxnId="{34C1E698-40A5-4F8A-8088-73639A1C2FB8}">
      <dgm:prSet/>
      <dgm:spPr/>
      <dgm:t>
        <a:bodyPr/>
        <a:lstStyle/>
        <a:p>
          <a:endParaRPr lang="fr-FR" b="1"/>
        </a:p>
      </dgm:t>
    </dgm:pt>
    <dgm:pt modelId="{A22F55DE-D2D3-4895-BB22-3B522B5838DB}" type="pres">
      <dgm:prSet presAssocID="{56586882-2E8F-42CB-8ABB-D4D0A2FC314C}" presName="Name0" presStyleCnt="0">
        <dgm:presLayoutVars>
          <dgm:dir/>
          <dgm:animLvl val="lvl"/>
          <dgm:resizeHandles val="exact"/>
        </dgm:presLayoutVars>
      </dgm:prSet>
      <dgm:spPr/>
      <dgm:t>
        <a:bodyPr/>
        <a:lstStyle/>
        <a:p>
          <a:endParaRPr lang="fr-FR"/>
        </a:p>
      </dgm:t>
    </dgm:pt>
    <dgm:pt modelId="{4B9FCB02-0F2B-446B-BF3E-9D7E40E6F0AF}" type="pres">
      <dgm:prSet presAssocID="{A1FD70BE-4E36-4CC4-B54B-49732B85AA7D}" presName="Name8" presStyleCnt="0"/>
      <dgm:spPr/>
    </dgm:pt>
    <dgm:pt modelId="{2C222408-9845-4602-AC65-EC588CA29687}" type="pres">
      <dgm:prSet presAssocID="{A1FD70BE-4E36-4CC4-B54B-49732B85AA7D}" presName="level" presStyleLbl="node1" presStyleIdx="0" presStyleCnt="4">
        <dgm:presLayoutVars>
          <dgm:chMax val="1"/>
          <dgm:bulletEnabled val="1"/>
        </dgm:presLayoutVars>
      </dgm:prSet>
      <dgm:spPr/>
      <dgm:t>
        <a:bodyPr/>
        <a:lstStyle/>
        <a:p>
          <a:endParaRPr lang="fr-FR"/>
        </a:p>
      </dgm:t>
    </dgm:pt>
    <dgm:pt modelId="{61384AD9-96E6-4F4D-8F95-8089F2669067}" type="pres">
      <dgm:prSet presAssocID="{A1FD70BE-4E36-4CC4-B54B-49732B85AA7D}" presName="levelTx" presStyleLbl="revTx" presStyleIdx="0" presStyleCnt="0">
        <dgm:presLayoutVars>
          <dgm:chMax val="1"/>
          <dgm:bulletEnabled val="1"/>
        </dgm:presLayoutVars>
      </dgm:prSet>
      <dgm:spPr/>
      <dgm:t>
        <a:bodyPr/>
        <a:lstStyle/>
        <a:p>
          <a:endParaRPr lang="fr-FR"/>
        </a:p>
      </dgm:t>
    </dgm:pt>
    <dgm:pt modelId="{2B3EE58D-2912-4B1F-A69A-150CE4866AC1}" type="pres">
      <dgm:prSet presAssocID="{CF6E82C8-2ED5-49C0-9ECA-5FE799AD5191}" presName="Name8" presStyleCnt="0"/>
      <dgm:spPr/>
    </dgm:pt>
    <dgm:pt modelId="{C84D8478-1365-483D-84F6-CD15A30E3ABD}" type="pres">
      <dgm:prSet presAssocID="{CF6E82C8-2ED5-49C0-9ECA-5FE799AD5191}" presName="level" presStyleLbl="node1" presStyleIdx="1" presStyleCnt="4">
        <dgm:presLayoutVars>
          <dgm:chMax val="1"/>
          <dgm:bulletEnabled val="1"/>
        </dgm:presLayoutVars>
      </dgm:prSet>
      <dgm:spPr/>
      <dgm:t>
        <a:bodyPr/>
        <a:lstStyle/>
        <a:p>
          <a:endParaRPr lang="fr-FR"/>
        </a:p>
      </dgm:t>
    </dgm:pt>
    <dgm:pt modelId="{66F5DD26-3C82-458D-8F86-71EED3DC4756}" type="pres">
      <dgm:prSet presAssocID="{CF6E82C8-2ED5-49C0-9ECA-5FE799AD5191}" presName="levelTx" presStyleLbl="revTx" presStyleIdx="0" presStyleCnt="0">
        <dgm:presLayoutVars>
          <dgm:chMax val="1"/>
          <dgm:bulletEnabled val="1"/>
        </dgm:presLayoutVars>
      </dgm:prSet>
      <dgm:spPr/>
      <dgm:t>
        <a:bodyPr/>
        <a:lstStyle/>
        <a:p>
          <a:endParaRPr lang="fr-FR"/>
        </a:p>
      </dgm:t>
    </dgm:pt>
    <dgm:pt modelId="{910B697A-A526-4CDF-965B-DFFB35818486}" type="pres">
      <dgm:prSet presAssocID="{9754F1E4-AB8C-4F62-B33B-9A4DE6E2EC9B}" presName="Name8" presStyleCnt="0"/>
      <dgm:spPr/>
    </dgm:pt>
    <dgm:pt modelId="{CB1D102D-9628-4953-AED9-2915010DBA44}" type="pres">
      <dgm:prSet presAssocID="{9754F1E4-AB8C-4F62-B33B-9A4DE6E2EC9B}" presName="level" presStyleLbl="node1" presStyleIdx="2" presStyleCnt="4">
        <dgm:presLayoutVars>
          <dgm:chMax val="1"/>
          <dgm:bulletEnabled val="1"/>
        </dgm:presLayoutVars>
      </dgm:prSet>
      <dgm:spPr/>
      <dgm:t>
        <a:bodyPr/>
        <a:lstStyle/>
        <a:p>
          <a:endParaRPr lang="fr-FR"/>
        </a:p>
      </dgm:t>
    </dgm:pt>
    <dgm:pt modelId="{F124175F-EBE5-41C7-9C79-467E0C3AE6B7}" type="pres">
      <dgm:prSet presAssocID="{9754F1E4-AB8C-4F62-B33B-9A4DE6E2EC9B}" presName="levelTx" presStyleLbl="revTx" presStyleIdx="0" presStyleCnt="0">
        <dgm:presLayoutVars>
          <dgm:chMax val="1"/>
          <dgm:bulletEnabled val="1"/>
        </dgm:presLayoutVars>
      </dgm:prSet>
      <dgm:spPr/>
      <dgm:t>
        <a:bodyPr/>
        <a:lstStyle/>
        <a:p>
          <a:endParaRPr lang="fr-FR"/>
        </a:p>
      </dgm:t>
    </dgm:pt>
    <dgm:pt modelId="{E93C9D80-AEF9-4569-8BCE-F7D435A9B969}" type="pres">
      <dgm:prSet presAssocID="{7D35FF29-5E8C-493D-B8D0-6BB256BCA0E4}" presName="Name8" presStyleCnt="0"/>
      <dgm:spPr/>
    </dgm:pt>
    <dgm:pt modelId="{68870B73-8B02-4D16-8B22-30ECE800AF2A}" type="pres">
      <dgm:prSet presAssocID="{7D35FF29-5E8C-493D-B8D0-6BB256BCA0E4}" presName="level" presStyleLbl="node1" presStyleIdx="3" presStyleCnt="4" custLinFactNeighborX="1219" custLinFactNeighborY="-1597">
        <dgm:presLayoutVars>
          <dgm:chMax val="1"/>
          <dgm:bulletEnabled val="1"/>
        </dgm:presLayoutVars>
      </dgm:prSet>
      <dgm:spPr/>
      <dgm:t>
        <a:bodyPr/>
        <a:lstStyle/>
        <a:p>
          <a:endParaRPr lang="fr-FR"/>
        </a:p>
      </dgm:t>
    </dgm:pt>
    <dgm:pt modelId="{7FC2389A-642E-4FC7-97C6-09C34FE39F94}" type="pres">
      <dgm:prSet presAssocID="{7D35FF29-5E8C-493D-B8D0-6BB256BCA0E4}" presName="levelTx" presStyleLbl="revTx" presStyleIdx="0" presStyleCnt="0">
        <dgm:presLayoutVars>
          <dgm:chMax val="1"/>
          <dgm:bulletEnabled val="1"/>
        </dgm:presLayoutVars>
      </dgm:prSet>
      <dgm:spPr/>
      <dgm:t>
        <a:bodyPr/>
        <a:lstStyle/>
        <a:p>
          <a:endParaRPr lang="fr-FR"/>
        </a:p>
      </dgm:t>
    </dgm:pt>
  </dgm:ptLst>
  <dgm:cxnLst>
    <dgm:cxn modelId="{510F640E-B6A5-4FFE-918B-8CC068522A4C}" type="presOf" srcId="{9754F1E4-AB8C-4F62-B33B-9A4DE6E2EC9B}" destId="{F124175F-EBE5-41C7-9C79-467E0C3AE6B7}" srcOrd="1" destOrd="0" presId="urn:microsoft.com/office/officeart/2005/8/layout/pyramid3"/>
    <dgm:cxn modelId="{F8C6B8CC-010C-4951-8645-4FAB560F773B}" type="presOf" srcId="{A1FD70BE-4E36-4CC4-B54B-49732B85AA7D}" destId="{2C222408-9845-4602-AC65-EC588CA29687}" srcOrd="0" destOrd="0" presId="urn:microsoft.com/office/officeart/2005/8/layout/pyramid3"/>
    <dgm:cxn modelId="{041F7036-F26E-477B-8DC7-A29576330994}" srcId="{56586882-2E8F-42CB-8ABB-D4D0A2FC314C}" destId="{A1FD70BE-4E36-4CC4-B54B-49732B85AA7D}" srcOrd="0" destOrd="0" parTransId="{C949D960-4BFA-4DA4-B6D1-B4BEFEDF6618}" sibTransId="{3EDDF7E1-21C1-4AA0-ABC1-AB61C6ED3D5C}"/>
    <dgm:cxn modelId="{7FC3021A-0589-4414-B3B0-6C71D38B1EC2}" type="presOf" srcId="{56586882-2E8F-42CB-8ABB-D4D0A2FC314C}" destId="{A22F55DE-D2D3-4895-BB22-3B522B5838DB}" srcOrd="0" destOrd="0" presId="urn:microsoft.com/office/officeart/2005/8/layout/pyramid3"/>
    <dgm:cxn modelId="{8294BFCB-B7DC-4D5A-AE6B-5DF04BF43C35}" type="presOf" srcId="{7D35FF29-5E8C-493D-B8D0-6BB256BCA0E4}" destId="{7FC2389A-642E-4FC7-97C6-09C34FE39F94}" srcOrd="1" destOrd="0" presId="urn:microsoft.com/office/officeart/2005/8/layout/pyramid3"/>
    <dgm:cxn modelId="{14B8405A-40F6-4FDD-950A-6E9560C5E1DD}" srcId="{56586882-2E8F-42CB-8ABB-D4D0A2FC314C}" destId="{9754F1E4-AB8C-4F62-B33B-9A4DE6E2EC9B}" srcOrd="2" destOrd="0" parTransId="{D140B400-EFCA-496C-B176-CA5A49E0F593}" sibTransId="{6DE980BB-6FF4-4F87-A765-5F04C59E9AFD}"/>
    <dgm:cxn modelId="{04490840-F842-45C3-BDA2-E38D8175B408}" type="presOf" srcId="{9754F1E4-AB8C-4F62-B33B-9A4DE6E2EC9B}" destId="{CB1D102D-9628-4953-AED9-2915010DBA44}" srcOrd="0" destOrd="0" presId="urn:microsoft.com/office/officeart/2005/8/layout/pyramid3"/>
    <dgm:cxn modelId="{130035DB-6B7B-4911-BE0B-DE4D70C5EC11}" type="presOf" srcId="{7D35FF29-5E8C-493D-B8D0-6BB256BCA0E4}" destId="{68870B73-8B02-4D16-8B22-30ECE800AF2A}" srcOrd="0" destOrd="0" presId="urn:microsoft.com/office/officeart/2005/8/layout/pyramid3"/>
    <dgm:cxn modelId="{E5907C19-19D4-4424-931E-F3D32C1BED55}" srcId="{56586882-2E8F-42CB-8ABB-D4D0A2FC314C}" destId="{CF6E82C8-2ED5-49C0-9ECA-5FE799AD5191}" srcOrd="1" destOrd="0" parTransId="{605AB005-0F09-4CD1-92BB-55CF63ECDC10}" sibTransId="{57079756-BD86-42C6-BBAD-6CAAC1A9FDA9}"/>
    <dgm:cxn modelId="{F11C136C-A1FF-401A-8E3A-927E696A3B5A}" type="presOf" srcId="{CF6E82C8-2ED5-49C0-9ECA-5FE799AD5191}" destId="{66F5DD26-3C82-458D-8F86-71EED3DC4756}" srcOrd="1" destOrd="0" presId="urn:microsoft.com/office/officeart/2005/8/layout/pyramid3"/>
    <dgm:cxn modelId="{C2258DBB-8D2E-4EB3-B7E4-B86D8660AC93}" type="presOf" srcId="{A1FD70BE-4E36-4CC4-B54B-49732B85AA7D}" destId="{61384AD9-96E6-4F4D-8F95-8089F2669067}" srcOrd="1" destOrd="0" presId="urn:microsoft.com/office/officeart/2005/8/layout/pyramid3"/>
    <dgm:cxn modelId="{34C1E698-40A5-4F8A-8088-73639A1C2FB8}" srcId="{56586882-2E8F-42CB-8ABB-D4D0A2FC314C}" destId="{7D35FF29-5E8C-493D-B8D0-6BB256BCA0E4}" srcOrd="3" destOrd="0" parTransId="{478EC416-E4E0-488D-98ED-D4CED6941FD1}" sibTransId="{76592413-8AC7-4438-A638-26C73EEFE5BF}"/>
    <dgm:cxn modelId="{4FAADE78-3375-4467-9144-D5DD96099606}" type="presOf" srcId="{CF6E82C8-2ED5-49C0-9ECA-5FE799AD5191}" destId="{C84D8478-1365-483D-84F6-CD15A30E3ABD}" srcOrd="0" destOrd="0" presId="urn:microsoft.com/office/officeart/2005/8/layout/pyramid3"/>
    <dgm:cxn modelId="{829969F7-8B7C-40FA-814E-9C7DC84B5BA7}" type="presParOf" srcId="{A22F55DE-D2D3-4895-BB22-3B522B5838DB}" destId="{4B9FCB02-0F2B-446B-BF3E-9D7E40E6F0AF}" srcOrd="0" destOrd="0" presId="urn:microsoft.com/office/officeart/2005/8/layout/pyramid3"/>
    <dgm:cxn modelId="{F6296D53-67A6-4656-AE24-110BC8B71B6D}" type="presParOf" srcId="{4B9FCB02-0F2B-446B-BF3E-9D7E40E6F0AF}" destId="{2C222408-9845-4602-AC65-EC588CA29687}" srcOrd="0" destOrd="0" presId="urn:microsoft.com/office/officeart/2005/8/layout/pyramid3"/>
    <dgm:cxn modelId="{C15077F5-1B61-464B-95C8-C27387CC693B}" type="presParOf" srcId="{4B9FCB02-0F2B-446B-BF3E-9D7E40E6F0AF}" destId="{61384AD9-96E6-4F4D-8F95-8089F2669067}" srcOrd="1" destOrd="0" presId="urn:microsoft.com/office/officeart/2005/8/layout/pyramid3"/>
    <dgm:cxn modelId="{6943608A-F523-4A88-A10F-730514C0FABE}" type="presParOf" srcId="{A22F55DE-D2D3-4895-BB22-3B522B5838DB}" destId="{2B3EE58D-2912-4B1F-A69A-150CE4866AC1}" srcOrd="1" destOrd="0" presId="urn:microsoft.com/office/officeart/2005/8/layout/pyramid3"/>
    <dgm:cxn modelId="{E29F0146-0841-4F78-99EF-0BDA8DCC328A}" type="presParOf" srcId="{2B3EE58D-2912-4B1F-A69A-150CE4866AC1}" destId="{C84D8478-1365-483D-84F6-CD15A30E3ABD}" srcOrd="0" destOrd="0" presId="urn:microsoft.com/office/officeart/2005/8/layout/pyramid3"/>
    <dgm:cxn modelId="{AFCE984D-B4C9-4C5E-B644-1AA56DE7F489}" type="presParOf" srcId="{2B3EE58D-2912-4B1F-A69A-150CE4866AC1}" destId="{66F5DD26-3C82-458D-8F86-71EED3DC4756}" srcOrd="1" destOrd="0" presId="urn:microsoft.com/office/officeart/2005/8/layout/pyramid3"/>
    <dgm:cxn modelId="{1B92D020-A358-4CD7-B563-0F403C48D915}" type="presParOf" srcId="{A22F55DE-D2D3-4895-BB22-3B522B5838DB}" destId="{910B697A-A526-4CDF-965B-DFFB35818486}" srcOrd="2" destOrd="0" presId="urn:microsoft.com/office/officeart/2005/8/layout/pyramid3"/>
    <dgm:cxn modelId="{C259DA7A-5F0E-4447-AE4D-AB9C16523A01}" type="presParOf" srcId="{910B697A-A526-4CDF-965B-DFFB35818486}" destId="{CB1D102D-9628-4953-AED9-2915010DBA44}" srcOrd="0" destOrd="0" presId="urn:microsoft.com/office/officeart/2005/8/layout/pyramid3"/>
    <dgm:cxn modelId="{D56104A3-D831-444D-AD61-3E4CBE535113}" type="presParOf" srcId="{910B697A-A526-4CDF-965B-DFFB35818486}" destId="{F124175F-EBE5-41C7-9C79-467E0C3AE6B7}" srcOrd="1" destOrd="0" presId="urn:microsoft.com/office/officeart/2005/8/layout/pyramid3"/>
    <dgm:cxn modelId="{E5283EB8-3F7A-43E1-97D6-F6FF16DE6D60}" type="presParOf" srcId="{A22F55DE-D2D3-4895-BB22-3B522B5838DB}" destId="{E93C9D80-AEF9-4569-8BCE-F7D435A9B969}" srcOrd="3" destOrd="0" presId="urn:microsoft.com/office/officeart/2005/8/layout/pyramid3"/>
    <dgm:cxn modelId="{073A57B1-4D62-417B-B246-7825A0E26F57}" type="presParOf" srcId="{E93C9D80-AEF9-4569-8BCE-F7D435A9B969}" destId="{68870B73-8B02-4D16-8B22-30ECE800AF2A}" srcOrd="0" destOrd="0" presId="urn:microsoft.com/office/officeart/2005/8/layout/pyramid3"/>
    <dgm:cxn modelId="{0BC44064-8663-4635-986B-45A81CDA9DD8}" type="presParOf" srcId="{E93C9D80-AEF9-4569-8BCE-F7D435A9B969}" destId="{7FC2389A-642E-4FC7-97C6-09C34FE39F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A0DBB90-525B-46DC-97DC-E267CE09C1C1}">
      <dgm:prSet phldrT="[Texte]" custT="1"/>
      <dgm:spPr>
        <a:noFill/>
        <a:ln>
          <a:solidFill>
            <a:schemeClr val="lt2">
              <a:hueOff val="0"/>
              <a:satOff val="0"/>
              <a:lumOff val="0"/>
            </a:schemeClr>
          </a:solidFill>
        </a:ln>
      </dgm:spPr>
      <dgm:t>
        <a:bodyPr/>
        <a:lstStyle/>
        <a:p>
          <a:pPr algn="ctr"/>
          <a:r>
            <a:rPr lang="fr-BE" sz="2400" dirty="0" smtClean="0">
              <a:solidFill>
                <a:schemeClr val="bg2">
                  <a:lumMod val="25000"/>
                </a:schemeClr>
              </a:solidFill>
              <a:latin typeface="+mn-lt"/>
            </a:rPr>
            <a:t>Coûts associés à la procédure</a:t>
          </a:r>
        </a:p>
        <a:p>
          <a:pPr algn="ctr"/>
          <a:r>
            <a:rPr lang="fr-BE" sz="2400" dirty="0" smtClean="0">
              <a:solidFill>
                <a:schemeClr val="bg2">
                  <a:lumMod val="25000"/>
                </a:schemeClr>
              </a:solidFill>
              <a:latin typeface="+mn-lt"/>
            </a:rPr>
            <a:t>Frais de déménagement</a:t>
          </a:r>
        </a:p>
        <a:p>
          <a:pPr algn="ctr"/>
          <a:r>
            <a:rPr lang="fr-BE" sz="2400" dirty="0" smtClean="0">
              <a:solidFill>
                <a:schemeClr val="bg2">
                  <a:lumMod val="25000"/>
                </a:schemeClr>
              </a:solidFill>
              <a:latin typeface="+mn-lt"/>
            </a:rPr>
            <a:t>Perte (partielle) de ses affaires &amp; biens </a:t>
          </a:r>
        </a:p>
      </dgm:t>
    </dgm:pt>
    <dgm:pt modelId="{EBB37512-F34F-4D79-9CB2-8361F22A5FA5}" type="parTrans" cxnId="{A08AA657-96F5-486B-90E9-F3717B6403BD}">
      <dgm:prSet/>
      <dgm:spPr/>
      <dgm:t>
        <a:bodyPr/>
        <a:lstStyle/>
        <a:p>
          <a:endParaRPr lang="fr-FR" sz="1800"/>
        </a:p>
      </dgm:t>
    </dgm:pt>
    <dgm:pt modelId="{04ED718F-8907-476C-BD79-A0B9C93A8F57}" type="sibTrans" cxnId="{A08AA657-96F5-486B-90E9-F3717B6403BD}">
      <dgm:prSet/>
      <dgm:spPr/>
      <dgm:t>
        <a:bodyPr/>
        <a:lstStyle/>
        <a:p>
          <a:endParaRPr lang="fr-FR" sz="1800"/>
        </a:p>
      </dgm:t>
    </dgm:pt>
    <dgm:pt modelId="{B6A92D5A-034E-435D-AEA6-792B1CF88247}">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ADMINISTRATIVES</a:t>
          </a:r>
        </a:p>
        <a:p>
          <a:pPr lvl="0" defTabSz="844550">
            <a:lnSpc>
              <a:spcPct val="90000"/>
            </a:lnSpc>
            <a:spcBef>
              <a:spcPct val="0"/>
            </a:spcBef>
            <a:spcAft>
              <a:spcPct val="35000"/>
            </a:spcAft>
          </a:pPr>
          <a:endParaRPr lang="fr-FR" sz="2800" dirty="0"/>
        </a:p>
      </dgm:t>
    </dgm:pt>
    <dgm:pt modelId="{C9E42623-F50F-4FAE-93A0-3629C013EBAB}" type="parTrans" cxnId="{D842742F-806C-4143-A856-DCD70C0F0AD2}">
      <dgm:prSet/>
      <dgm:spPr/>
      <dgm:t>
        <a:bodyPr/>
        <a:lstStyle/>
        <a:p>
          <a:endParaRPr lang="fr-FR" sz="1800"/>
        </a:p>
      </dgm:t>
    </dgm:pt>
    <dgm:pt modelId="{86FFFF9E-3816-4D45-AA43-A73FC335F057}" type="sibTrans" cxnId="{D842742F-806C-4143-A856-DCD70C0F0AD2}">
      <dgm:prSet/>
      <dgm:spPr/>
      <dgm:t>
        <a:bodyPr/>
        <a:lstStyle/>
        <a:p>
          <a:endParaRPr lang="fr-FR" sz="1800"/>
        </a:p>
      </dgm:t>
    </dgm:pt>
    <dgm:pt modelId="{E033497A-5302-45F0-84C9-557BC6E07C78}">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SOCIALES</a:t>
          </a:r>
        </a:p>
        <a:p>
          <a:pPr lvl="0" defTabSz="844550">
            <a:lnSpc>
              <a:spcPct val="90000"/>
            </a:lnSpc>
            <a:spcBef>
              <a:spcPct val="0"/>
            </a:spcBef>
            <a:spcAft>
              <a:spcPct val="35000"/>
            </a:spcAft>
          </a:pPr>
          <a:endParaRPr lang="fr-FR" sz="2800" dirty="0"/>
        </a:p>
      </dgm:t>
    </dgm:pt>
    <dgm:pt modelId="{7CFC58E7-C64B-4057-BE65-C579CFF9FD31}" type="parTrans" cxnId="{B3BE7DC3-E302-4A83-8564-ED8F6AE9C9E2}">
      <dgm:prSet/>
      <dgm:spPr/>
      <dgm:t>
        <a:bodyPr/>
        <a:lstStyle/>
        <a:p>
          <a:endParaRPr lang="fr-FR" sz="1800"/>
        </a:p>
      </dgm:t>
    </dgm:pt>
    <dgm:pt modelId="{0506C6F1-713C-4DF0-8FFE-EA942523E07C}" type="sibTrans" cxnId="{B3BE7DC3-E302-4A83-8564-ED8F6AE9C9E2}">
      <dgm:prSet/>
      <dgm:spPr/>
      <dgm:t>
        <a:bodyPr/>
        <a:lstStyle/>
        <a:p>
          <a:endParaRPr lang="fr-FR" sz="1800"/>
        </a:p>
      </dgm:t>
    </dgm:pt>
    <dgm:pt modelId="{922E6AF4-3B04-470F-8BCB-9C09783E61CC}">
      <dgm:prSet custT="1"/>
      <dgm:spPr/>
      <dgm:t>
        <a:bodyPr/>
        <a:lstStyle/>
        <a:p>
          <a:r>
            <a:rPr lang="fr-BE" sz="2800" dirty="0" smtClean="0">
              <a:solidFill>
                <a:schemeClr val="tx2">
                  <a:lumMod val="60000"/>
                  <a:lumOff val="40000"/>
                </a:schemeClr>
              </a:solidFill>
              <a:latin typeface="+mj-lt"/>
            </a:rPr>
            <a:t>CONSÉQUENCES EN MATIÈRE DE SANTÉ &amp; DE BIEN-ÊTRE</a:t>
          </a:r>
        </a:p>
      </dgm:t>
    </dgm:pt>
    <dgm:pt modelId="{D8DC7E8E-C41C-430C-BB96-79D09A6D9EFB}" type="parTrans" cxnId="{E15B589D-7D3E-48B6-8113-BBE1DA01C69E}">
      <dgm:prSet/>
      <dgm:spPr/>
      <dgm:t>
        <a:bodyPr/>
        <a:lstStyle/>
        <a:p>
          <a:endParaRPr lang="fr-FR" sz="1800"/>
        </a:p>
      </dgm:t>
    </dgm:pt>
    <dgm:pt modelId="{E2A8E3DF-F40D-4589-8640-0C7934AC3B24}" type="sibTrans" cxnId="{E15B589D-7D3E-48B6-8113-BBE1DA01C69E}">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fr-FR"/>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fr-FR"/>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fr-FR"/>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fr-FR"/>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dgm:presLayoutVars>
          <dgm:bulletEnabled val="1"/>
        </dgm:presLayoutVars>
      </dgm:prSet>
      <dgm:spPr/>
      <dgm:t>
        <a:bodyPr/>
        <a:lstStyle/>
        <a:p>
          <a:endParaRPr lang="fr-FR"/>
        </a:p>
      </dgm:t>
    </dgm:pt>
  </dgm:ptLst>
  <dgm:cxnLst>
    <dgm:cxn modelId="{B3BE7DC3-E302-4A83-8564-ED8F6AE9C9E2}" srcId="{F985BD35-15BC-4764-9E54-85CC4FBF700C}" destId="{E033497A-5302-45F0-84C9-557BC6E07C78}" srcOrd="3" destOrd="0" parTransId="{7CFC58E7-C64B-4057-BE65-C579CFF9FD31}" sibTransId="{0506C6F1-713C-4DF0-8FFE-EA942523E07C}"/>
    <dgm:cxn modelId="{E15B589D-7D3E-48B6-8113-BBE1DA01C69E}" srcId="{F985BD35-15BC-4764-9E54-85CC4FBF700C}" destId="{922E6AF4-3B04-470F-8BCB-9C09783E61CC}" srcOrd="2" destOrd="0" parTransId="{D8DC7E8E-C41C-430C-BB96-79D09A6D9EFB}" sibTransId="{E2A8E3DF-F40D-4589-8640-0C7934AC3B24}"/>
    <dgm:cxn modelId="{B4387179-75CD-4A62-8F91-A6521233E7C8}" type="presOf" srcId="{EA0DBB90-525B-46DC-97DC-E267CE09C1C1}" destId="{EB575076-2CC8-4DCF-A3E6-B8E7937522BB}" srcOrd="0" destOrd="0" presId="urn:microsoft.com/office/officeart/2005/8/layout/default"/>
    <dgm:cxn modelId="{18E48C85-C6CF-4C04-9D26-DB3B5FE73F29}" type="presOf" srcId="{E033497A-5302-45F0-84C9-557BC6E07C78}" destId="{51E3386D-5765-4C1C-892B-1303452F068D}" srcOrd="0" destOrd="0" presId="urn:microsoft.com/office/officeart/2005/8/layout/default"/>
    <dgm:cxn modelId="{A08AA657-96F5-486B-90E9-F3717B6403BD}" srcId="{F985BD35-15BC-4764-9E54-85CC4FBF700C}" destId="{EA0DBB90-525B-46DC-97DC-E267CE09C1C1}" srcOrd="0" destOrd="0" parTransId="{EBB37512-F34F-4D79-9CB2-8361F22A5FA5}" sibTransId="{04ED718F-8907-476C-BD79-A0B9C93A8F57}"/>
    <dgm:cxn modelId="{F0845E36-6B98-4A6A-AA7D-05469FF18764}" type="presOf" srcId="{922E6AF4-3B04-470F-8BCB-9C09783E61CC}" destId="{500C57BD-1AC5-4897-B482-76747D0FBAB7}" srcOrd="0" destOrd="0" presId="urn:microsoft.com/office/officeart/2005/8/layout/default"/>
    <dgm:cxn modelId="{0D7E359F-06B9-4060-9877-A027BC365406}" type="presOf" srcId="{B6A92D5A-034E-435D-AEA6-792B1CF88247}" destId="{E2F12348-D910-4156-A9F5-2AD24F9F1F50}" srcOrd="0" destOrd="0" presId="urn:microsoft.com/office/officeart/2005/8/layout/default"/>
    <dgm:cxn modelId="{D842742F-806C-4143-A856-DCD70C0F0AD2}" srcId="{F985BD35-15BC-4764-9E54-85CC4FBF700C}" destId="{B6A92D5A-034E-435D-AEA6-792B1CF88247}" srcOrd="1" destOrd="0" parTransId="{C9E42623-F50F-4FAE-93A0-3629C013EBAB}" sibTransId="{86FFFF9E-3816-4D45-AA43-A73FC335F057}"/>
    <dgm:cxn modelId="{C1C3085B-757A-4D4E-ADFB-2720778884F1}" type="presOf" srcId="{F985BD35-15BC-4764-9E54-85CC4FBF700C}" destId="{660EDCE1-C3AD-46BF-BEB7-AE332A70104B}" srcOrd="0" destOrd="0" presId="urn:microsoft.com/office/officeart/2005/8/layout/default"/>
    <dgm:cxn modelId="{2D7037A4-10CB-4ED9-91B1-3BA0F8F02DAE}" type="presParOf" srcId="{660EDCE1-C3AD-46BF-BEB7-AE332A70104B}" destId="{EB575076-2CC8-4DCF-A3E6-B8E7937522BB}" srcOrd="0" destOrd="0" presId="urn:microsoft.com/office/officeart/2005/8/layout/default"/>
    <dgm:cxn modelId="{989B4F2F-238E-4002-89A8-1F3F64D366B6}" type="presParOf" srcId="{660EDCE1-C3AD-46BF-BEB7-AE332A70104B}" destId="{4708D386-D410-48A6-94D8-039AAAE60976}" srcOrd="1" destOrd="0" presId="urn:microsoft.com/office/officeart/2005/8/layout/default"/>
    <dgm:cxn modelId="{38711932-5D99-4000-A357-89ECD7794475}" type="presParOf" srcId="{660EDCE1-C3AD-46BF-BEB7-AE332A70104B}" destId="{E2F12348-D910-4156-A9F5-2AD24F9F1F50}" srcOrd="2" destOrd="0" presId="urn:microsoft.com/office/officeart/2005/8/layout/default"/>
    <dgm:cxn modelId="{BA337111-CB4C-4A66-8D4D-B1CD9C32AB65}" type="presParOf" srcId="{660EDCE1-C3AD-46BF-BEB7-AE332A70104B}" destId="{1E0BEABC-832D-45A8-A9DB-D9F3A92B6C98}" srcOrd="3" destOrd="0" presId="urn:microsoft.com/office/officeart/2005/8/layout/default"/>
    <dgm:cxn modelId="{503D7D37-4D1A-490E-AE65-FDCCA31564BC}" type="presParOf" srcId="{660EDCE1-C3AD-46BF-BEB7-AE332A70104B}" destId="{500C57BD-1AC5-4897-B482-76747D0FBAB7}" srcOrd="4" destOrd="0" presId="urn:microsoft.com/office/officeart/2005/8/layout/default"/>
    <dgm:cxn modelId="{F2A921B9-C0DA-44AC-965C-3A01C3CB91B1}" type="presParOf" srcId="{660EDCE1-C3AD-46BF-BEB7-AE332A70104B}" destId="{3C52456B-A1A5-45E8-A7AE-D8D9D6336705}" srcOrd="5" destOrd="0" presId="urn:microsoft.com/office/officeart/2005/8/layout/default"/>
    <dgm:cxn modelId="{595A85F3-2E00-494F-A1DA-FCD2AA21EAF9}"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A0DBB90-525B-46DC-97DC-E267CE09C1C1}">
      <dgm:prSet phldrT="[Texte]" custT="1"/>
      <dgm:spPr/>
      <dgm:t>
        <a:bodyPr/>
        <a:lstStyle/>
        <a:p>
          <a:r>
            <a:rPr lang="fr-BE" sz="2800" dirty="0" smtClean="0">
              <a:solidFill>
                <a:schemeClr val="tx2">
                  <a:lumMod val="60000"/>
                  <a:lumOff val="40000"/>
                </a:schemeClr>
              </a:solidFill>
              <a:latin typeface="+mj-lt"/>
            </a:rPr>
            <a:t>CONSÉQUENCES MATÉRIELLES &amp; FINANCIÈRES</a:t>
          </a:r>
        </a:p>
      </dgm:t>
    </dgm:pt>
    <dgm:pt modelId="{EBB37512-F34F-4D79-9CB2-8361F22A5FA5}" type="parTrans" cxnId="{A08AA657-96F5-486B-90E9-F3717B6403BD}">
      <dgm:prSet/>
      <dgm:spPr/>
      <dgm:t>
        <a:bodyPr/>
        <a:lstStyle/>
        <a:p>
          <a:endParaRPr lang="fr-FR" sz="1800" dirty="0"/>
        </a:p>
      </dgm:t>
    </dgm:pt>
    <dgm:pt modelId="{04ED718F-8907-476C-BD79-A0B9C93A8F57}" type="sibTrans" cxnId="{A08AA657-96F5-486B-90E9-F3717B6403BD}">
      <dgm:prSet/>
      <dgm:spPr/>
      <dgm:t>
        <a:bodyPr/>
        <a:lstStyle/>
        <a:p>
          <a:endParaRPr lang="fr-FR" sz="1800" dirty="0"/>
        </a:p>
      </dgm:t>
    </dgm:pt>
    <dgm:pt modelId="{B6A92D5A-034E-435D-AEA6-792B1CF88247}">
      <dgm:prSet phldrT="[Texte]" custT="1"/>
      <dgm:spPr>
        <a:noFill/>
      </dgm:spPr>
      <dgm:t>
        <a:bodyPr/>
        <a:lstStyle/>
        <a:p>
          <a:pPr lvl="0" defTabSz="844550">
            <a:lnSpc>
              <a:spcPct val="90000"/>
            </a:lnSpc>
            <a:spcBef>
              <a:spcPct val="0"/>
            </a:spcBef>
            <a:spcAft>
              <a:spcPct val="35000"/>
            </a:spcAft>
          </a:pPr>
          <a:r>
            <a:rPr lang="fr-FR" sz="2400" b="0" dirty="0" smtClean="0">
              <a:solidFill>
                <a:schemeClr val="tx1"/>
              </a:solidFill>
              <a:latin typeface="+mn-lt"/>
            </a:rPr>
            <a:t>Adresse officielle/référence</a:t>
          </a:r>
        </a:p>
        <a:p>
          <a:pPr lvl="0" defTabSz="844550">
            <a:lnSpc>
              <a:spcPct val="90000"/>
            </a:lnSpc>
            <a:spcBef>
              <a:spcPct val="0"/>
            </a:spcBef>
            <a:spcAft>
              <a:spcPct val="35000"/>
            </a:spcAft>
          </a:pPr>
          <a:r>
            <a:rPr lang="fr-FR" sz="2400" b="0" dirty="0" smtClean="0">
              <a:solidFill>
                <a:schemeClr val="tx1"/>
              </a:solidFill>
              <a:latin typeface="+mn-lt"/>
            </a:rPr>
            <a:t>Nouvelle domiciliation</a:t>
          </a:r>
        </a:p>
        <a:p>
          <a:pPr lvl="0" defTabSz="844550">
            <a:lnSpc>
              <a:spcPct val="90000"/>
            </a:lnSpc>
            <a:spcBef>
              <a:spcPct val="0"/>
            </a:spcBef>
            <a:spcAft>
              <a:spcPct val="35000"/>
            </a:spcAft>
          </a:pPr>
          <a:r>
            <a:rPr lang="fr-FR" sz="2400" b="0" dirty="0" smtClean="0">
              <a:solidFill>
                <a:schemeClr val="tx1"/>
              </a:solidFill>
              <a:latin typeface="+mn-lt"/>
            </a:rPr>
            <a:t>Régularisation administrative</a:t>
          </a:r>
          <a:endParaRPr lang="fr-FR" sz="2400" b="0" dirty="0">
            <a:solidFill>
              <a:schemeClr val="tx1"/>
            </a:solidFill>
            <a:latin typeface="+mn-lt"/>
          </a:endParaRPr>
        </a:p>
      </dgm:t>
    </dgm:pt>
    <dgm:pt modelId="{C9E42623-F50F-4FAE-93A0-3629C013EBAB}" type="parTrans" cxnId="{D842742F-806C-4143-A856-DCD70C0F0AD2}">
      <dgm:prSet/>
      <dgm:spPr/>
      <dgm:t>
        <a:bodyPr/>
        <a:lstStyle/>
        <a:p>
          <a:endParaRPr lang="fr-FR" sz="1800" dirty="0"/>
        </a:p>
      </dgm:t>
    </dgm:pt>
    <dgm:pt modelId="{86FFFF9E-3816-4D45-AA43-A73FC335F057}" type="sibTrans" cxnId="{D842742F-806C-4143-A856-DCD70C0F0AD2}">
      <dgm:prSet/>
      <dgm:spPr/>
      <dgm:t>
        <a:bodyPr/>
        <a:lstStyle/>
        <a:p>
          <a:endParaRPr lang="fr-FR" sz="1800" dirty="0"/>
        </a:p>
      </dgm:t>
    </dgm:pt>
    <dgm:pt modelId="{E033497A-5302-45F0-84C9-557BC6E07C78}">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SOCIALES</a:t>
          </a:r>
        </a:p>
        <a:p>
          <a:pPr lvl="0" defTabSz="844550">
            <a:lnSpc>
              <a:spcPct val="90000"/>
            </a:lnSpc>
            <a:spcBef>
              <a:spcPct val="0"/>
            </a:spcBef>
            <a:spcAft>
              <a:spcPct val="35000"/>
            </a:spcAft>
          </a:pPr>
          <a:endParaRPr lang="fr-FR" sz="2800" dirty="0">
            <a:solidFill>
              <a:schemeClr val="tx2">
                <a:lumMod val="60000"/>
                <a:lumOff val="40000"/>
              </a:schemeClr>
            </a:solidFill>
          </a:endParaRPr>
        </a:p>
      </dgm:t>
    </dgm:pt>
    <dgm:pt modelId="{7CFC58E7-C64B-4057-BE65-C579CFF9FD31}" type="parTrans" cxnId="{B3BE7DC3-E302-4A83-8564-ED8F6AE9C9E2}">
      <dgm:prSet/>
      <dgm:spPr/>
      <dgm:t>
        <a:bodyPr/>
        <a:lstStyle/>
        <a:p>
          <a:endParaRPr lang="fr-FR" sz="1800" dirty="0"/>
        </a:p>
      </dgm:t>
    </dgm:pt>
    <dgm:pt modelId="{0506C6F1-713C-4DF0-8FFE-EA942523E07C}" type="sibTrans" cxnId="{B3BE7DC3-E302-4A83-8564-ED8F6AE9C9E2}">
      <dgm:prSet/>
      <dgm:spPr/>
      <dgm:t>
        <a:bodyPr/>
        <a:lstStyle/>
        <a:p>
          <a:endParaRPr lang="fr-FR" sz="1800" dirty="0"/>
        </a:p>
      </dgm:t>
    </dgm:pt>
    <dgm:pt modelId="{922E6AF4-3B04-470F-8BCB-9C09783E61CC}">
      <dgm:prSet custT="1"/>
      <dgm:spPr/>
      <dgm:t>
        <a:bodyPr/>
        <a:lstStyle/>
        <a:p>
          <a:r>
            <a:rPr lang="fr-BE" sz="2800" dirty="0" smtClean="0">
              <a:solidFill>
                <a:schemeClr val="tx2">
                  <a:lumMod val="60000"/>
                  <a:lumOff val="40000"/>
                </a:schemeClr>
              </a:solidFill>
              <a:latin typeface="+mj-lt"/>
            </a:rPr>
            <a:t>CONSÉQUENCES EN MATIÈRE DE SANTÉ &amp; DE BIEN-ÊTRE</a:t>
          </a:r>
        </a:p>
      </dgm:t>
    </dgm:pt>
    <dgm:pt modelId="{D8DC7E8E-C41C-430C-BB96-79D09A6D9EFB}" type="parTrans" cxnId="{E15B589D-7D3E-48B6-8113-BBE1DA01C69E}">
      <dgm:prSet/>
      <dgm:spPr/>
      <dgm:t>
        <a:bodyPr/>
        <a:lstStyle/>
        <a:p>
          <a:endParaRPr lang="fr-FR" sz="1800" dirty="0"/>
        </a:p>
      </dgm:t>
    </dgm:pt>
    <dgm:pt modelId="{E2A8E3DF-F40D-4589-8640-0C7934AC3B24}" type="sibTrans" cxnId="{E15B589D-7D3E-48B6-8113-BBE1DA01C69E}">
      <dgm:prSet/>
      <dgm:spPr/>
      <dgm:t>
        <a:bodyPr/>
        <a:lstStyle/>
        <a:p>
          <a:endParaRPr lang="fr-FR" sz="1800" dirty="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fr-FR"/>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fr-FR"/>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fr-FR"/>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fr-FR"/>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fr-FR"/>
        </a:p>
      </dgm:t>
    </dgm:pt>
  </dgm:ptLst>
  <dgm:cxnLst>
    <dgm:cxn modelId="{B3BE7DC3-E302-4A83-8564-ED8F6AE9C9E2}" srcId="{F985BD35-15BC-4764-9E54-85CC4FBF700C}" destId="{E033497A-5302-45F0-84C9-557BC6E07C78}" srcOrd="3" destOrd="0" parTransId="{7CFC58E7-C64B-4057-BE65-C579CFF9FD31}" sibTransId="{0506C6F1-713C-4DF0-8FFE-EA942523E07C}"/>
    <dgm:cxn modelId="{E15B589D-7D3E-48B6-8113-BBE1DA01C69E}" srcId="{F985BD35-15BC-4764-9E54-85CC4FBF700C}" destId="{922E6AF4-3B04-470F-8BCB-9C09783E61CC}" srcOrd="2" destOrd="0" parTransId="{D8DC7E8E-C41C-430C-BB96-79D09A6D9EFB}" sibTransId="{E2A8E3DF-F40D-4589-8640-0C7934AC3B24}"/>
    <dgm:cxn modelId="{B4387179-75CD-4A62-8F91-A6521233E7C8}" type="presOf" srcId="{EA0DBB90-525B-46DC-97DC-E267CE09C1C1}" destId="{EB575076-2CC8-4DCF-A3E6-B8E7937522BB}" srcOrd="0" destOrd="0" presId="urn:microsoft.com/office/officeart/2005/8/layout/default"/>
    <dgm:cxn modelId="{18E48C85-C6CF-4C04-9D26-DB3B5FE73F29}" type="presOf" srcId="{E033497A-5302-45F0-84C9-557BC6E07C78}" destId="{51E3386D-5765-4C1C-892B-1303452F068D}" srcOrd="0" destOrd="0" presId="urn:microsoft.com/office/officeart/2005/8/layout/default"/>
    <dgm:cxn modelId="{A08AA657-96F5-486B-90E9-F3717B6403BD}" srcId="{F985BD35-15BC-4764-9E54-85CC4FBF700C}" destId="{EA0DBB90-525B-46DC-97DC-E267CE09C1C1}" srcOrd="0" destOrd="0" parTransId="{EBB37512-F34F-4D79-9CB2-8361F22A5FA5}" sibTransId="{04ED718F-8907-476C-BD79-A0B9C93A8F57}"/>
    <dgm:cxn modelId="{F0845E36-6B98-4A6A-AA7D-05469FF18764}" type="presOf" srcId="{922E6AF4-3B04-470F-8BCB-9C09783E61CC}" destId="{500C57BD-1AC5-4897-B482-76747D0FBAB7}" srcOrd="0" destOrd="0" presId="urn:microsoft.com/office/officeart/2005/8/layout/default"/>
    <dgm:cxn modelId="{0D7E359F-06B9-4060-9877-A027BC365406}" type="presOf" srcId="{B6A92D5A-034E-435D-AEA6-792B1CF88247}" destId="{E2F12348-D910-4156-A9F5-2AD24F9F1F50}" srcOrd="0" destOrd="0" presId="urn:microsoft.com/office/officeart/2005/8/layout/default"/>
    <dgm:cxn modelId="{D842742F-806C-4143-A856-DCD70C0F0AD2}" srcId="{F985BD35-15BC-4764-9E54-85CC4FBF700C}" destId="{B6A92D5A-034E-435D-AEA6-792B1CF88247}" srcOrd="1" destOrd="0" parTransId="{C9E42623-F50F-4FAE-93A0-3629C013EBAB}" sibTransId="{86FFFF9E-3816-4D45-AA43-A73FC335F057}"/>
    <dgm:cxn modelId="{C1C3085B-757A-4D4E-ADFB-2720778884F1}" type="presOf" srcId="{F985BD35-15BC-4764-9E54-85CC4FBF700C}" destId="{660EDCE1-C3AD-46BF-BEB7-AE332A70104B}" srcOrd="0" destOrd="0" presId="urn:microsoft.com/office/officeart/2005/8/layout/default"/>
    <dgm:cxn modelId="{2D7037A4-10CB-4ED9-91B1-3BA0F8F02DAE}" type="presParOf" srcId="{660EDCE1-C3AD-46BF-BEB7-AE332A70104B}" destId="{EB575076-2CC8-4DCF-A3E6-B8E7937522BB}" srcOrd="0" destOrd="0" presId="urn:microsoft.com/office/officeart/2005/8/layout/default"/>
    <dgm:cxn modelId="{989B4F2F-238E-4002-89A8-1F3F64D366B6}" type="presParOf" srcId="{660EDCE1-C3AD-46BF-BEB7-AE332A70104B}" destId="{4708D386-D410-48A6-94D8-039AAAE60976}" srcOrd="1" destOrd="0" presId="urn:microsoft.com/office/officeart/2005/8/layout/default"/>
    <dgm:cxn modelId="{38711932-5D99-4000-A357-89ECD7794475}" type="presParOf" srcId="{660EDCE1-C3AD-46BF-BEB7-AE332A70104B}" destId="{E2F12348-D910-4156-A9F5-2AD24F9F1F50}" srcOrd="2" destOrd="0" presId="urn:microsoft.com/office/officeart/2005/8/layout/default"/>
    <dgm:cxn modelId="{BA337111-CB4C-4A66-8D4D-B1CD9C32AB65}" type="presParOf" srcId="{660EDCE1-C3AD-46BF-BEB7-AE332A70104B}" destId="{1E0BEABC-832D-45A8-A9DB-D9F3A92B6C98}" srcOrd="3" destOrd="0" presId="urn:microsoft.com/office/officeart/2005/8/layout/default"/>
    <dgm:cxn modelId="{503D7D37-4D1A-490E-AE65-FDCCA31564BC}" type="presParOf" srcId="{660EDCE1-C3AD-46BF-BEB7-AE332A70104B}" destId="{500C57BD-1AC5-4897-B482-76747D0FBAB7}" srcOrd="4" destOrd="0" presId="urn:microsoft.com/office/officeart/2005/8/layout/default"/>
    <dgm:cxn modelId="{F2A921B9-C0DA-44AC-965C-3A01C3CB91B1}" type="presParOf" srcId="{660EDCE1-C3AD-46BF-BEB7-AE332A70104B}" destId="{3C52456B-A1A5-45E8-A7AE-D8D9D6336705}" srcOrd="5" destOrd="0" presId="urn:microsoft.com/office/officeart/2005/8/layout/default"/>
    <dgm:cxn modelId="{595A85F3-2E00-494F-A1DA-FCD2AA21EAF9}"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A0DBB90-525B-46DC-97DC-E267CE09C1C1}">
      <dgm:prSet phldrT="[Texte]" custT="1"/>
      <dgm:spPr/>
      <dgm:t>
        <a:bodyPr/>
        <a:lstStyle/>
        <a:p>
          <a:r>
            <a:rPr lang="fr-BE" sz="2800" dirty="0" smtClean="0">
              <a:solidFill>
                <a:schemeClr val="tx2">
                  <a:lumMod val="60000"/>
                  <a:lumOff val="40000"/>
                </a:schemeClr>
              </a:solidFill>
              <a:latin typeface="+mj-lt"/>
            </a:rPr>
            <a:t>CONSÉQUENCES MATÉRIELLES &amp; FINANCIÈRES</a:t>
          </a:r>
        </a:p>
      </dgm:t>
    </dgm:pt>
    <dgm:pt modelId="{EBB37512-F34F-4D79-9CB2-8361F22A5FA5}" type="parTrans" cxnId="{A08AA657-96F5-486B-90E9-F3717B6403BD}">
      <dgm:prSet/>
      <dgm:spPr/>
      <dgm:t>
        <a:bodyPr/>
        <a:lstStyle/>
        <a:p>
          <a:endParaRPr lang="fr-FR" sz="1800" dirty="0"/>
        </a:p>
      </dgm:t>
    </dgm:pt>
    <dgm:pt modelId="{04ED718F-8907-476C-BD79-A0B9C93A8F57}" type="sibTrans" cxnId="{A08AA657-96F5-486B-90E9-F3717B6403BD}">
      <dgm:prSet/>
      <dgm:spPr/>
      <dgm:t>
        <a:bodyPr/>
        <a:lstStyle/>
        <a:p>
          <a:endParaRPr lang="fr-FR" sz="1800" dirty="0"/>
        </a:p>
      </dgm:t>
    </dgm:pt>
    <dgm:pt modelId="{B6A92D5A-034E-435D-AEA6-792B1CF88247}">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ADMINISTRATIVES</a:t>
          </a:r>
        </a:p>
        <a:p>
          <a:pPr lvl="0" defTabSz="844550">
            <a:lnSpc>
              <a:spcPct val="90000"/>
            </a:lnSpc>
            <a:spcBef>
              <a:spcPct val="0"/>
            </a:spcBef>
            <a:spcAft>
              <a:spcPct val="35000"/>
            </a:spcAft>
          </a:pPr>
          <a:endParaRPr lang="fr-FR" sz="2800" dirty="0">
            <a:solidFill>
              <a:schemeClr val="tx2">
                <a:lumMod val="60000"/>
                <a:lumOff val="40000"/>
              </a:schemeClr>
            </a:solidFill>
          </a:endParaRPr>
        </a:p>
      </dgm:t>
    </dgm:pt>
    <dgm:pt modelId="{C9E42623-F50F-4FAE-93A0-3629C013EBAB}" type="parTrans" cxnId="{D842742F-806C-4143-A856-DCD70C0F0AD2}">
      <dgm:prSet/>
      <dgm:spPr/>
      <dgm:t>
        <a:bodyPr/>
        <a:lstStyle/>
        <a:p>
          <a:endParaRPr lang="fr-FR" sz="1800" dirty="0"/>
        </a:p>
      </dgm:t>
    </dgm:pt>
    <dgm:pt modelId="{86FFFF9E-3816-4D45-AA43-A73FC335F057}" type="sibTrans" cxnId="{D842742F-806C-4143-A856-DCD70C0F0AD2}">
      <dgm:prSet/>
      <dgm:spPr/>
      <dgm:t>
        <a:bodyPr/>
        <a:lstStyle/>
        <a:p>
          <a:endParaRPr lang="fr-FR" sz="1800" dirty="0"/>
        </a:p>
      </dgm:t>
    </dgm:pt>
    <dgm:pt modelId="{E033497A-5302-45F0-84C9-557BC6E07C78}">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SOCIALES</a:t>
          </a:r>
        </a:p>
        <a:p>
          <a:pPr lvl="0" defTabSz="844550">
            <a:lnSpc>
              <a:spcPct val="90000"/>
            </a:lnSpc>
            <a:spcBef>
              <a:spcPct val="0"/>
            </a:spcBef>
            <a:spcAft>
              <a:spcPct val="35000"/>
            </a:spcAft>
          </a:pPr>
          <a:endParaRPr lang="fr-FR" sz="2800" dirty="0">
            <a:solidFill>
              <a:schemeClr val="tx2">
                <a:lumMod val="60000"/>
                <a:lumOff val="40000"/>
              </a:schemeClr>
            </a:solidFill>
          </a:endParaRPr>
        </a:p>
      </dgm:t>
    </dgm:pt>
    <dgm:pt modelId="{7CFC58E7-C64B-4057-BE65-C579CFF9FD31}" type="parTrans" cxnId="{B3BE7DC3-E302-4A83-8564-ED8F6AE9C9E2}">
      <dgm:prSet/>
      <dgm:spPr/>
      <dgm:t>
        <a:bodyPr/>
        <a:lstStyle/>
        <a:p>
          <a:endParaRPr lang="fr-FR" sz="1800" dirty="0"/>
        </a:p>
      </dgm:t>
    </dgm:pt>
    <dgm:pt modelId="{0506C6F1-713C-4DF0-8FFE-EA942523E07C}" type="sibTrans" cxnId="{B3BE7DC3-E302-4A83-8564-ED8F6AE9C9E2}">
      <dgm:prSet/>
      <dgm:spPr/>
      <dgm:t>
        <a:bodyPr/>
        <a:lstStyle/>
        <a:p>
          <a:endParaRPr lang="fr-FR" sz="1800" dirty="0"/>
        </a:p>
      </dgm:t>
    </dgm:pt>
    <dgm:pt modelId="{922E6AF4-3B04-470F-8BCB-9C09783E61CC}">
      <dgm:prSet custT="1"/>
      <dgm:spPr>
        <a:noFill/>
      </dgm:spPr>
      <dgm:t>
        <a:bodyPr/>
        <a:lstStyle/>
        <a:p>
          <a:r>
            <a:rPr lang="fr-BE" sz="2000" dirty="0" smtClean="0">
              <a:solidFill>
                <a:schemeClr val="tx1"/>
              </a:solidFill>
              <a:latin typeface="+mn-lt"/>
            </a:rPr>
            <a:t>Impacts de la dynamique familiale</a:t>
          </a:r>
        </a:p>
        <a:p>
          <a:r>
            <a:rPr lang="fr-BE" sz="2000" dirty="0" smtClean="0">
              <a:solidFill>
                <a:schemeClr val="tx1"/>
              </a:solidFill>
              <a:latin typeface="+mn-lt"/>
            </a:rPr>
            <a:t>Impacts individuels : stress, estime de soi, santé mentale…</a:t>
          </a:r>
        </a:p>
        <a:p>
          <a:r>
            <a:rPr lang="fr-BE" sz="2000" dirty="0" smtClean="0">
              <a:solidFill>
                <a:schemeClr val="tx1"/>
              </a:solidFill>
              <a:latin typeface="+mn-lt"/>
            </a:rPr>
            <a:t>Particularités des enfants &amp; des personnes âgées</a:t>
          </a:r>
        </a:p>
      </dgm:t>
    </dgm:pt>
    <dgm:pt modelId="{D8DC7E8E-C41C-430C-BB96-79D09A6D9EFB}" type="parTrans" cxnId="{E15B589D-7D3E-48B6-8113-BBE1DA01C69E}">
      <dgm:prSet/>
      <dgm:spPr/>
      <dgm:t>
        <a:bodyPr/>
        <a:lstStyle/>
        <a:p>
          <a:endParaRPr lang="fr-FR" sz="1800" dirty="0"/>
        </a:p>
      </dgm:t>
    </dgm:pt>
    <dgm:pt modelId="{E2A8E3DF-F40D-4589-8640-0C7934AC3B24}" type="sibTrans" cxnId="{E15B589D-7D3E-48B6-8113-BBE1DA01C69E}">
      <dgm:prSet/>
      <dgm:spPr/>
      <dgm:t>
        <a:bodyPr/>
        <a:lstStyle/>
        <a:p>
          <a:endParaRPr lang="fr-FR" sz="1800" dirty="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fr-FR"/>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fr-FR"/>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fr-FR"/>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fr-FR"/>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fr-FR"/>
        </a:p>
      </dgm:t>
    </dgm:pt>
  </dgm:ptLst>
  <dgm:cxnLst>
    <dgm:cxn modelId="{B3BE7DC3-E302-4A83-8564-ED8F6AE9C9E2}" srcId="{F985BD35-15BC-4764-9E54-85CC4FBF700C}" destId="{E033497A-5302-45F0-84C9-557BC6E07C78}" srcOrd="3" destOrd="0" parTransId="{7CFC58E7-C64B-4057-BE65-C579CFF9FD31}" sibTransId="{0506C6F1-713C-4DF0-8FFE-EA942523E07C}"/>
    <dgm:cxn modelId="{E15B589D-7D3E-48B6-8113-BBE1DA01C69E}" srcId="{F985BD35-15BC-4764-9E54-85CC4FBF700C}" destId="{922E6AF4-3B04-470F-8BCB-9C09783E61CC}" srcOrd="2" destOrd="0" parTransId="{D8DC7E8E-C41C-430C-BB96-79D09A6D9EFB}" sibTransId="{E2A8E3DF-F40D-4589-8640-0C7934AC3B24}"/>
    <dgm:cxn modelId="{B4387179-75CD-4A62-8F91-A6521233E7C8}" type="presOf" srcId="{EA0DBB90-525B-46DC-97DC-E267CE09C1C1}" destId="{EB575076-2CC8-4DCF-A3E6-B8E7937522BB}" srcOrd="0" destOrd="0" presId="urn:microsoft.com/office/officeart/2005/8/layout/default"/>
    <dgm:cxn modelId="{18E48C85-C6CF-4C04-9D26-DB3B5FE73F29}" type="presOf" srcId="{E033497A-5302-45F0-84C9-557BC6E07C78}" destId="{51E3386D-5765-4C1C-892B-1303452F068D}" srcOrd="0" destOrd="0" presId="urn:microsoft.com/office/officeart/2005/8/layout/default"/>
    <dgm:cxn modelId="{A08AA657-96F5-486B-90E9-F3717B6403BD}" srcId="{F985BD35-15BC-4764-9E54-85CC4FBF700C}" destId="{EA0DBB90-525B-46DC-97DC-E267CE09C1C1}" srcOrd="0" destOrd="0" parTransId="{EBB37512-F34F-4D79-9CB2-8361F22A5FA5}" sibTransId="{04ED718F-8907-476C-BD79-A0B9C93A8F57}"/>
    <dgm:cxn modelId="{F0845E36-6B98-4A6A-AA7D-05469FF18764}" type="presOf" srcId="{922E6AF4-3B04-470F-8BCB-9C09783E61CC}" destId="{500C57BD-1AC5-4897-B482-76747D0FBAB7}" srcOrd="0" destOrd="0" presId="urn:microsoft.com/office/officeart/2005/8/layout/default"/>
    <dgm:cxn modelId="{0D7E359F-06B9-4060-9877-A027BC365406}" type="presOf" srcId="{B6A92D5A-034E-435D-AEA6-792B1CF88247}" destId="{E2F12348-D910-4156-A9F5-2AD24F9F1F50}" srcOrd="0" destOrd="0" presId="urn:microsoft.com/office/officeart/2005/8/layout/default"/>
    <dgm:cxn modelId="{D842742F-806C-4143-A856-DCD70C0F0AD2}" srcId="{F985BD35-15BC-4764-9E54-85CC4FBF700C}" destId="{B6A92D5A-034E-435D-AEA6-792B1CF88247}" srcOrd="1" destOrd="0" parTransId="{C9E42623-F50F-4FAE-93A0-3629C013EBAB}" sibTransId="{86FFFF9E-3816-4D45-AA43-A73FC335F057}"/>
    <dgm:cxn modelId="{C1C3085B-757A-4D4E-ADFB-2720778884F1}" type="presOf" srcId="{F985BD35-15BC-4764-9E54-85CC4FBF700C}" destId="{660EDCE1-C3AD-46BF-BEB7-AE332A70104B}" srcOrd="0" destOrd="0" presId="urn:microsoft.com/office/officeart/2005/8/layout/default"/>
    <dgm:cxn modelId="{2D7037A4-10CB-4ED9-91B1-3BA0F8F02DAE}" type="presParOf" srcId="{660EDCE1-C3AD-46BF-BEB7-AE332A70104B}" destId="{EB575076-2CC8-4DCF-A3E6-B8E7937522BB}" srcOrd="0" destOrd="0" presId="urn:microsoft.com/office/officeart/2005/8/layout/default"/>
    <dgm:cxn modelId="{989B4F2F-238E-4002-89A8-1F3F64D366B6}" type="presParOf" srcId="{660EDCE1-C3AD-46BF-BEB7-AE332A70104B}" destId="{4708D386-D410-48A6-94D8-039AAAE60976}" srcOrd="1" destOrd="0" presId="urn:microsoft.com/office/officeart/2005/8/layout/default"/>
    <dgm:cxn modelId="{38711932-5D99-4000-A357-89ECD7794475}" type="presParOf" srcId="{660EDCE1-C3AD-46BF-BEB7-AE332A70104B}" destId="{E2F12348-D910-4156-A9F5-2AD24F9F1F50}" srcOrd="2" destOrd="0" presId="urn:microsoft.com/office/officeart/2005/8/layout/default"/>
    <dgm:cxn modelId="{BA337111-CB4C-4A66-8D4D-B1CD9C32AB65}" type="presParOf" srcId="{660EDCE1-C3AD-46BF-BEB7-AE332A70104B}" destId="{1E0BEABC-832D-45A8-A9DB-D9F3A92B6C98}" srcOrd="3" destOrd="0" presId="urn:microsoft.com/office/officeart/2005/8/layout/default"/>
    <dgm:cxn modelId="{503D7D37-4D1A-490E-AE65-FDCCA31564BC}" type="presParOf" srcId="{660EDCE1-C3AD-46BF-BEB7-AE332A70104B}" destId="{500C57BD-1AC5-4897-B482-76747D0FBAB7}" srcOrd="4" destOrd="0" presId="urn:microsoft.com/office/officeart/2005/8/layout/default"/>
    <dgm:cxn modelId="{F2A921B9-C0DA-44AC-965C-3A01C3CB91B1}" type="presParOf" srcId="{660EDCE1-C3AD-46BF-BEB7-AE332A70104B}" destId="{3C52456B-A1A5-45E8-A7AE-D8D9D6336705}" srcOrd="5" destOrd="0" presId="urn:microsoft.com/office/officeart/2005/8/layout/default"/>
    <dgm:cxn modelId="{595A85F3-2E00-494F-A1DA-FCD2AA21EAF9}"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A0DBB90-525B-46DC-97DC-E267CE09C1C1}">
      <dgm:prSet phldrT="[Texte]" custT="1"/>
      <dgm:spPr/>
      <dgm:t>
        <a:bodyPr/>
        <a:lstStyle/>
        <a:p>
          <a:r>
            <a:rPr lang="fr-BE" sz="2800" dirty="0" smtClean="0">
              <a:solidFill>
                <a:schemeClr val="tx2">
                  <a:lumMod val="60000"/>
                  <a:lumOff val="40000"/>
                </a:schemeClr>
              </a:solidFill>
              <a:latin typeface="+mj-lt"/>
            </a:rPr>
            <a:t>CONSÉQUENCES MATÉRIELLES &amp; FINANCIÈRES</a:t>
          </a:r>
        </a:p>
      </dgm:t>
    </dgm:pt>
    <dgm:pt modelId="{EBB37512-F34F-4D79-9CB2-8361F22A5FA5}" type="parTrans" cxnId="{A08AA657-96F5-486B-90E9-F3717B6403BD}">
      <dgm:prSet/>
      <dgm:spPr/>
      <dgm:t>
        <a:bodyPr/>
        <a:lstStyle/>
        <a:p>
          <a:endParaRPr lang="fr-FR" sz="1800" dirty="0"/>
        </a:p>
      </dgm:t>
    </dgm:pt>
    <dgm:pt modelId="{04ED718F-8907-476C-BD79-A0B9C93A8F57}" type="sibTrans" cxnId="{A08AA657-96F5-486B-90E9-F3717B6403BD}">
      <dgm:prSet/>
      <dgm:spPr/>
      <dgm:t>
        <a:bodyPr/>
        <a:lstStyle/>
        <a:p>
          <a:endParaRPr lang="fr-FR" sz="1800" dirty="0"/>
        </a:p>
      </dgm:t>
    </dgm:pt>
    <dgm:pt modelId="{B6A92D5A-034E-435D-AEA6-792B1CF88247}">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solidFill>
                <a:schemeClr val="tx2">
                  <a:lumMod val="60000"/>
                  <a:lumOff val="40000"/>
                </a:schemeClr>
              </a:solidFill>
              <a:latin typeface="+mj-lt"/>
            </a:rPr>
            <a:t>CONSÉQUENCES ADMINISTRATIVES</a:t>
          </a:r>
        </a:p>
        <a:p>
          <a:pPr lvl="0" defTabSz="844550">
            <a:lnSpc>
              <a:spcPct val="90000"/>
            </a:lnSpc>
            <a:spcBef>
              <a:spcPct val="0"/>
            </a:spcBef>
            <a:spcAft>
              <a:spcPct val="35000"/>
            </a:spcAft>
          </a:pPr>
          <a:endParaRPr lang="fr-FR" sz="2800" dirty="0">
            <a:solidFill>
              <a:schemeClr val="tx2">
                <a:lumMod val="60000"/>
                <a:lumOff val="40000"/>
              </a:schemeClr>
            </a:solidFill>
          </a:endParaRPr>
        </a:p>
      </dgm:t>
    </dgm:pt>
    <dgm:pt modelId="{C9E42623-F50F-4FAE-93A0-3629C013EBAB}" type="parTrans" cxnId="{D842742F-806C-4143-A856-DCD70C0F0AD2}">
      <dgm:prSet/>
      <dgm:spPr/>
      <dgm:t>
        <a:bodyPr/>
        <a:lstStyle/>
        <a:p>
          <a:endParaRPr lang="fr-FR" sz="1800" dirty="0"/>
        </a:p>
      </dgm:t>
    </dgm:pt>
    <dgm:pt modelId="{86FFFF9E-3816-4D45-AA43-A73FC335F057}" type="sibTrans" cxnId="{D842742F-806C-4143-A856-DCD70C0F0AD2}">
      <dgm:prSet/>
      <dgm:spPr/>
      <dgm:t>
        <a:bodyPr/>
        <a:lstStyle/>
        <a:p>
          <a:endParaRPr lang="fr-FR" sz="1800" dirty="0"/>
        </a:p>
      </dgm:t>
    </dgm:pt>
    <dgm:pt modelId="{E033497A-5302-45F0-84C9-557BC6E07C78}">
      <dgm:prSet phldrT="[Texte]" custT="1"/>
      <dgm:spPr>
        <a:noFill/>
      </dgm:spPr>
      <dgm:t>
        <a:bodyPr/>
        <a:lstStyle/>
        <a:p>
          <a:pPr lvl="0" defTabSz="844550">
            <a:lnSpc>
              <a:spcPct val="90000"/>
            </a:lnSpc>
            <a:spcBef>
              <a:spcPct val="0"/>
            </a:spcBef>
            <a:spcAft>
              <a:spcPct val="35000"/>
            </a:spcAft>
          </a:pPr>
          <a:r>
            <a:rPr lang="fr-FR" sz="2400" dirty="0" smtClean="0">
              <a:solidFill>
                <a:schemeClr val="tx1"/>
              </a:solidFill>
              <a:latin typeface="+mn-lt"/>
            </a:rPr>
            <a:t>Rupture avec le réseau social</a:t>
          </a:r>
        </a:p>
        <a:p>
          <a:pPr lvl="0" defTabSz="844550">
            <a:lnSpc>
              <a:spcPct val="90000"/>
            </a:lnSpc>
            <a:spcBef>
              <a:spcPct val="0"/>
            </a:spcBef>
            <a:spcAft>
              <a:spcPct val="35000"/>
            </a:spcAft>
          </a:pPr>
          <a:r>
            <a:rPr lang="fr-FR" sz="2400" dirty="0" smtClean="0">
              <a:solidFill>
                <a:schemeClr val="tx1"/>
              </a:solidFill>
              <a:latin typeface="+mn-lt"/>
            </a:rPr>
            <a:t>Impacts sur les enfants</a:t>
          </a:r>
        </a:p>
        <a:p>
          <a:pPr lvl="0" defTabSz="844550">
            <a:lnSpc>
              <a:spcPct val="90000"/>
            </a:lnSpc>
            <a:spcBef>
              <a:spcPct val="0"/>
            </a:spcBef>
            <a:spcAft>
              <a:spcPct val="35000"/>
            </a:spcAft>
          </a:pPr>
          <a:r>
            <a:rPr lang="fr-FR" sz="2400" dirty="0" smtClean="0">
              <a:solidFill>
                <a:schemeClr val="tx1"/>
              </a:solidFill>
              <a:latin typeface="+mn-lt"/>
            </a:rPr>
            <a:t>Isolement social</a:t>
          </a:r>
          <a:endParaRPr lang="fr-FR" sz="2400" dirty="0">
            <a:solidFill>
              <a:schemeClr val="tx1"/>
            </a:solidFill>
            <a:latin typeface="+mn-lt"/>
          </a:endParaRPr>
        </a:p>
      </dgm:t>
    </dgm:pt>
    <dgm:pt modelId="{7CFC58E7-C64B-4057-BE65-C579CFF9FD31}" type="parTrans" cxnId="{B3BE7DC3-E302-4A83-8564-ED8F6AE9C9E2}">
      <dgm:prSet/>
      <dgm:spPr/>
      <dgm:t>
        <a:bodyPr/>
        <a:lstStyle/>
        <a:p>
          <a:endParaRPr lang="fr-FR" sz="1800" dirty="0"/>
        </a:p>
      </dgm:t>
    </dgm:pt>
    <dgm:pt modelId="{0506C6F1-713C-4DF0-8FFE-EA942523E07C}" type="sibTrans" cxnId="{B3BE7DC3-E302-4A83-8564-ED8F6AE9C9E2}">
      <dgm:prSet/>
      <dgm:spPr/>
      <dgm:t>
        <a:bodyPr/>
        <a:lstStyle/>
        <a:p>
          <a:endParaRPr lang="fr-FR" sz="1800" dirty="0"/>
        </a:p>
      </dgm:t>
    </dgm:pt>
    <dgm:pt modelId="{922E6AF4-3B04-470F-8BCB-9C09783E61CC}">
      <dgm:prSet custT="1"/>
      <dgm:spPr/>
      <dgm:t>
        <a:bodyPr/>
        <a:lstStyle/>
        <a:p>
          <a:r>
            <a:rPr lang="fr-BE" sz="2800" dirty="0" smtClean="0">
              <a:solidFill>
                <a:schemeClr val="tx2">
                  <a:lumMod val="60000"/>
                  <a:lumOff val="40000"/>
                </a:schemeClr>
              </a:solidFill>
              <a:latin typeface="+mj-lt"/>
            </a:rPr>
            <a:t>CONSÉQUENCES EN MATIÈRE DE SANTÉ &amp; DE BIEN-ÊTRE</a:t>
          </a:r>
        </a:p>
      </dgm:t>
    </dgm:pt>
    <dgm:pt modelId="{D8DC7E8E-C41C-430C-BB96-79D09A6D9EFB}" type="parTrans" cxnId="{E15B589D-7D3E-48B6-8113-BBE1DA01C69E}">
      <dgm:prSet/>
      <dgm:spPr/>
      <dgm:t>
        <a:bodyPr/>
        <a:lstStyle/>
        <a:p>
          <a:endParaRPr lang="fr-FR" sz="1800" dirty="0"/>
        </a:p>
      </dgm:t>
    </dgm:pt>
    <dgm:pt modelId="{E2A8E3DF-F40D-4589-8640-0C7934AC3B24}" type="sibTrans" cxnId="{E15B589D-7D3E-48B6-8113-BBE1DA01C69E}">
      <dgm:prSet/>
      <dgm:spPr/>
      <dgm:t>
        <a:bodyPr/>
        <a:lstStyle/>
        <a:p>
          <a:endParaRPr lang="fr-FR" sz="1800" dirty="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fr-FR"/>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fr-FR"/>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fr-FR"/>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fr-FR"/>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fr-FR"/>
        </a:p>
      </dgm:t>
    </dgm:pt>
  </dgm:ptLst>
  <dgm:cxnLst>
    <dgm:cxn modelId="{B3BE7DC3-E302-4A83-8564-ED8F6AE9C9E2}" srcId="{F985BD35-15BC-4764-9E54-85CC4FBF700C}" destId="{E033497A-5302-45F0-84C9-557BC6E07C78}" srcOrd="3" destOrd="0" parTransId="{7CFC58E7-C64B-4057-BE65-C579CFF9FD31}" sibTransId="{0506C6F1-713C-4DF0-8FFE-EA942523E07C}"/>
    <dgm:cxn modelId="{E15B589D-7D3E-48B6-8113-BBE1DA01C69E}" srcId="{F985BD35-15BC-4764-9E54-85CC4FBF700C}" destId="{922E6AF4-3B04-470F-8BCB-9C09783E61CC}" srcOrd="2" destOrd="0" parTransId="{D8DC7E8E-C41C-430C-BB96-79D09A6D9EFB}" sibTransId="{E2A8E3DF-F40D-4589-8640-0C7934AC3B24}"/>
    <dgm:cxn modelId="{B4387179-75CD-4A62-8F91-A6521233E7C8}" type="presOf" srcId="{EA0DBB90-525B-46DC-97DC-E267CE09C1C1}" destId="{EB575076-2CC8-4DCF-A3E6-B8E7937522BB}" srcOrd="0" destOrd="0" presId="urn:microsoft.com/office/officeart/2005/8/layout/default"/>
    <dgm:cxn modelId="{18E48C85-C6CF-4C04-9D26-DB3B5FE73F29}" type="presOf" srcId="{E033497A-5302-45F0-84C9-557BC6E07C78}" destId="{51E3386D-5765-4C1C-892B-1303452F068D}" srcOrd="0" destOrd="0" presId="urn:microsoft.com/office/officeart/2005/8/layout/default"/>
    <dgm:cxn modelId="{A08AA657-96F5-486B-90E9-F3717B6403BD}" srcId="{F985BD35-15BC-4764-9E54-85CC4FBF700C}" destId="{EA0DBB90-525B-46DC-97DC-E267CE09C1C1}" srcOrd="0" destOrd="0" parTransId="{EBB37512-F34F-4D79-9CB2-8361F22A5FA5}" sibTransId="{04ED718F-8907-476C-BD79-A0B9C93A8F57}"/>
    <dgm:cxn modelId="{F0845E36-6B98-4A6A-AA7D-05469FF18764}" type="presOf" srcId="{922E6AF4-3B04-470F-8BCB-9C09783E61CC}" destId="{500C57BD-1AC5-4897-B482-76747D0FBAB7}" srcOrd="0" destOrd="0" presId="urn:microsoft.com/office/officeart/2005/8/layout/default"/>
    <dgm:cxn modelId="{0D7E359F-06B9-4060-9877-A027BC365406}" type="presOf" srcId="{B6A92D5A-034E-435D-AEA6-792B1CF88247}" destId="{E2F12348-D910-4156-A9F5-2AD24F9F1F50}" srcOrd="0" destOrd="0" presId="urn:microsoft.com/office/officeart/2005/8/layout/default"/>
    <dgm:cxn modelId="{D842742F-806C-4143-A856-DCD70C0F0AD2}" srcId="{F985BD35-15BC-4764-9E54-85CC4FBF700C}" destId="{B6A92D5A-034E-435D-AEA6-792B1CF88247}" srcOrd="1" destOrd="0" parTransId="{C9E42623-F50F-4FAE-93A0-3629C013EBAB}" sibTransId="{86FFFF9E-3816-4D45-AA43-A73FC335F057}"/>
    <dgm:cxn modelId="{C1C3085B-757A-4D4E-ADFB-2720778884F1}" type="presOf" srcId="{F985BD35-15BC-4764-9E54-85CC4FBF700C}" destId="{660EDCE1-C3AD-46BF-BEB7-AE332A70104B}" srcOrd="0" destOrd="0" presId="urn:microsoft.com/office/officeart/2005/8/layout/default"/>
    <dgm:cxn modelId="{2D7037A4-10CB-4ED9-91B1-3BA0F8F02DAE}" type="presParOf" srcId="{660EDCE1-C3AD-46BF-BEB7-AE332A70104B}" destId="{EB575076-2CC8-4DCF-A3E6-B8E7937522BB}" srcOrd="0" destOrd="0" presId="urn:microsoft.com/office/officeart/2005/8/layout/default"/>
    <dgm:cxn modelId="{989B4F2F-238E-4002-89A8-1F3F64D366B6}" type="presParOf" srcId="{660EDCE1-C3AD-46BF-BEB7-AE332A70104B}" destId="{4708D386-D410-48A6-94D8-039AAAE60976}" srcOrd="1" destOrd="0" presId="urn:microsoft.com/office/officeart/2005/8/layout/default"/>
    <dgm:cxn modelId="{38711932-5D99-4000-A357-89ECD7794475}" type="presParOf" srcId="{660EDCE1-C3AD-46BF-BEB7-AE332A70104B}" destId="{E2F12348-D910-4156-A9F5-2AD24F9F1F50}" srcOrd="2" destOrd="0" presId="urn:microsoft.com/office/officeart/2005/8/layout/default"/>
    <dgm:cxn modelId="{BA337111-CB4C-4A66-8D4D-B1CD9C32AB65}" type="presParOf" srcId="{660EDCE1-C3AD-46BF-BEB7-AE332A70104B}" destId="{1E0BEABC-832D-45A8-A9DB-D9F3A92B6C98}" srcOrd="3" destOrd="0" presId="urn:microsoft.com/office/officeart/2005/8/layout/default"/>
    <dgm:cxn modelId="{503D7D37-4D1A-490E-AE65-FDCCA31564BC}" type="presParOf" srcId="{660EDCE1-C3AD-46BF-BEB7-AE332A70104B}" destId="{500C57BD-1AC5-4897-B482-76747D0FBAB7}" srcOrd="4" destOrd="0" presId="urn:microsoft.com/office/officeart/2005/8/layout/default"/>
    <dgm:cxn modelId="{F2A921B9-C0DA-44AC-965C-3A01C3CB91B1}" type="presParOf" srcId="{660EDCE1-C3AD-46BF-BEB7-AE332A70104B}" destId="{3C52456B-A1A5-45E8-A7AE-D8D9D6336705}" srcOrd="5" destOrd="0" presId="urn:microsoft.com/office/officeart/2005/8/layout/default"/>
    <dgm:cxn modelId="{595A85F3-2E00-494F-A1DA-FCD2AA21EAF9}"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26634-E31F-40B8-A772-E8EA853BA6B6}" type="doc">
      <dgm:prSet loTypeId="urn:microsoft.com/office/officeart/2005/8/layout/hProcess3" loCatId="process" qsTypeId="urn:microsoft.com/office/officeart/2005/8/quickstyle/simple1" qsCatId="simple" csTypeId="urn:microsoft.com/office/officeart/2005/8/colors/accent1_2" csCatId="accent1" phldr="0"/>
      <dgm:spPr/>
    </dgm:pt>
    <dgm:pt modelId="{FD06690B-2F12-4BAB-AC77-1BA042B11E52}" type="pres">
      <dgm:prSet presAssocID="{38D26634-E31F-40B8-A772-E8EA853BA6B6}" presName="Name0" presStyleCnt="0">
        <dgm:presLayoutVars>
          <dgm:dir/>
          <dgm:animLvl val="lvl"/>
          <dgm:resizeHandles val="exact"/>
        </dgm:presLayoutVars>
      </dgm:prSet>
      <dgm:spPr/>
    </dgm:pt>
    <dgm:pt modelId="{85B1BACE-691A-465D-884C-778EF7196C79}" type="pres">
      <dgm:prSet presAssocID="{38D26634-E31F-40B8-A772-E8EA853BA6B6}" presName="dummy" presStyleCnt="0"/>
      <dgm:spPr/>
    </dgm:pt>
    <dgm:pt modelId="{25241422-A7DF-4C5A-A4B1-EFE30564A9C8}" type="pres">
      <dgm:prSet presAssocID="{38D26634-E31F-40B8-A772-E8EA853BA6B6}" presName="linH" presStyleCnt="0"/>
      <dgm:spPr/>
    </dgm:pt>
    <dgm:pt modelId="{75511C56-36A3-495B-9573-9AC694796866}" type="pres">
      <dgm:prSet presAssocID="{38D26634-E31F-40B8-A772-E8EA853BA6B6}" presName="padding1" presStyleCnt="0"/>
      <dgm:spPr/>
    </dgm:pt>
    <dgm:pt modelId="{E0EC5AC7-350D-45B7-98DC-4BAF93B9C3DA}" type="pres">
      <dgm:prSet presAssocID="{38D26634-E31F-40B8-A772-E8EA853BA6B6}" presName="padding2" presStyleCnt="0"/>
      <dgm:spPr/>
    </dgm:pt>
    <dgm:pt modelId="{9F3CCEF7-FA98-4BC7-9F50-0B499399505F}" type="pres">
      <dgm:prSet presAssocID="{38D26634-E31F-40B8-A772-E8EA853BA6B6}" presName="negArrow" presStyleCnt="0"/>
      <dgm:spPr/>
    </dgm:pt>
    <dgm:pt modelId="{77101920-6988-4D1C-8AD2-07B0BAE40CFA}" type="pres">
      <dgm:prSet presAssocID="{38D26634-E31F-40B8-A772-E8EA853BA6B6}" presName="backgroundArrow" presStyleLbl="node1" presStyleIdx="0" presStyleCnt="1" custLinFactNeighborX="537" custLinFactNeighborY="-1458"/>
      <dgm:spPr>
        <a:noFill/>
        <a:ln>
          <a:solidFill>
            <a:schemeClr val="bg1">
              <a:lumMod val="50000"/>
            </a:schemeClr>
          </a:solidFill>
        </a:ln>
      </dgm:spPr>
    </dgm:pt>
  </dgm:ptLst>
  <dgm:cxnLst>
    <dgm:cxn modelId="{9EA0C669-23DA-4831-BA25-C1F3E8831953}" type="presOf" srcId="{38D26634-E31F-40B8-A772-E8EA853BA6B6}" destId="{FD06690B-2F12-4BAB-AC77-1BA042B11E52}" srcOrd="0" destOrd="0" presId="urn:microsoft.com/office/officeart/2005/8/layout/hProcess3"/>
    <dgm:cxn modelId="{AA517901-3228-4643-AC4E-C02404691312}" type="presParOf" srcId="{FD06690B-2F12-4BAB-AC77-1BA042B11E52}" destId="{85B1BACE-691A-465D-884C-778EF7196C79}" srcOrd="0" destOrd="0" presId="urn:microsoft.com/office/officeart/2005/8/layout/hProcess3"/>
    <dgm:cxn modelId="{E0192451-5C3C-4EC7-AF8A-6F434C70FBD8}" type="presParOf" srcId="{FD06690B-2F12-4BAB-AC77-1BA042B11E52}" destId="{25241422-A7DF-4C5A-A4B1-EFE30564A9C8}" srcOrd="1" destOrd="0" presId="urn:microsoft.com/office/officeart/2005/8/layout/hProcess3"/>
    <dgm:cxn modelId="{3BB0980F-A540-4BB6-8166-331227A5B340}" type="presParOf" srcId="{25241422-A7DF-4C5A-A4B1-EFE30564A9C8}" destId="{75511C56-36A3-495B-9573-9AC694796866}" srcOrd="0" destOrd="0" presId="urn:microsoft.com/office/officeart/2005/8/layout/hProcess3"/>
    <dgm:cxn modelId="{589F2709-E2B5-4F85-8D00-DD4164726C4F}" type="presParOf" srcId="{25241422-A7DF-4C5A-A4B1-EFE30564A9C8}" destId="{E0EC5AC7-350D-45B7-98DC-4BAF93B9C3DA}" srcOrd="1" destOrd="0" presId="urn:microsoft.com/office/officeart/2005/8/layout/hProcess3"/>
    <dgm:cxn modelId="{523FA701-547C-4A28-B0BF-D44EE7CE8350}" type="presParOf" srcId="{25241422-A7DF-4C5A-A4B1-EFE30564A9C8}" destId="{9F3CCEF7-FA98-4BC7-9F50-0B499399505F}" srcOrd="2" destOrd="0" presId="urn:microsoft.com/office/officeart/2005/8/layout/hProcess3"/>
    <dgm:cxn modelId="{7E1600D6-1336-482E-B217-B102927081F0}" type="presParOf" srcId="{25241422-A7DF-4C5A-A4B1-EFE30564A9C8}" destId="{77101920-6988-4D1C-8AD2-07B0BAE40CFA}"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86882-2E8F-42CB-8ABB-D4D0A2FC314C}" type="doc">
      <dgm:prSet loTypeId="urn:microsoft.com/office/officeart/2005/8/layout/pyramid3" loCatId="pyramid" qsTypeId="urn:microsoft.com/office/officeart/2005/8/quickstyle/simple1" qsCatId="simple" csTypeId="urn:microsoft.com/office/officeart/2005/8/colors/colorful4" csCatId="colorful" phldr="1"/>
      <dgm:spPr/>
      <dgm:t>
        <a:bodyPr/>
        <a:lstStyle/>
        <a:p>
          <a:endParaRPr lang="fr-FR"/>
        </a:p>
      </dgm:t>
    </dgm:pt>
    <dgm:pt modelId="{A1FD70BE-4E36-4CC4-B54B-49732B85AA7D}">
      <dgm:prSet phldrT="[Texte]" custT="1"/>
      <dgm:spPr>
        <a:solidFill>
          <a:schemeClr val="accent1">
            <a:lumMod val="60000"/>
            <a:lumOff val="40000"/>
          </a:schemeClr>
        </a:solidFill>
      </dgm:spPr>
      <dgm:t>
        <a:bodyPr/>
        <a:lstStyle/>
        <a:p>
          <a:pPr>
            <a:lnSpc>
              <a:spcPct val="100000"/>
            </a:lnSpc>
            <a:spcAft>
              <a:spcPts val="0"/>
            </a:spcAft>
          </a:pPr>
          <a:r>
            <a:rPr lang="fr-FR" sz="2000" b="1" dirty="0">
              <a:solidFill>
                <a:schemeClr val="tx1"/>
              </a:solidFill>
            </a:rPr>
            <a:t>Demande </a:t>
          </a:r>
          <a:r>
            <a:rPr lang="fr-FR" sz="2000" b="1" dirty="0" smtClean="0">
              <a:solidFill>
                <a:schemeClr val="tx1"/>
              </a:solidFill>
            </a:rPr>
            <a:t>d'expulsion </a:t>
          </a:r>
          <a:endParaRPr lang="fr-FR" sz="2000" b="1" dirty="0">
            <a:solidFill>
              <a:schemeClr val="tx1"/>
            </a:solidFill>
          </a:endParaRPr>
        </a:p>
        <a:p>
          <a:pPr>
            <a:lnSpc>
              <a:spcPct val="100000"/>
            </a:lnSpc>
            <a:spcAft>
              <a:spcPts val="0"/>
            </a:spcAft>
          </a:pPr>
          <a:r>
            <a:rPr lang="fr-FR" sz="2000" b="1" dirty="0">
              <a:solidFill>
                <a:schemeClr val="tx1"/>
              </a:solidFill>
            </a:rPr>
            <a:t>par le propriétaire </a:t>
          </a:r>
        </a:p>
        <a:p>
          <a:pPr>
            <a:lnSpc>
              <a:spcPct val="100000"/>
            </a:lnSpc>
            <a:spcAft>
              <a:spcPts val="0"/>
            </a:spcAft>
          </a:pPr>
          <a:r>
            <a:rPr lang="fr-FR" sz="2000" b="1" dirty="0">
              <a:solidFill>
                <a:schemeClr val="tx1"/>
              </a:solidFill>
            </a:rPr>
            <a:t>devant le juge de paix</a:t>
          </a:r>
        </a:p>
      </dgm:t>
    </dgm:pt>
    <dgm:pt modelId="{C949D960-4BFA-4DA4-B6D1-B4BEFEDF6618}" type="parTrans" cxnId="{041F7036-F26E-477B-8DC7-A29576330994}">
      <dgm:prSet/>
      <dgm:spPr/>
      <dgm:t>
        <a:bodyPr/>
        <a:lstStyle/>
        <a:p>
          <a:endParaRPr lang="fr-FR" b="1"/>
        </a:p>
      </dgm:t>
    </dgm:pt>
    <dgm:pt modelId="{3EDDF7E1-21C1-4AA0-ABC1-AB61C6ED3D5C}" type="sibTrans" cxnId="{041F7036-F26E-477B-8DC7-A29576330994}">
      <dgm:prSet/>
      <dgm:spPr/>
      <dgm:t>
        <a:bodyPr/>
        <a:lstStyle/>
        <a:p>
          <a:endParaRPr lang="fr-FR" b="1"/>
        </a:p>
      </dgm:t>
    </dgm:pt>
    <dgm:pt modelId="{CF6E82C8-2ED5-49C0-9ECA-5FE799AD5191}">
      <dgm:prSet phldrT="[Texte]" custT="1"/>
      <dgm:spPr>
        <a:solidFill>
          <a:schemeClr val="accent3"/>
        </a:solidFill>
      </dgm:spPr>
      <dgm:t>
        <a:bodyPr/>
        <a:lstStyle/>
        <a:p>
          <a:r>
            <a:rPr lang="fr-FR" sz="2000" b="1" dirty="0"/>
            <a:t>Jugement autorisant l'expulsion</a:t>
          </a:r>
        </a:p>
      </dgm:t>
    </dgm:pt>
    <dgm:pt modelId="{605AB005-0F09-4CD1-92BB-55CF63ECDC10}" type="parTrans" cxnId="{E5907C19-19D4-4424-931E-F3D32C1BED55}">
      <dgm:prSet/>
      <dgm:spPr/>
      <dgm:t>
        <a:bodyPr/>
        <a:lstStyle/>
        <a:p>
          <a:endParaRPr lang="fr-FR" b="1"/>
        </a:p>
      </dgm:t>
    </dgm:pt>
    <dgm:pt modelId="{57079756-BD86-42C6-BBAD-6CAAC1A9FDA9}" type="sibTrans" cxnId="{E5907C19-19D4-4424-931E-F3D32C1BED55}">
      <dgm:prSet/>
      <dgm:spPr/>
      <dgm:t>
        <a:bodyPr/>
        <a:lstStyle/>
        <a:p>
          <a:endParaRPr lang="fr-FR" b="1"/>
        </a:p>
      </dgm:t>
    </dgm:pt>
    <dgm:pt modelId="{9754F1E4-AB8C-4F62-B33B-9A4DE6E2EC9B}">
      <dgm:prSet phldrT="[Texte]" custT="1"/>
      <dgm:spPr>
        <a:solidFill>
          <a:schemeClr val="accent2"/>
        </a:solidFill>
      </dgm:spPr>
      <dgm:t>
        <a:bodyPr/>
        <a:lstStyle/>
        <a:p>
          <a:r>
            <a:rPr lang="fr-FR" sz="2000" b="1" dirty="0">
              <a:solidFill>
                <a:schemeClr val="tx1"/>
              </a:solidFill>
            </a:rPr>
            <a:t>Expulsion programmée</a:t>
          </a:r>
        </a:p>
      </dgm:t>
    </dgm:pt>
    <dgm:pt modelId="{D140B400-EFCA-496C-B176-CA5A49E0F593}" type="parTrans" cxnId="{14B8405A-40F6-4FDD-950A-6E9560C5E1DD}">
      <dgm:prSet/>
      <dgm:spPr/>
      <dgm:t>
        <a:bodyPr/>
        <a:lstStyle/>
        <a:p>
          <a:endParaRPr lang="fr-FR" b="1"/>
        </a:p>
      </dgm:t>
    </dgm:pt>
    <dgm:pt modelId="{6DE980BB-6FF4-4F87-A765-5F04C59E9AFD}" type="sibTrans" cxnId="{14B8405A-40F6-4FDD-950A-6E9560C5E1DD}">
      <dgm:prSet/>
      <dgm:spPr/>
      <dgm:t>
        <a:bodyPr/>
        <a:lstStyle/>
        <a:p>
          <a:endParaRPr lang="fr-FR" b="1"/>
        </a:p>
      </dgm:t>
    </dgm:pt>
    <dgm:pt modelId="{7D35FF29-5E8C-493D-B8D0-6BB256BCA0E4}">
      <dgm:prSet custT="1"/>
      <dgm:spPr>
        <a:solidFill>
          <a:schemeClr val="accent4">
            <a:lumMod val="60000"/>
            <a:lumOff val="40000"/>
          </a:schemeClr>
        </a:solidFill>
      </dgm:spPr>
      <dgm:t>
        <a:bodyPr/>
        <a:lstStyle/>
        <a:p>
          <a:r>
            <a:rPr lang="fr-FR" sz="2000" b="1" dirty="0" smtClean="0">
              <a:solidFill>
                <a:schemeClr val="tx1"/>
              </a:solidFill>
            </a:rPr>
            <a:t>Expulsion effective</a:t>
          </a:r>
          <a:endParaRPr lang="fr-FR" sz="2000" b="1" dirty="0">
            <a:solidFill>
              <a:schemeClr val="tx1"/>
            </a:solidFill>
          </a:endParaRPr>
        </a:p>
      </dgm:t>
    </dgm:pt>
    <dgm:pt modelId="{478EC416-E4E0-488D-98ED-D4CED6941FD1}" type="parTrans" cxnId="{34C1E698-40A5-4F8A-8088-73639A1C2FB8}">
      <dgm:prSet/>
      <dgm:spPr/>
      <dgm:t>
        <a:bodyPr/>
        <a:lstStyle/>
        <a:p>
          <a:endParaRPr lang="fr-FR" b="1"/>
        </a:p>
      </dgm:t>
    </dgm:pt>
    <dgm:pt modelId="{76592413-8AC7-4438-A638-26C73EEFE5BF}" type="sibTrans" cxnId="{34C1E698-40A5-4F8A-8088-73639A1C2FB8}">
      <dgm:prSet/>
      <dgm:spPr/>
      <dgm:t>
        <a:bodyPr/>
        <a:lstStyle/>
        <a:p>
          <a:endParaRPr lang="fr-FR" b="1"/>
        </a:p>
      </dgm:t>
    </dgm:pt>
    <dgm:pt modelId="{A22F55DE-D2D3-4895-BB22-3B522B5838DB}" type="pres">
      <dgm:prSet presAssocID="{56586882-2E8F-42CB-8ABB-D4D0A2FC314C}" presName="Name0" presStyleCnt="0">
        <dgm:presLayoutVars>
          <dgm:dir/>
          <dgm:animLvl val="lvl"/>
          <dgm:resizeHandles val="exact"/>
        </dgm:presLayoutVars>
      </dgm:prSet>
      <dgm:spPr/>
      <dgm:t>
        <a:bodyPr/>
        <a:lstStyle/>
        <a:p>
          <a:endParaRPr lang="fr-FR"/>
        </a:p>
      </dgm:t>
    </dgm:pt>
    <dgm:pt modelId="{4B9FCB02-0F2B-446B-BF3E-9D7E40E6F0AF}" type="pres">
      <dgm:prSet presAssocID="{A1FD70BE-4E36-4CC4-B54B-49732B85AA7D}" presName="Name8" presStyleCnt="0"/>
      <dgm:spPr/>
    </dgm:pt>
    <dgm:pt modelId="{2C222408-9845-4602-AC65-EC588CA29687}" type="pres">
      <dgm:prSet presAssocID="{A1FD70BE-4E36-4CC4-B54B-49732B85AA7D}" presName="level" presStyleLbl="node1" presStyleIdx="0" presStyleCnt="4">
        <dgm:presLayoutVars>
          <dgm:chMax val="1"/>
          <dgm:bulletEnabled val="1"/>
        </dgm:presLayoutVars>
      </dgm:prSet>
      <dgm:spPr/>
      <dgm:t>
        <a:bodyPr/>
        <a:lstStyle/>
        <a:p>
          <a:endParaRPr lang="fr-FR"/>
        </a:p>
      </dgm:t>
    </dgm:pt>
    <dgm:pt modelId="{61384AD9-96E6-4F4D-8F95-8089F2669067}" type="pres">
      <dgm:prSet presAssocID="{A1FD70BE-4E36-4CC4-B54B-49732B85AA7D}" presName="levelTx" presStyleLbl="revTx" presStyleIdx="0" presStyleCnt="0">
        <dgm:presLayoutVars>
          <dgm:chMax val="1"/>
          <dgm:bulletEnabled val="1"/>
        </dgm:presLayoutVars>
      </dgm:prSet>
      <dgm:spPr/>
      <dgm:t>
        <a:bodyPr/>
        <a:lstStyle/>
        <a:p>
          <a:endParaRPr lang="fr-FR"/>
        </a:p>
      </dgm:t>
    </dgm:pt>
    <dgm:pt modelId="{2B3EE58D-2912-4B1F-A69A-150CE4866AC1}" type="pres">
      <dgm:prSet presAssocID="{CF6E82C8-2ED5-49C0-9ECA-5FE799AD5191}" presName="Name8" presStyleCnt="0"/>
      <dgm:spPr/>
    </dgm:pt>
    <dgm:pt modelId="{C84D8478-1365-483D-84F6-CD15A30E3ABD}" type="pres">
      <dgm:prSet presAssocID="{CF6E82C8-2ED5-49C0-9ECA-5FE799AD5191}" presName="level" presStyleLbl="node1" presStyleIdx="1" presStyleCnt="4">
        <dgm:presLayoutVars>
          <dgm:chMax val="1"/>
          <dgm:bulletEnabled val="1"/>
        </dgm:presLayoutVars>
      </dgm:prSet>
      <dgm:spPr/>
      <dgm:t>
        <a:bodyPr/>
        <a:lstStyle/>
        <a:p>
          <a:endParaRPr lang="fr-FR"/>
        </a:p>
      </dgm:t>
    </dgm:pt>
    <dgm:pt modelId="{66F5DD26-3C82-458D-8F86-71EED3DC4756}" type="pres">
      <dgm:prSet presAssocID="{CF6E82C8-2ED5-49C0-9ECA-5FE799AD5191}" presName="levelTx" presStyleLbl="revTx" presStyleIdx="0" presStyleCnt="0">
        <dgm:presLayoutVars>
          <dgm:chMax val="1"/>
          <dgm:bulletEnabled val="1"/>
        </dgm:presLayoutVars>
      </dgm:prSet>
      <dgm:spPr/>
      <dgm:t>
        <a:bodyPr/>
        <a:lstStyle/>
        <a:p>
          <a:endParaRPr lang="fr-FR"/>
        </a:p>
      </dgm:t>
    </dgm:pt>
    <dgm:pt modelId="{910B697A-A526-4CDF-965B-DFFB35818486}" type="pres">
      <dgm:prSet presAssocID="{9754F1E4-AB8C-4F62-B33B-9A4DE6E2EC9B}" presName="Name8" presStyleCnt="0"/>
      <dgm:spPr/>
    </dgm:pt>
    <dgm:pt modelId="{CB1D102D-9628-4953-AED9-2915010DBA44}" type="pres">
      <dgm:prSet presAssocID="{9754F1E4-AB8C-4F62-B33B-9A4DE6E2EC9B}" presName="level" presStyleLbl="node1" presStyleIdx="2" presStyleCnt="4">
        <dgm:presLayoutVars>
          <dgm:chMax val="1"/>
          <dgm:bulletEnabled val="1"/>
        </dgm:presLayoutVars>
      </dgm:prSet>
      <dgm:spPr/>
      <dgm:t>
        <a:bodyPr/>
        <a:lstStyle/>
        <a:p>
          <a:endParaRPr lang="fr-FR"/>
        </a:p>
      </dgm:t>
    </dgm:pt>
    <dgm:pt modelId="{F124175F-EBE5-41C7-9C79-467E0C3AE6B7}" type="pres">
      <dgm:prSet presAssocID="{9754F1E4-AB8C-4F62-B33B-9A4DE6E2EC9B}" presName="levelTx" presStyleLbl="revTx" presStyleIdx="0" presStyleCnt="0">
        <dgm:presLayoutVars>
          <dgm:chMax val="1"/>
          <dgm:bulletEnabled val="1"/>
        </dgm:presLayoutVars>
      </dgm:prSet>
      <dgm:spPr/>
      <dgm:t>
        <a:bodyPr/>
        <a:lstStyle/>
        <a:p>
          <a:endParaRPr lang="fr-FR"/>
        </a:p>
      </dgm:t>
    </dgm:pt>
    <dgm:pt modelId="{E93C9D80-AEF9-4569-8BCE-F7D435A9B969}" type="pres">
      <dgm:prSet presAssocID="{7D35FF29-5E8C-493D-B8D0-6BB256BCA0E4}" presName="Name8" presStyleCnt="0"/>
      <dgm:spPr/>
    </dgm:pt>
    <dgm:pt modelId="{68870B73-8B02-4D16-8B22-30ECE800AF2A}" type="pres">
      <dgm:prSet presAssocID="{7D35FF29-5E8C-493D-B8D0-6BB256BCA0E4}" presName="level" presStyleLbl="node1" presStyleIdx="3" presStyleCnt="4" custLinFactNeighborX="1219" custLinFactNeighborY="-1597">
        <dgm:presLayoutVars>
          <dgm:chMax val="1"/>
          <dgm:bulletEnabled val="1"/>
        </dgm:presLayoutVars>
      </dgm:prSet>
      <dgm:spPr/>
      <dgm:t>
        <a:bodyPr/>
        <a:lstStyle/>
        <a:p>
          <a:endParaRPr lang="fr-FR"/>
        </a:p>
      </dgm:t>
    </dgm:pt>
    <dgm:pt modelId="{7FC2389A-642E-4FC7-97C6-09C34FE39F94}" type="pres">
      <dgm:prSet presAssocID="{7D35FF29-5E8C-493D-B8D0-6BB256BCA0E4}" presName="levelTx" presStyleLbl="revTx" presStyleIdx="0" presStyleCnt="0">
        <dgm:presLayoutVars>
          <dgm:chMax val="1"/>
          <dgm:bulletEnabled val="1"/>
        </dgm:presLayoutVars>
      </dgm:prSet>
      <dgm:spPr/>
      <dgm:t>
        <a:bodyPr/>
        <a:lstStyle/>
        <a:p>
          <a:endParaRPr lang="fr-FR"/>
        </a:p>
      </dgm:t>
    </dgm:pt>
  </dgm:ptLst>
  <dgm:cxnLst>
    <dgm:cxn modelId="{510F640E-B6A5-4FFE-918B-8CC068522A4C}" type="presOf" srcId="{9754F1E4-AB8C-4F62-B33B-9A4DE6E2EC9B}" destId="{F124175F-EBE5-41C7-9C79-467E0C3AE6B7}" srcOrd="1" destOrd="0" presId="urn:microsoft.com/office/officeart/2005/8/layout/pyramid3"/>
    <dgm:cxn modelId="{F8C6B8CC-010C-4951-8645-4FAB560F773B}" type="presOf" srcId="{A1FD70BE-4E36-4CC4-B54B-49732B85AA7D}" destId="{2C222408-9845-4602-AC65-EC588CA29687}" srcOrd="0" destOrd="0" presId="urn:microsoft.com/office/officeart/2005/8/layout/pyramid3"/>
    <dgm:cxn modelId="{041F7036-F26E-477B-8DC7-A29576330994}" srcId="{56586882-2E8F-42CB-8ABB-D4D0A2FC314C}" destId="{A1FD70BE-4E36-4CC4-B54B-49732B85AA7D}" srcOrd="0" destOrd="0" parTransId="{C949D960-4BFA-4DA4-B6D1-B4BEFEDF6618}" sibTransId="{3EDDF7E1-21C1-4AA0-ABC1-AB61C6ED3D5C}"/>
    <dgm:cxn modelId="{7FC3021A-0589-4414-B3B0-6C71D38B1EC2}" type="presOf" srcId="{56586882-2E8F-42CB-8ABB-D4D0A2FC314C}" destId="{A22F55DE-D2D3-4895-BB22-3B522B5838DB}" srcOrd="0" destOrd="0" presId="urn:microsoft.com/office/officeart/2005/8/layout/pyramid3"/>
    <dgm:cxn modelId="{8294BFCB-B7DC-4D5A-AE6B-5DF04BF43C35}" type="presOf" srcId="{7D35FF29-5E8C-493D-B8D0-6BB256BCA0E4}" destId="{7FC2389A-642E-4FC7-97C6-09C34FE39F94}" srcOrd="1" destOrd="0" presId="urn:microsoft.com/office/officeart/2005/8/layout/pyramid3"/>
    <dgm:cxn modelId="{14B8405A-40F6-4FDD-950A-6E9560C5E1DD}" srcId="{56586882-2E8F-42CB-8ABB-D4D0A2FC314C}" destId="{9754F1E4-AB8C-4F62-B33B-9A4DE6E2EC9B}" srcOrd="2" destOrd="0" parTransId="{D140B400-EFCA-496C-B176-CA5A49E0F593}" sibTransId="{6DE980BB-6FF4-4F87-A765-5F04C59E9AFD}"/>
    <dgm:cxn modelId="{04490840-F842-45C3-BDA2-E38D8175B408}" type="presOf" srcId="{9754F1E4-AB8C-4F62-B33B-9A4DE6E2EC9B}" destId="{CB1D102D-9628-4953-AED9-2915010DBA44}" srcOrd="0" destOrd="0" presId="urn:microsoft.com/office/officeart/2005/8/layout/pyramid3"/>
    <dgm:cxn modelId="{130035DB-6B7B-4911-BE0B-DE4D70C5EC11}" type="presOf" srcId="{7D35FF29-5E8C-493D-B8D0-6BB256BCA0E4}" destId="{68870B73-8B02-4D16-8B22-30ECE800AF2A}" srcOrd="0" destOrd="0" presId="urn:microsoft.com/office/officeart/2005/8/layout/pyramid3"/>
    <dgm:cxn modelId="{E5907C19-19D4-4424-931E-F3D32C1BED55}" srcId="{56586882-2E8F-42CB-8ABB-D4D0A2FC314C}" destId="{CF6E82C8-2ED5-49C0-9ECA-5FE799AD5191}" srcOrd="1" destOrd="0" parTransId="{605AB005-0F09-4CD1-92BB-55CF63ECDC10}" sibTransId="{57079756-BD86-42C6-BBAD-6CAAC1A9FDA9}"/>
    <dgm:cxn modelId="{F11C136C-A1FF-401A-8E3A-927E696A3B5A}" type="presOf" srcId="{CF6E82C8-2ED5-49C0-9ECA-5FE799AD5191}" destId="{66F5DD26-3C82-458D-8F86-71EED3DC4756}" srcOrd="1" destOrd="0" presId="urn:microsoft.com/office/officeart/2005/8/layout/pyramid3"/>
    <dgm:cxn modelId="{C2258DBB-8D2E-4EB3-B7E4-B86D8660AC93}" type="presOf" srcId="{A1FD70BE-4E36-4CC4-B54B-49732B85AA7D}" destId="{61384AD9-96E6-4F4D-8F95-8089F2669067}" srcOrd="1" destOrd="0" presId="urn:microsoft.com/office/officeart/2005/8/layout/pyramid3"/>
    <dgm:cxn modelId="{34C1E698-40A5-4F8A-8088-73639A1C2FB8}" srcId="{56586882-2E8F-42CB-8ABB-D4D0A2FC314C}" destId="{7D35FF29-5E8C-493D-B8D0-6BB256BCA0E4}" srcOrd="3" destOrd="0" parTransId="{478EC416-E4E0-488D-98ED-D4CED6941FD1}" sibTransId="{76592413-8AC7-4438-A638-26C73EEFE5BF}"/>
    <dgm:cxn modelId="{4FAADE78-3375-4467-9144-D5DD96099606}" type="presOf" srcId="{CF6E82C8-2ED5-49C0-9ECA-5FE799AD5191}" destId="{C84D8478-1365-483D-84F6-CD15A30E3ABD}" srcOrd="0" destOrd="0" presId="urn:microsoft.com/office/officeart/2005/8/layout/pyramid3"/>
    <dgm:cxn modelId="{829969F7-8B7C-40FA-814E-9C7DC84B5BA7}" type="presParOf" srcId="{A22F55DE-D2D3-4895-BB22-3B522B5838DB}" destId="{4B9FCB02-0F2B-446B-BF3E-9D7E40E6F0AF}" srcOrd="0" destOrd="0" presId="urn:microsoft.com/office/officeart/2005/8/layout/pyramid3"/>
    <dgm:cxn modelId="{F6296D53-67A6-4656-AE24-110BC8B71B6D}" type="presParOf" srcId="{4B9FCB02-0F2B-446B-BF3E-9D7E40E6F0AF}" destId="{2C222408-9845-4602-AC65-EC588CA29687}" srcOrd="0" destOrd="0" presId="urn:microsoft.com/office/officeart/2005/8/layout/pyramid3"/>
    <dgm:cxn modelId="{C15077F5-1B61-464B-95C8-C27387CC693B}" type="presParOf" srcId="{4B9FCB02-0F2B-446B-BF3E-9D7E40E6F0AF}" destId="{61384AD9-96E6-4F4D-8F95-8089F2669067}" srcOrd="1" destOrd="0" presId="urn:microsoft.com/office/officeart/2005/8/layout/pyramid3"/>
    <dgm:cxn modelId="{6943608A-F523-4A88-A10F-730514C0FABE}" type="presParOf" srcId="{A22F55DE-D2D3-4895-BB22-3B522B5838DB}" destId="{2B3EE58D-2912-4B1F-A69A-150CE4866AC1}" srcOrd="1" destOrd="0" presId="urn:microsoft.com/office/officeart/2005/8/layout/pyramid3"/>
    <dgm:cxn modelId="{E29F0146-0841-4F78-99EF-0BDA8DCC328A}" type="presParOf" srcId="{2B3EE58D-2912-4B1F-A69A-150CE4866AC1}" destId="{C84D8478-1365-483D-84F6-CD15A30E3ABD}" srcOrd="0" destOrd="0" presId="urn:microsoft.com/office/officeart/2005/8/layout/pyramid3"/>
    <dgm:cxn modelId="{AFCE984D-B4C9-4C5E-B644-1AA56DE7F489}" type="presParOf" srcId="{2B3EE58D-2912-4B1F-A69A-150CE4866AC1}" destId="{66F5DD26-3C82-458D-8F86-71EED3DC4756}" srcOrd="1" destOrd="0" presId="urn:microsoft.com/office/officeart/2005/8/layout/pyramid3"/>
    <dgm:cxn modelId="{1B92D020-A358-4CD7-B563-0F403C48D915}" type="presParOf" srcId="{A22F55DE-D2D3-4895-BB22-3B522B5838DB}" destId="{910B697A-A526-4CDF-965B-DFFB35818486}" srcOrd="2" destOrd="0" presId="urn:microsoft.com/office/officeart/2005/8/layout/pyramid3"/>
    <dgm:cxn modelId="{C259DA7A-5F0E-4447-AE4D-AB9C16523A01}" type="presParOf" srcId="{910B697A-A526-4CDF-965B-DFFB35818486}" destId="{CB1D102D-9628-4953-AED9-2915010DBA44}" srcOrd="0" destOrd="0" presId="urn:microsoft.com/office/officeart/2005/8/layout/pyramid3"/>
    <dgm:cxn modelId="{D56104A3-D831-444D-AD61-3E4CBE535113}" type="presParOf" srcId="{910B697A-A526-4CDF-965B-DFFB35818486}" destId="{F124175F-EBE5-41C7-9C79-467E0C3AE6B7}" srcOrd="1" destOrd="0" presId="urn:microsoft.com/office/officeart/2005/8/layout/pyramid3"/>
    <dgm:cxn modelId="{E5283EB8-3F7A-43E1-97D6-F6FF16DE6D60}" type="presParOf" srcId="{A22F55DE-D2D3-4895-BB22-3B522B5838DB}" destId="{E93C9D80-AEF9-4569-8BCE-F7D435A9B969}" srcOrd="3" destOrd="0" presId="urn:microsoft.com/office/officeart/2005/8/layout/pyramid3"/>
    <dgm:cxn modelId="{073A57B1-4D62-417B-B246-7825A0E26F57}" type="presParOf" srcId="{E93C9D80-AEF9-4569-8BCE-F7D435A9B969}" destId="{68870B73-8B02-4D16-8B22-30ECE800AF2A}" srcOrd="0" destOrd="0" presId="urn:microsoft.com/office/officeart/2005/8/layout/pyramid3"/>
    <dgm:cxn modelId="{0BC44064-8663-4635-986B-45A81CDA9DD8}" type="presParOf" srcId="{E93C9D80-AEF9-4569-8BCE-F7D435A9B969}" destId="{7FC2389A-642E-4FC7-97C6-09C34FE39F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26634-E31F-40B8-A772-E8EA853BA6B6}" type="doc">
      <dgm:prSet loTypeId="urn:microsoft.com/office/officeart/2005/8/layout/hProcess3" loCatId="process" qsTypeId="urn:microsoft.com/office/officeart/2005/8/quickstyle/simple1" qsCatId="simple" csTypeId="urn:microsoft.com/office/officeart/2005/8/colors/accent1_2" csCatId="accent1" phldr="0"/>
      <dgm:spPr/>
    </dgm:pt>
    <dgm:pt modelId="{FD06690B-2F12-4BAB-AC77-1BA042B11E52}" type="pres">
      <dgm:prSet presAssocID="{38D26634-E31F-40B8-A772-E8EA853BA6B6}" presName="Name0" presStyleCnt="0">
        <dgm:presLayoutVars>
          <dgm:dir/>
          <dgm:animLvl val="lvl"/>
          <dgm:resizeHandles val="exact"/>
        </dgm:presLayoutVars>
      </dgm:prSet>
      <dgm:spPr/>
    </dgm:pt>
    <dgm:pt modelId="{85B1BACE-691A-465D-884C-778EF7196C79}" type="pres">
      <dgm:prSet presAssocID="{38D26634-E31F-40B8-A772-E8EA853BA6B6}" presName="dummy" presStyleCnt="0"/>
      <dgm:spPr/>
    </dgm:pt>
    <dgm:pt modelId="{25241422-A7DF-4C5A-A4B1-EFE30564A9C8}" type="pres">
      <dgm:prSet presAssocID="{38D26634-E31F-40B8-A772-E8EA853BA6B6}" presName="linH" presStyleCnt="0"/>
      <dgm:spPr/>
    </dgm:pt>
    <dgm:pt modelId="{75511C56-36A3-495B-9573-9AC694796866}" type="pres">
      <dgm:prSet presAssocID="{38D26634-E31F-40B8-A772-E8EA853BA6B6}" presName="padding1" presStyleCnt="0"/>
      <dgm:spPr/>
    </dgm:pt>
    <dgm:pt modelId="{E0EC5AC7-350D-45B7-98DC-4BAF93B9C3DA}" type="pres">
      <dgm:prSet presAssocID="{38D26634-E31F-40B8-A772-E8EA853BA6B6}" presName="padding2" presStyleCnt="0"/>
      <dgm:spPr/>
    </dgm:pt>
    <dgm:pt modelId="{9F3CCEF7-FA98-4BC7-9F50-0B499399505F}" type="pres">
      <dgm:prSet presAssocID="{38D26634-E31F-40B8-A772-E8EA853BA6B6}" presName="negArrow" presStyleCnt="0"/>
      <dgm:spPr/>
    </dgm:pt>
    <dgm:pt modelId="{77101920-6988-4D1C-8AD2-07B0BAE40CFA}" type="pres">
      <dgm:prSet presAssocID="{38D26634-E31F-40B8-A772-E8EA853BA6B6}" presName="backgroundArrow" presStyleLbl="node1" presStyleIdx="0" presStyleCnt="1" custLinFactNeighborX="537" custLinFactNeighborY="-1458"/>
      <dgm:spPr>
        <a:noFill/>
        <a:ln>
          <a:solidFill>
            <a:schemeClr val="bg1">
              <a:lumMod val="50000"/>
            </a:schemeClr>
          </a:solidFill>
        </a:ln>
      </dgm:spPr>
    </dgm:pt>
  </dgm:ptLst>
  <dgm:cxnLst>
    <dgm:cxn modelId="{9EA0C669-23DA-4831-BA25-C1F3E8831953}" type="presOf" srcId="{38D26634-E31F-40B8-A772-E8EA853BA6B6}" destId="{FD06690B-2F12-4BAB-AC77-1BA042B11E52}" srcOrd="0" destOrd="0" presId="urn:microsoft.com/office/officeart/2005/8/layout/hProcess3"/>
    <dgm:cxn modelId="{AA517901-3228-4643-AC4E-C02404691312}" type="presParOf" srcId="{FD06690B-2F12-4BAB-AC77-1BA042B11E52}" destId="{85B1BACE-691A-465D-884C-778EF7196C79}" srcOrd="0" destOrd="0" presId="urn:microsoft.com/office/officeart/2005/8/layout/hProcess3"/>
    <dgm:cxn modelId="{E0192451-5C3C-4EC7-AF8A-6F434C70FBD8}" type="presParOf" srcId="{FD06690B-2F12-4BAB-AC77-1BA042B11E52}" destId="{25241422-A7DF-4C5A-A4B1-EFE30564A9C8}" srcOrd="1" destOrd="0" presId="urn:microsoft.com/office/officeart/2005/8/layout/hProcess3"/>
    <dgm:cxn modelId="{3BB0980F-A540-4BB6-8166-331227A5B340}" type="presParOf" srcId="{25241422-A7DF-4C5A-A4B1-EFE30564A9C8}" destId="{75511C56-36A3-495B-9573-9AC694796866}" srcOrd="0" destOrd="0" presId="urn:microsoft.com/office/officeart/2005/8/layout/hProcess3"/>
    <dgm:cxn modelId="{589F2709-E2B5-4F85-8D00-DD4164726C4F}" type="presParOf" srcId="{25241422-A7DF-4C5A-A4B1-EFE30564A9C8}" destId="{E0EC5AC7-350D-45B7-98DC-4BAF93B9C3DA}" srcOrd="1" destOrd="0" presId="urn:microsoft.com/office/officeart/2005/8/layout/hProcess3"/>
    <dgm:cxn modelId="{523FA701-547C-4A28-B0BF-D44EE7CE8350}" type="presParOf" srcId="{25241422-A7DF-4C5A-A4B1-EFE30564A9C8}" destId="{9F3CCEF7-FA98-4BC7-9F50-0B499399505F}" srcOrd="2" destOrd="0" presId="urn:microsoft.com/office/officeart/2005/8/layout/hProcess3"/>
    <dgm:cxn modelId="{7E1600D6-1336-482E-B217-B102927081F0}" type="presParOf" srcId="{25241422-A7DF-4C5A-A4B1-EFE30564A9C8}" destId="{77101920-6988-4D1C-8AD2-07B0BAE40CFA}"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1BAF1-7FE0-42BA-BF4B-F41BB5A56BFF}" type="doc">
      <dgm:prSet loTypeId="urn:microsoft.com/office/officeart/2005/8/layout/equation2" loCatId="process" qsTypeId="urn:microsoft.com/office/officeart/2005/8/quickstyle/simple2" qsCatId="simple" csTypeId="urn:microsoft.com/office/officeart/2005/8/colors/accent0_3" csCatId="mainScheme" phldr="1"/>
      <dgm:spPr/>
      <dgm:t>
        <a:bodyPr/>
        <a:lstStyle/>
        <a:p>
          <a:endParaRPr lang="fr-FR"/>
        </a:p>
      </dgm:t>
    </dgm:pt>
    <dgm:pt modelId="{2AF987FA-B47D-4BAF-9A46-7C9502EC73AC}">
      <dgm:prSet phldrT="[Texte]" custT="1"/>
      <dgm:spPr/>
      <dgm:t>
        <a:bodyPr/>
        <a:lstStyle/>
        <a:p>
          <a:r>
            <a:rPr lang="fr-FR" sz="2200" b="1" dirty="0" smtClean="0">
              <a:latin typeface="Calibri Light" panose="020F0302020204030204" pitchFamily="34" charset="0"/>
              <a:cs typeface="Calibri Light" panose="020F0302020204030204" pitchFamily="34" charset="0"/>
            </a:rPr>
            <a:t>RISQUE D’EXPULSION</a:t>
          </a:r>
          <a:endParaRPr lang="fr-FR" sz="2200" b="1" dirty="0">
            <a:latin typeface="Calibri Light" panose="020F0302020204030204" pitchFamily="34" charset="0"/>
            <a:cs typeface="Calibri Light" panose="020F0302020204030204" pitchFamily="34" charset="0"/>
          </a:endParaRPr>
        </a:p>
      </dgm:t>
    </dgm:pt>
    <dgm:pt modelId="{4392131C-0FC4-4FA2-B3C5-19CCBF17C383}" type="parTrans" cxnId="{86590E76-2BE6-46C9-9920-4E4F69276F08}">
      <dgm:prSet/>
      <dgm:spPr/>
      <dgm:t>
        <a:bodyPr/>
        <a:lstStyle/>
        <a:p>
          <a:endParaRPr lang="fr-FR">
            <a:latin typeface="Calibri Light" panose="020F0302020204030204" pitchFamily="34" charset="0"/>
            <a:cs typeface="Calibri Light" panose="020F0302020204030204" pitchFamily="34" charset="0"/>
          </a:endParaRPr>
        </a:p>
      </dgm:t>
    </dgm:pt>
    <dgm:pt modelId="{921F3CC0-2B1D-4D8F-A0B1-728532838C53}" type="sibTrans" cxnId="{86590E76-2BE6-46C9-9920-4E4F69276F08}">
      <dgm:prSet/>
      <dgm:spPr/>
      <dgm:t>
        <a:bodyPr/>
        <a:lstStyle/>
        <a:p>
          <a:endParaRPr lang="fr-FR">
            <a:latin typeface="Calibri Light" panose="020F0302020204030204" pitchFamily="34" charset="0"/>
            <a:cs typeface="Calibri Light" panose="020F0302020204030204" pitchFamily="34" charset="0"/>
          </a:endParaRPr>
        </a:p>
      </dgm:t>
    </dgm:pt>
    <dgm:pt modelId="{DF486532-3611-48E1-94AE-C50F9E171C93}">
      <dgm:prSet phldrT="[Texte]" custT="1"/>
      <dgm:spPr/>
      <dgm:t>
        <a:bodyPr/>
        <a:lstStyle/>
        <a:p>
          <a:r>
            <a:rPr lang="fr-FR" sz="2200" dirty="0" smtClean="0">
              <a:latin typeface="Calibri Light" panose="020F0302020204030204" pitchFamily="34" charset="0"/>
              <a:cs typeface="Calibri Light" panose="020F0302020204030204" pitchFamily="34" charset="0"/>
            </a:rPr>
            <a:t>FACTEURS STRUCTURELS (dès le départ)</a:t>
          </a:r>
          <a:endParaRPr lang="fr-FR" sz="2200" dirty="0">
            <a:latin typeface="Calibri Light" panose="020F0302020204030204" pitchFamily="34" charset="0"/>
            <a:cs typeface="Calibri Light" panose="020F0302020204030204" pitchFamily="34" charset="0"/>
          </a:endParaRPr>
        </a:p>
      </dgm:t>
    </dgm:pt>
    <dgm:pt modelId="{A03EFB62-CE13-4E5E-B2AB-476985E33344}" type="sibTrans" cxnId="{9F28AED8-3F6E-41B5-A7C3-831DEED89AC3}">
      <dgm:prSet/>
      <dgm:spPr/>
      <dgm:t>
        <a:bodyPr/>
        <a:lstStyle/>
        <a:p>
          <a:endParaRPr lang="fr-FR">
            <a:latin typeface="Calibri Light" panose="020F0302020204030204" pitchFamily="34" charset="0"/>
            <a:cs typeface="Calibri Light" panose="020F0302020204030204" pitchFamily="34" charset="0"/>
          </a:endParaRPr>
        </a:p>
      </dgm:t>
    </dgm:pt>
    <dgm:pt modelId="{28605E8B-B9C4-400F-9F77-AF4E18014AA7}" type="parTrans" cxnId="{9F28AED8-3F6E-41B5-A7C3-831DEED89AC3}">
      <dgm:prSet/>
      <dgm:spPr/>
      <dgm:t>
        <a:bodyPr/>
        <a:lstStyle/>
        <a:p>
          <a:endParaRPr lang="fr-FR">
            <a:latin typeface="Calibri Light" panose="020F0302020204030204" pitchFamily="34" charset="0"/>
            <a:cs typeface="Calibri Light" panose="020F0302020204030204" pitchFamily="34" charset="0"/>
          </a:endParaRPr>
        </a:p>
      </dgm:t>
    </dgm:pt>
    <dgm:pt modelId="{2059E2F9-59AB-47E5-8B40-E868E7113DE9}">
      <dgm:prSet phldrT="[Texte]" custT="1"/>
      <dgm:spPr/>
      <dgm:t>
        <a:bodyPr/>
        <a:lstStyle/>
        <a:p>
          <a:r>
            <a:rPr lang="fr-FR" sz="2000" b="0" dirty="0" smtClean="0">
              <a:latin typeface="Calibri Light" panose="020F0302020204030204" pitchFamily="34" charset="0"/>
              <a:cs typeface="Calibri Light" panose="020F0302020204030204" pitchFamily="34" charset="0"/>
            </a:rPr>
            <a:t>FACTEURS CONJONCTURELS </a:t>
          </a:r>
          <a:r>
            <a:rPr lang="fr-FR" sz="2200" b="0" dirty="0" smtClean="0">
              <a:latin typeface="Calibri Light" panose="020F0302020204030204" pitchFamily="34" charset="0"/>
              <a:cs typeface="Calibri Light" panose="020F0302020204030204" pitchFamily="34" charset="0"/>
            </a:rPr>
            <a:t>(éléments nouveaux)</a:t>
          </a:r>
          <a:endParaRPr lang="fr-FR" sz="2200" b="0" dirty="0">
            <a:latin typeface="Calibri Light" panose="020F0302020204030204" pitchFamily="34" charset="0"/>
            <a:cs typeface="Calibri Light" panose="020F0302020204030204" pitchFamily="34" charset="0"/>
          </a:endParaRPr>
        </a:p>
      </dgm:t>
    </dgm:pt>
    <dgm:pt modelId="{E8E74D92-B8DC-4668-94CF-BDCD2D31FCF7}" type="parTrans" cxnId="{5C6738B5-2897-4CCC-92C7-43828182F2F1}">
      <dgm:prSet/>
      <dgm:spPr/>
      <dgm:t>
        <a:bodyPr/>
        <a:lstStyle/>
        <a:p>
          <a:endParaRPr lang="fr-FR"/>
        </a:p>
      </dgm:t>
    </dgm:pt>
    <dgm:pt modelId="{7572E007-D750-424A-A4A8-8040AB338F10}" type="sibTrans" cxnId="{5C6738B5-2897-4CCC-92C7-43828182F2F1}">
      <dgm:prSet/>
      <dgm:spPr/>
      <dgm:t>
        <a:bodyPr/>
        <a:lstStyle/>
        <a:p>
          <a:endParaRPr lang="fr-FR"/>
        </a:p>
      </dgm:t>
    </dgm:pt>
    <dgm:pt modelId="{F4522289-C99D-4AA8-A67A-84049ECA25BC}" type="pres">
      <dgm:prSet presAssocID="{4E31BAF1-7FE0-42BA-BF4B-F41BB5A56BFF}" presName="Name0" presStyleCnt="0">
        <dgm:presLayoutVars>
          <dgm:dir/>
          <dgm:resizeHandles val="exact"/>
        </dgm:presLayoutVars>
      </dgm:prSet>
      <dgm:spPr/>
      <dgm:t>
        <a:bodyPr/>
        <a:lstStyle/>
        <a:p>
          <a:endParaRPr lang="fr-FR"/>
        </a:p>
      </dgm:t>
    </dgm:pt>
    <dgm:pt modelId="{24F367EB-29D1-4E0F-B346-05CE6D061327}" type="pres">
      <dgm:prSet presAssocID="{4E31BAF1-7FE0-42BA-BF4B-F41BB5A56BFF}" presName="vNodes" presStyleCnt="0"/>
      <dgm:spPr/>
      <dgm:t>
        <a:bodyPr/>
        <a:lstStyle/>
        <a:p>
          <a:endParaRPr lang="fr-FR"/>
        </a:p>
      </dgm:t>
    </dgm:pt>
    <dgm:pt modelId="{D09BD25C-CC5D-4CF7-A64B-64DE1D13F0CE}" type="pres">
      <dgm:prSet presAssocID="{DF486532-3611-48E1-94AE-C50F9E171C93}" presName="node" presStyleLbl="node1" presStyleIdx="0" presStyleCnt="3" custScaleX="544559" custScaleY="531232">
        <dgm:presLayoutVars>
          <dgm:bulletEnabled val="1"/>
        </dgm:presLayoutVars>
      </dgm:prSet>
      <dgm:spPr/>
      <dgm:t>
        <a:bodyPr/>
        <a:lstStyle/>
        <a:p>
          <a:endParaRPr lang="fr-FR"/>
        </a:p>
      </dgm:t>
    </dgm:pt>
    <dgm:pt modelId="{E3822CB5-1EC7-4DF2-8733-62832E83F258}" type="pres">
      <dgm:prSet presAssocID="{A03EFB62-CE13-4E5E-B2AB-476985E33344}" presName="spacerT" presStyleCnt="0"/>
      <dgm:spPr/>
      <dgm:t>
        <a:bodyPr/>
        <a:lstStyle/>
        <a:p>
          <a:endParaRPr lang="fr-FR"/>
        </a:p>
      </dgm:t>
    </dgm:pt>
    <dgm:pt modelId="{38C48233-BCE9-4F73-AE30-DC0F49EF24D3}" type="pres">
      <dgm:prSet presAssocID="{A03EFB62-CE13-4E5E-B2AB-476985E33344}" presName="sibTrans" presStyleLbl="sibTrans2D1" presStyleIdx="0" presStyleCnt="2"/>
      <dgm:spPr/>
      <dgm:t>
        <a:bodyPr/>
        <a:lstStyle/>
        <a:p>
          <a:endParaRPr lang="fr-FR"/>
        </a:p>
      </dgm:t>
    </dgm:pt>
    <dgm:pt modelId="{FC72EACD-CCAA-44D2-8223-BAEF757EEBB4}" type="pres">
      <dgm:prSet presAssocID="{A03EFB62-CE13-4E5E-B2AB-476985E33344}" presName="spacerB" presStyleCnt="0"/>
      <dgm:spPr/>
      <dgm:t>
        <a:bodyPr/>
        <a:lstStyle/>
        <a:p>
          <a:endParaRPr lang="fr-FR"/>
        </a:p>
      </dgm:t>
    </dgm:pt>
    <dgm:pt modelId="{723ACA07-4B48-420C-8276-5B04DD854CBA}" type="pres">
      <dgm:prSet presAssocID="{2059E2F9-59AB-47E5-8B40-E868E7113DE9}" presName="node" presStyleLbl="node1" presStyleIdx="1" presStyleCnt="3" custScaleX="515428" custScaleY="510296">
        <dgm:presLayoutVars>
          <dgm:bulletEnabled val="1"/>
        </dgm:presLayoutVars>
      </dgm:prSet>
      <dgm:spPr/>
      <dgm:t>
        <a:bodyPr/>
        <a:lstStyle/>
        <a:p>
          <a:endParaRPr lang="fr-FR"/>
        </a:p>
      </dgm:t>
    </dgm:pt>
    <dgm:pt modelId="{78889CF0-B2D5-404F-9020-39CDFFADFED2}" type="pres">
      <dgm:prSet presAssocID="{4E31BAF1-7FE0-42BA-BF4B-F41BB5A56BFF}" presName="sibTransLast" presStyleLbl="sibTrans2D1" presStyleIdx="1" presStyleCnt="2"/>
      <dgm:spPr/>
      <dgm:t>
        <a:bodyPr/>
        <a:lstStyle/>
        <a:p>
          <a:endParaRPr lang="fr-FR"/>
        </a:p>
      </dgm:t>
    </dgm:pt>
    <dgm:pt modelId="{B03736E2-EF18-435A-87BA-F6BDC9CA4668}" type="pres">
      <dgm:prSet presAssocID="{4E31BAF1-7FE0-42BA-BF4B-F41BB5A56BFF}" presName="connectorText" presStyleLbl="sibTrans2D1" presStyleIdx="1" presStyleCnt="2"/>
      <dgm:spPr/>
      <dgm:t>
        <a:bodyPr/>
        <a:lstStyle/>
        <a:p>
          <a:endParaRPr lang="fr-FR"/>
        </a:p>
      </dgm:t>
    </dgm:pt>
    <dgm:pt modelId="{F1A2DF07-4A45-4196-917F-46C0B0A84567}" type="pres">
      <dgm:prSet presAssocID="{4E31BAF1-7FE0-42BA-BF4B-F41BB5A56BFF}" presName="lastNode" presStyleLbl="node1" presStyleIdx="2" presStyleCnt="3" custScaleX="300934" custScaleY="258822" custLinFactNeighborX="5071">
        <dgm:presLayoutVars>
          <dgm:bulletEnabled val="1"/>
        </dgm:presLayoutVars>
      </dgm:prSet>
      <dgm:spPr/>
      <dgm:t>
        <a:bodyPr/>
        <a:lstStyle/>
        <a:p>
          <a:endParaRPr lang="fr-FR"/>
        </a:p>
      </dgm:t>
    </dgm:pt>
  </dgm:ptLst>
  <dgm:cxnLst>
    <dgm:cxn modelId="{14081A5E-A108-4051-995A-AAE960DFB792}" type="presOf" srcId="{4E31BAF1-7FE0-42BA-BF4B-F41BB5A56BFF}" destId="{F4522289-C99D-4AA8-A67A-84049ECA25BC}" srcOrd="0" destOrd="0" presId="urn:microsoft.com/office/officeart/2005/8/layout/equation2"/>
    <dgm:cxn modelId="{FD36B643-D214-47E1-AA9F-E073C3D228D9}" type="presOf" srcId="{7572E007-D750-424A-A4A8-8040AB338F10}" destId="{78889CF0-B2D5-404F-9020-39CDFFADFED2}" srcOrd="0" destOrd="0" presId="urn:microsoft.com/office/officeart/2005/8/layout/equation2"/>
    <dgm:cxn modelId="{8C074777-3227-47EB-9E4F-4C50BD910579}" type="presOf" srcId="{2AF987FA-B47D-4BAF-9A46-7C9502EC73AC}" destId="{F1A2DF07-4A45-4196-917F-46C0B0A84567}" srcOrd="0" destOrd="0" presId="urn:microsoft.com/office/officeart/2005/8/layout/equation2"/>
    <dgm:cxn modelId="{5C6738B5-2897-4CCC-92C7-43828182F2F1}" srcId="{4E31BAF1-7FE0-42BA-BF4B-F41BB5A56BFF}" destId="{2059E2F9-59AB-47E5-8B40-E868E7113DE9}" srcOrd="1" destOrd="0" parTransId="{E8E74D92-B8DC-4668-94CF-BDCD2D31FCF7}" sibTransId="{7572E007-D750-424A-A4A8-8040AB338F10}"/>
    <dgm:cxn modelId="{9F28AED8-3F6E-41B5-A7C3-831DEED89AC3}" srcId="{4E31BAF1-7FE0-42BA-BF4B-F41BB5A56BFF}" destId="{DF486532-3611-48E1-94AE-C50F9E171C93}" srcOrd="0" destOrd="0" parTransId="{28605E8B-B9C4-400F-9F77-AF4E18014AA7}" sibTransId="{A03EFB62-CE13-4E5E-B2AB-476985E33344}"/>
    <dgm:cxn modelId="{9AE84CFF-C7E1-4F42-B30E-EBE4BC61209D}" type="presOf" srcId="{DF486532-3611-48E1-94AE-C50F9E171C93}" destId="{D09BD25C-CC5D-4CF7-A64B-64DE1D13F0CE}" srcOrd="0" destOrd="0" presId="urn:microsoft.com/office/officeart/2005/8/layout/equation2"/>
    <dgm:cxn modelId="{86590E76-2BE6-46C9-9920-4E4F69276F08}" srcId="{4E31BAF1-7FE0-42BA-BF4B-F41BB5A56BFF}" destId="{2AF987FA-B47D-4BAF-9A46-7C9502EC73AC}" srcOrd="2" destOrd="0" parTransId="{4392131C-0FC4-4FA2-B3C5-19CCBF17C383}" sibTransId="{921F3CC0-2B1D-4D8F-A0B1-728532838C53}"/>
    <dgm:cxn modelId="{0E420E73-14DD-4843-A92B-1B198B1BE8F5}" type="presOf" srcId="{2059E2F9-59AB-47E5-8B40-E868E7113DE9}" destId="{723ACA07-4B48-420C-8276-5B04DD854CBA}" srcOrd="0" destOrd="0" presId="urn:microsoft.com/office/officeart/2005/8/layout/equation2"/>
    <dgm:cxn modelId="{827C6F69-8CF1-42EF-8FBC-71B7146F6E1E}" type="presOf" srcId="{7572E007-D750-424A-A4A8-8040AB338F10}" destId="{B03736E2-EF18-435A-87BA-F6BDC9CA4668}" srcOrd="1" destOrd="0" presId="urn:microsoft.com/office/officeart/2005/8/layout/equation2"/>
    <dgm:cxn modelId="{9A283031-9571-44CB-9E51-6E97B052F1E2}" type="presOf" srcId="{A03EFB62-CE13-4E5E-B2AB-476985E33344}" destId="{38C48233-BCE9-4F73-AE30-DC0F49EF24D3}" srcOrd="0" destOrd="0" presId="urn:microsoft.com/office/officeart/2005/8/layout/equation2"/>
    <dgm:cxn modelId="{529AED1D-77ED-4D45-A472-F7ED337BDF24}" type="presParOf" srcId="{F4522289-C99D-4AA8-A67A-84049ECA25BC}" destId="{24F367EB-29D1-4E0F-B346-05CE6D061327}" srcOrd="0" destOrd="0" presId="urn:microsoft.com/office/officeart/2005/8/layout/equation2"/>
    <dgm:cxn modelId="{5E1F8379-94BE-4628-ADE1-732686F33CA3}" type="presParOf" srcId="{24F367EB-29D1-4E0F-B346-05CE6D061327}" destId="{D09BD25C-CC5D-4CF7-A64B-64DE1D13F0CE}" srcOrd="0" destOrd="0" presId="urn:microsoft.com/office/officeart/2005/8/layout/equation2"/>
    <dgm:cxn modelId="{C185993D-00CA-48EC-B313-AD0BE88DF7CC}" type="presParOf" srcId="{24F367EB-29D1-4E0F-B346-05CE6D061327}" destId="{E3822CB5-1EC7-4DF2-8733-62832E83F258}" srcOrd="1" destOrd="0" presId="urn:microsoft.com/office/officeart/2005/8/layout/equation2"/>
    <dgm:cxn modelId="{F7A3ACA1-507B-48C7-BAD1-3BB5C2DE8AEC}" type="presParOf" srcId="{24F367EB-29D1-4E0F-B346-05CE6D061327}" destId="{38C48233-BCE9-4F73-AE30-DC0F49EF24D3}" srcOrd="2" destOrd="0" presId="urn:microsoft.com/office/officeart/2005/8/layout/equation2"/>
    <dgm:cxn modelId="{985365B7-47E0-478B-BB61-BE9D2DCF32BF}" type="presParOf" srcId="{24F367EB-29D1-4E0F-B346-05CE6D061327}" destId="{FC72EACD-CCAA-44D2-8223-BAEF757EEBB4}" srcOrd="3" destOrd="0" presId="urn:microsoft.com/office/officeart/2005/8/layout/equation2"/>
    <dgm:cxn modelId="{452B1187-7147-43B3-9FC1-7AF41C313746}" type="presParOf" srcId="{24F367EB-29D1-4E0F-B346-05CE6D061327}" destId="{723ACA07-4B48-420C-8276-5B04DD854CBA}" srcOrd="4" destOrd="0" presId="urn:microsoft.com/office/officeart/2005/8/layout/equation2"/>
    <dgm:cxn modelId="{3D3B0F26-7AE9-4286-A355-0431EE35C44E}" type="presParOf" srcId="{F4522289-C99D-4AA8-A67A-84049ECA25BC}" destId="{78889CF0-B2D5-404F-9020-39CDFFADFED2}" srcOrd="1" destOrd="0" presId="urn:microsoft.com/office/officeart/2005/8/layout/equation2"/>
    <dgm:cxn modelId="{8CA7CEC1-96E9-4F51-9DEE-D3F729978D55}" type="presParOf" srcId="{78889CF0-B2D5-404F-9020-39CDFFADFED2}" destId="{B03736E2-EF18-435A-87BA-F6BDC9CA4668}" srcOrd="0" destOrd="0" presId="urn:microsoft.com/office/officeart/2005/8/layout/equation2"/>
    <dgm:cxn modelId="{CC3AF54C-999A-472D-8B65-94FDBD0E4D5E}" type="presParOf" srcId="{F4522289-C99D-4AA8-A67A-84049ECA25BC}" destId="{F1A2DF07-4A45-4196-917F-46C0B0A8456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AC90D-E6E6-437E-B4B9-155C01D902E8}" type="doc">
      <dgm:prSet loTypeId="urn:microsoft.com/office/officeart/2009/3/layout/DescendingProcess" loCatId="process" qsTypeId="urn:microsoft.com/office/officeart/2005/8/quickstyle/simple1" qsCatId="simple" csTypeId="urn:microsoft.com/office/officeart/2005/8/colors/accent0_3" csCatId="mainScheme" phldr="1"/>
      <dgm:spPr/>
      <dgm:t>
        <a:bodyPr/>
        <a:lstStyle/>
        <a:p>
          <a:endParaRPr lang="fr-FR"/>
        </a:p>
      </dgm:t>
    </dgm:pt>
    <dgm:pt modelId="{94302079-F7AC-4C49-8751-2DE411368D6B}">
      <dgm:prSet phldrT="[Texte]" custT="1"/>
      <dgm:spPr/>
      <dgm:t>
        <a:bodyPr/>
        <a:lstStyle/>
        <a:p>
          <a:r>
            <a:rPr lang="fr-FR" sz="2400" dirty="0" smtClean="0">
              <a:latin typeface="+mn-lt"/>
            </a:rPr>
            <a:t>RISQUE D’EXPULSION</a:t>
          </a:r>
          <a:endParaRPr lang="fr-FR" sz="2000" dirty="0">
            <a:latin typeface="+mn-lt"/>
          </a:endParaRPr>
        </a:p>
      </dgm:t>
    </dgm:pt>
    <dgm:pt modelId="{76B09606-CBE6-4205-A6C8-DBB2D9EBC352}" type="parTrans" cxnId="{0519601A-3941-4F5D-9833-4F87516E31B4}">
      <dgm:prSet/>
      <dgm:spPr/>
      <dgm:t>
        <a:bodyPr/>
        <a:lstStyle/>
        <a:p>
          <a:endParaRPr lang="fr-FR">
            <a:latin typeface="+mj-lt"/>
          </a:endParaRPr>
        </a:p>
      </dgm:t>
    </dgm:pt>
    <dgm:pt modelId="{1E8C50ED-2D79-4AAE-8A85-D8B1A8B2A23D}" type="sibTrans" cxnId="{0519601A-3941-4F5D-9833-4F87516E31B4}">
      <dgm:prSet/>
      <dgm:spPr/>
      <dgm:t>
        <a:bodyPr/>
        <a:lstStyle/>
        <a:p>
          <a:endParaRPr lang="fr-FR">
            <a:latin typeface="+mj-lt"/>
          </a:endParaRPr>
        </a:p>
      </dgm:t>
    </dgm:pt>
    <dgm:pt modelId="{3D582763-5EB0-43F2-8701-6FF899E6B285}">
      <dgm:prSet phldrT="[Texte]" custT="1"/>
      <dgm:spPr/>
      <dgm:t>
        <a:bodyPr/>
        <a:lstStyle/>
        <a:p>
          <a:r>
            <a:rPr lang="fr-FR" sz="2000" dirty="0" smtClean="0">
              <a:latin typeface="+mn-lt"/>
            </a:rPr>
            <a:t>EXPULSION ÉVITÉE </a:t>
          </a:r>
        </a:p>
        <a:p>
          <a:r>
            <a:rPr lang="fr-FR" sz="2000" dirty="0" smtClean="0">
              <a:latin typeface="+mn-lt"/>
            </a:rPr>
            <a:t>(procédure stoppée)</a:t>
          </a:r>
          <a:endParaRPr lang="fr-FR" sz="2000" dirty="0">
            <a:latin typeface="+mn-lt"/>
          </a:endParaRPr>
        </a:p>
      </dgm:t>
    </dgm:pt>
    <dgm:pt modelId="{90A388BF-1DFE-4D3A-8AEB-E3D9A2F57ED3}" type="parTrans" cxnId="{8F3C05C3-0D6D-4276-80CD-18F30C76BEFD}">
      <dgm:prSet/>
      <dgm:spPr/>
      <dgm:t>
        <a:bodyPr/>
        <a:lstStyle/>
        <a:p>
          <a:endParaRPr lang="fr-FR">
            <a:latin typeface="+mj-lt"/>
          </a:endParaRPr>
        </a:p>
      </dgm:t>
    </dgm:pt>
    <dgm:pt modelId="{E032BB8D-D658-43CB-A2F5-F55968444BFB}" type="sibTrans" cxnId="{8F3C05C3-0D6D-4276-80CD-18F30C76BEFD}">
      <dgm:prSet/>
      <dgm:spPr/>
      <dgm:t>
        <a:bodyPr/>
        <a:lstStyle/>
        <a:p>
          <a:endParaRPr lang="fr-FR">
            <a:latin typeface="+mj-lt"/>
          </a:endParaRPr>
        </a:p>
      </dgm:t>
    </dgm:pt>
    <dgm:pt modelId="{18C015D2-D20E-42F7-99E4-24ECB85EB37A}">
      <dgm:prSet phldrT="[Texte]" custT="1"/>
      <dgm:spPr/>
      <dgm:t>
        <a:bodyPr/>
        <a:lstStyle/>
        <a:p>
          <a:r>
            <a:rPr lang="fr-FR" sz="1800" dirty="0" smtClean="0">
              <a:latin typeface="+mn-lt"/>
            </a:rPr>
            <a:t>Maintien dans le logement</a:t>
          </a:r>
          <a:endParaRPr lang="fr-FR" sz="1800" dirty="0">
            <a:latin typeface="+mn-lt"/>
          </a:endParaRPr>
        </a:p>
      </dgm:t>
    </dgm:pt>
    <dgm:pt modelId="{CB10DED0-FED3-4961-AC36-FBF19D005757}" type="parTrans" cxnId="{AFA17A73-D3D1-4FDE-A3CF-D8BAE8A5BEEE}">
      <dgm:prSet/>
      <dgm:spPr/>
      <dgm:t>
        <a:bodyPr/>
        <a:lstStyle/>
        <a:p>
          <a:endParaRPr lang="fr-FR"/>
        </a:p>
      </dgm:t>
    </dgm:pt>
    <dgm:pt modelId="{AB68B367-60C7-477C-B08B-A0E9CB2AA2E2}" type="sibTrans" cxnId="{AFA17A73-D3D1-4FDE-A3CF-D8BAE8A5BEEE}">
      <dgm:prSet/>
      <dgm:spPr/>
      <dgm:t>
        <a:bodyPr/>
        <a:lstStyle/>
        <a:p>
          <a:endParaRPr lang="fr-FR"/>
        </a:p>
      </dgm:t>
    </dgm:pt>
    <dgm:pt modelId="{EA1680B4-9436-42E8-89E7-5074AB5005FA}">
      <dgm:prSet phldrT="[Texte]" custT="1"/>
      <dgm:spPr/>
      <dgm:t>
        <a:bodyPr/>
        <a:lstStyle/>
        <a:p>
          <a:r>
            <a:rPr lang="fr-FR" sz="1800" dirty="0" smtClean="0">
              <a:latin typeface="+mn-lt"/>
            </a:rPr>
            <a:t>Départ forcé</a:t>
          </a:r>
          <a:endParaRPr lang="fr-FR" sz="1800" dirty="0">
            <a:latin typeface="+mn-lt"/>
          </a:endParaRPr>
        </a:p>
      </dgm:t>
    </dgm:pt>
    <dgm:pt modelId="{81D8705C-2C02-4F37-B553-8288B19A4453}" type="parTrans" cxnId="{52087309-A77D-41F0-A9F9-82406E42E29D}">
      <dgm:prSet/>
      <dgm:spPr/>
      <dgm:t>
        <a:bodyPr/>
        <a:lstStyle/>
        <a:p>
          <a:endParaRPr lang="fr-FR"/>
        </a:p>
      </dgm:t>
    </dgm:pt>
    <dgm:pt modelId="{BD062E5B-F643-42A4-92EF-75016B77EA32}" type="sibTrans" cxnId="{52087309-A77D-41F0-A9F9-82406E42E29D}">
      <dgm:prSet/>
      <dgm:spPr/>
      <dgm:t>
        <a:bodyPr/>
        <a:lstStyle/>
        <a:p>
          <a:endParaRPr lang="fr-FR"/>
        </a:p>
      </dgm:t>
    </dgm:pt>
    <dgm:pt modelId="{8102A67B-E0B0-45FB-A0A8-917598E6AE18}">
      <dgm:prSet phldrT="[Texte]" custT="1"/>
      <dgm:spPr/>
      <dgm:t>
        <a:bodyPr/>
        <a:lstStyle/>
        <a:p>
          <a:r>
            <a:rPr lang="fr-FR" sz="2000" b="0" dirty="0" smtClean="0">
              <a:latin typeface="+mn-lt"/>
            </a:rPr>
            <a:t>Liés au(x) locataire(s)/occupant(s)</a:t>
          </a:r>
          <a:endParaRPr lang="fr-FR" sz="2000" b="0" dirty="0">
            <a:latin typeface="+mn-lt"/>
          </a:endParaRPr>
        </a:p>
      </dgm:t>
    </dgm:pt>
    <dgm:pt modelId="{B66A03DA-062B-4F25-AB10-53E71AE7CE74}" type="parTrans" cxnId="{F724B021-0A3A-4F95-92A6-203ED5E1F0D5}">
      <dgm:prSet/>
      <dgm:spPr/>
      <dgm:t>
        <a:bodyPr/>
        <a:lstStyle/>
        <a:p>
          <a:endParaRPr lang="fr-FR"/>
        </a:p>
      </dgm:t>
    </dgm:pt>
    <dgm:pt modelId="{A38DA31B-6653-46F1-9110-22F7501FB5D0}" type="sibTrans" cxnId="{F724B021-0A3A-4F95-92A6-203ED5E1F0D5}">
      <dgm:prSet/>
      <dgm:spPr/>
      <dgm:t>
        <a:bodyPr/>
        <a:lstStyle/>
        <a:p>
          <a:endParaRPr lang="fr-FR"/>
        </a:p>
      </dgm:t>
    </dgm:pt>
    <dgm:pt modelId="{DF15DB13-70F9-4E0F-8126-44D1A0B8DE86}">
      <dgm:prSet phldrT="[Texte]" custT="1"/>
      <dgm:spPr/>
      <dgm:t>
        <a:bodyPr/>
        <a:lstStyle/>
        <a:p>
          <a:r>
            <a:rPr lang="fr-FR" sz="2000" b="0" dirty="0" smtClean="0">
              <a:latin typeface="+mn-lt"/>
            </a:rPr>
            <a:t>Intervenants sociaux et judiciaires</a:t>
          </a:r>
          <a:endParaRPr lang="fr-FR" sz="2000" b="0" dirty="0">
            <a:latin typeface="+mn-lt"/>
          </a:endParaRPr>
        </a:p>
      </dgm:t>
    </dgm:pt>
    <dgm:pt modelId="{5E9330BE-B037-4F7D-8A8B-8A5F87D94D23}" type="parTrans" cxnId="{8979522D-928C-4F76-9ECD-E8394610129C}">
      <dgm:prSet/>
      <dgm:spPr/>
      <dgm:t>
        <a:bodyPr/>
        <a:lstStyle/>
        <a:p>
          <a:endParaRPr lang="fr-FR"/>
        </a:p>
      </dgm:t>
    </dgm:pt>
    <dgm:pt modelId="{10179979-3EC9-4D16-AA3A-0DA6CDC970C8}" type="sibTrans" cxnId="{8979522D-928C-4F76-9ECD-E8394610129C}">
      <dgm:prSet/>
      <dgm:spPr/>
      <dgm:t>
        <a:bodyPr/>
        <a:lstStyle/>
        <a:p>
          <a:endParaRPr lang="fr-FR"/>
        </a:p>
      </dgm:t>
    </dgm:pt>
    <dgm:pt modelId="{E1134749-8D89-4EED-9055-9241E61BE545}">
      <dgm:prSet phldrT="[Texte]" custT="1"/>
      <dgm:spPr/>
      <dgm:t>
        <a:bodyPr/>
        <a:lstStyle/>
        <a:p>
          <a:r>
            <a:rPr lang="fr-FR" sz="2000" b="0" dirty="0" smtClean="0">
              <a:latin typeface="+mn-lt"/>
            </a:rPr>
            <a:t>FACTEURS DE DÉSESCALADE</a:t>
          </a:r>
          <a:endParaRPr lang="fr-FR" sz="2000" b="0" dirty="0">
            <a:latin typeface="+mn-lt"/>
          </a:endParaRPr>
        </a:p>
      </dgm:t>
    </dgm:pt>
    <dgm:pt modelId="{D8A1870E-7C03-4190-8F63-0D44BBC98BBF}" type="sibTrans" cxnId="{44A6DDBD-BB86-4742-9EA6-FDCDBB19BAAD}">
      <dgm:prSet/>
      <dgm:spPr/>
      <dgm:t>
        <a:bodyPr/>
        <a:lstStyle/>
        <a:p>
          <a:endParaRPr lang="fr-FR">
            <a:latin typeface="+mj-lt"/>
          </a:endParaRPr>
        </a:p>
      </dgm:t>
    </dgm:pt>
    <dgm:pt modelId="{B5766CE9-F1FB-49EC-A702-464B5BC17699}" type="parTrans" cxnId="{44A6DDBD-BB86-4742-9EA6-FDCDBB19BAAD}">
      <dgm:prSet/>
      <dgm:spPr/>
      <dgm:t>
        <a:bodyPr/>
        <a:lstStyle/>
        <a:p>
          <a:endParaRPr lang="fr-FR">
            <a:latin typeface="+mj-lt"/>
          </a:endParaRPr>
        </a:p>
      </dgm:t>
    </dgm:pt>
    <dgm:pt modelId="{105C2A21-260B-4F1D-9D13-70D32FB22138}" type="pres">
      <dgm:prSet presAssocID="{965AC90D-E6E6-437E-B4B9-155C01D902E8}" presName="Name0" presStyleCnt="0">
        <dgm:presLayoutVars>
          <dgm:chMax val="7"/>
          <dgm:chPref val="5"/>
        </dgm:presLayoutVars>
      </dgm:prSet>
      <dgm:spPr/>
      <dgm:t>
        <a:bodyPr/>
        <a:lstStyle/>
        <a:p>
          <a:endParaRPr lang="fr-FR"/>
        </a:p>
      </dgm:t>
    </dgm:pt>
    <dgm:pt modelId="{9B107BBF-D4E3-4AE5-8CE1-6198CF417D88}" type="pres">
      <dgm:prSet presAssocID="{965AC90D-E6E6-437E-B4B9-155C01D902E8}" presName="arrowNode" presStyleLbl="node1" presStyleIdx="0" presStyleCnt="1"/>
      <dgm:spPr/>
      <dgm:t>
        <a:bodyPr/>
        <a:lstStyle/>
        <a:p>
          <a:endParaRPr lang="fr-FR"/>
        </a:p>
      </dgm:t>
    </dgm:pt>
    <dgm:pt modelId="{1B143238-BF23-4064-B360-FE571C0A71A7}" type="pres">
      <dgm:prSet presAssocID="{94302079-F7AC-4C49-8751-2DE411368D6B}" presName="txNode1" presStyleLbl="revTx" presStyleIdx="0" presStyleCnt="3" custScaleX="138876">
        <dgm:presLayoutVars>
          <dgm:bulletEnabled val="1"/>
        </dgm:presLayoutVars>
      </dgm:prSet>
      <dgm:spPr/>
      <dgm:t>
        <a:bodyPr/>
        <a:lstStyle/>
        <a:p>
          <a:endParaRPr lang="fr-FR"/>
        </a:p>
      </dgm:t>
    </dgm:pt>
    <dgm:pt modelId="{30849F5F-194B-46FC-BBD5-870CCA49C1A0}" type="pres">
      <dgm:prSet presAssocID="{E1134749-8D89-4EED-9055-9241E61BE545}" presName="txNode2" presStyleLbl="revTx" presStyleIdx="1" presStyleCnt="3" custScaleX="131760" custScaleY="221370" custLinFactNeighborX="23422" custLinFactNeighborY="9070">
        <dgm:presLayoutVars>
          <dgm:bulletEnabled val="1"/>
        </dgm:presLayoutVars>
      </dgm:prSet>
      <dgm:spPr/>
      <dgm:t>
        <a:bodyPr/>
        <a:lstStyle/>
        <a:p>
          <a:endParaRPr lang="fr-FR"/>
        </a:p>
      </dgm:t>
    </dgm:pt>
    <dgm:pt modelId="{823E1665-C3CB-4093-AF94-B101E22C066B}" type="pres">
      <dgm:prSet presAssocID="{D8A1870E-7C03-4190-8F63-0D44BBC98BBF}" presName="dotNode2" presStyleCnt="0"/>
      <dgm:spPr/>
      <dgm:t>
        <a:bodyPr/>
        <a:lstStyle/>
        <a:p>
          <a:endParaRPr lang="fr-FR"/>
        </a:p>
      </dgm:t>
    </dgm:pt>
    <dgm:pt modelId="{65C15062-FF0C-424C-8EE9-6ED1FBF8BCED}" type="pres">
      <dgm:prSet presAssocID="{D8A1870E-7C03-4190-8F63-0D44BBC98BBF}" presName="dotRepeatNode" presStyleLbl="fgShp" presStyleIdx="0" presStyleCnt="1"/>
      <dgm:spPr/>
      <dgm:t>
        <a:bodyPr/>
        <a:lstStyle/>
        <a:p>
          <a:endParaRPr lang="fr-FR"/>
        </a:p>
      </dgm:t>
    </dgm:pt>
    <dgm:pt modelId="{91152284-F3DB-4DEB-9DF6-F3AE61693B59}" type="pres">
      <dgm:prSet presAssocID="{3D582763-5EB0-43F2-8701-6FF899E6B285}" presName="txNode3" presStyleLbl="revTx" presStyleIdx="2" presStyleCnt="3" custScaleX="153371" custScaleY="144684" custLinFactNeighborX="-40768" custLinFactNeighborY="-24792">
        <dgm:presLayoutVars>
          <dgm:bulletEnabled val="1"/>
        </dgm:presLayoutVars>
      </dgm:prSet>
      <dgm:spPr/>
      <dgm:t>
        <a:bodyPr/>
        <a:lstStyle/>
        <a:p>
          <a:endParaRPr lang="fr-FR"/>
        </a:p>
      </dgm:t>
    </dgm:pt>
  </dgm:ptLst>
  <dgm:cxnLst>
    <dgm:cxn modelId="{8979522D-928C-4F76-9ECD-E8394610129C}" srcId="{E1134749-8D89-4EED-9055-9241E61BE545}" destId="{DF15DB13-70F9-4E0F-8126-44D1A0B8DE86}" srcOrd="1" destOrd="0" parTransId="{5E9330BE-B037-4F7D-8A8B-8A5F87D94D23}" sibTransId="{10179979-3EC9-4D16-AA3A-0DA6CDC970C8}"/>
    <dgm:cxn modelId="{C6C9E787-4D40-4010-91A1-7A7403F804CE}" type="presOf" srcId="{3D582763-5EB0-43F2-8701-6FF899E6B285}" destId="{91152284-F3DB-4DEB-9DF6-F3AE61693B59}" srcOrd="0" destOrd="0" presId="urn:microsoft.com/office/officeart/2009/3/layout/DescendingProcess"/>
    <dgm:cxn modelId="{8F3C05C3-0D6D-4276-80CD-18F30C76BEFD}" srcId="{965AC90D-E6E6-437E-B4B9-155C01D902E8}" destId="{3D582763-5EB0-43F2-8701-6FF899E6B285}" srcOrd="2" destOrd="0" parTransId="{90A388BF-1DFE-4D3A-8AEB-E3D9A2F57ED3}" sibTransId="{E032BB8D-D658-43CB-A2F5-F55968444BFB}"/>
    <dgm:cxn modelId="{C2ADCFFF-D595-457C-8DA7-868F81AAABF3}" type="presOf" srcId="{E1134749-8D89-4EED-9055-9241E61BE545}" destId="{30849F5F-194B-46FC-BBD5-870CCA49C1A0}" srcOrd="0" destOrd="0" presId="urn:microsoft.com/office/officeart/2009/3/layout/DescendingProcess"/>
    <dgm:cxn modelId="{52087309-A77D-41F0-A9F9-82406E42E29D}" srcId="{3D582763-5EB0-43F2-8701-6FF899E6B285}" destId="{EA1680B4-9436-42E8-89E7-5074AB5005FA}" srcOrd="1" destOrd="0" parTransId="{81D8705C-2C02-4F37-B553-8288B19A4453}" sibTransId="{BD062E5B-F643-42A4-92EF-75016B77EA32}"/>
    <dgm:cxn modelId="{AFA17A73-D3D1-4FDE-A3CF-D8BAE8A5BEEE}" srcId="{3D582763-5EB0-43F2-8701-6FF899E6B285}" destId="{18C015D2-D20E-42F7-99E4-24ECB85EB37A}" srcOrd="0" destOrd="0" parTransId="{CB10DED0-FED3-4961-AC36-FBF19D005757}" sibTransId="{AB68B367-60C7-477C-B08B-A0E9CB2AA2E2}"/>
    <dgm:cxn modelId="{6EE8879E-8263-4D32-BB99-41E52D708880}" type="presOf" srcId="{8102A67B-E0B0-45FB-A0A8-917598E6AE18}" destId="{30849F5F-194B-46FC-BBD5-870CCA49C1A0}" srcOrd="0" destOrd="1" presId="urn:microsoft.com/office/officeart/2009/3/layout/DescendingProcess"/>
    <dgm:cxn modelId="{0519601A-3941-4F5D-9833-4F87516E31B4}" srcId="{965AC90D-E6E6-437E-B4B9-155C01D902E8}" destId="{94302079-F7AC-4C49-8751-2DE411368D6B}" srcOrd="0" destOrd="0" parTransId="{76B09606-CBE6-4205-A6C8-DBB2D9EBC352}" sibTransId="{1E8C50ED-2D79-4AAE-8A85-D8B1A8B2A23D}"/>
    <dgm:cxn modelId="{3290E608-8856-4C09-AEA5-F60990765F5A}" type="presOf" srcId="{DF15DB13-70F9-4E0F-8126-44D1A0B8DE86}" destId="{30849F5F-194B-46FC-BBD5-870CCA49C1A0}" srcOrd="0" destOrd="2" presId="urn:microsoft.com/office/officeart/2009/3/layout/DescendingProcess"/>
    <dgm:cxn modelId="{4C71CE23-DA61-47F3-A69D-57C933B30741}" type="presOf" srcId="{D8A1870E-7C03-4190-8F63-0D44BBC98BBF}" destId="{65C15062-FF0C-424C-8EE9-6ED1FBF8BCED}" srcOrd="0" destOrd="0" presId="urn:microsoft.com/office/officeart/2009/3/layout/DescendingProcess"/>
    <dgm:cxn modelId="{8C151723-9DCD-4A12-B02D-97C552569BC9}" type="presOf" srcId="{94302079-F7AC-4C49-8751-2DE411368D6B}" destId="{1B143238-BF23-4064-B360-FE571C0A71A7}" srcOrd="0" destOrd="0" presId="urn:microsoft.com/office/officeart/2009/3/layout/DescendingProcess"/>
    <dgm:cxn modelId="{DF2469FA-DAB2-4A60-8BEA-0E8AED6681EA}" type="presOf" srcId="{965AC90D-E6E6-437E-B4B9-155C01D902E8}" destId="{105C2A21-260B-4F1D-9D13-70D32FB22138}" srcOrd="0" destOrd="0" presId="urn:microsoft.com/office/officeart/2009/3/layout/DescendingProcess"/>
    <dgm:cxn modelId="{984F2F29-76F3-4020-ADBE-21F5D0BB63C6}" type="presOf" srcId="{18C015D2-D20E-42F7-99E4-24ECB85EB37A}" destId="{91152284-F3DB-4DEB-9DF6-F3AE61693B59}" srcOrd="0" destOrd="1" presId="urn:microsoft.com/office/officeart/2009/3/layout/DescendingProcess"/>
    <dgm:cxn modelId="{B7D3FEDC-DD45-446E-9D91-F1DD9D3A4DF0}" type="presOf" srcId="{EA1680B4-9436-42E8-89E7-5074AB5005FA}" destId="{91152284-F3DB-4DEB-9DF6-F3AE61693B59}" srcOrd="0" destOrd="2" presId="urn:microsoft.com/office/officeart/2009/3/layout/DescendingProcess"/>
    <dgm:cxn modelId="{44A6DDBD-BB86-4742-9EA6-FDCDBB19BAAD}" srcId="{965AC90D-E6E6-437E-B4B9-155C01D902E8}" destId="{E1134749-8D89-4EED-9055-9241E61BE545}" srcOrd="1" destOrd="0" parTransId="{B5766CE9-F1FB-49EC-A702-464B5BC17699}" sibTransId="{D8A1870E-7C03-4190-8F63-0D44BBC98BBF}"/>
    <dgm:cxn modelId="{F724B021-0A3A-4F95-92A6-203ED5E1F0D5}" srcId="{E1134749-8D89-4EED-9055-9241E61BE545}" destId="{8102A67B-E0B0-45FB-A0A8-917598E6AE18}" srcOrd="0" destOrd="0" parTransId="{B66A03DA-062B-4F25-AB10-53E71AE7CE74}" sibTransId="{A38DA31B-6653-46F1-9110-22F7501FB5D0}"/>
    <dgm:cxn modelId="{B3E8415A-A05A-404A-B35E-307604D9CDF9}" type="presParOf" srcId="{105C2A21-260B-4F1D-9D13-70D32FB22138}" destId="{9B107BBF-D4E3-4AE5-8CE1-6198CF417D88}" srcOrd="0" destOrd="0" presId="urn:microsoft.com/office/officeart/2009/3/layout/DescendingProcess"/>
    <dgm:cxn modelId="{5B30A71E-B595-4F62-B5C5-1598F38D5EE7}" type="presParOf" srcId="{105C2A21-260B-4F1D-9D13-70D32FB22138}" destId="{1B143238-BF23-4064-B360-FE571C0A71A7}" srcOrd="1" destOrd="0" presId="urn:microsoft.com/office/officeart/2009/3/layout/DescendingProcess"/>
    <dgm:cxn modelId="{69747809-36EC-4CC1-AA4E-1B20B03D284B}" type="presParOf" srcId="{105C2A21-260B-4F1D-9D13-70D32FB22138}" destId="{30849F5F-194B-46FC-BBD5-870CCA49C1A0}" srcOrd="2" destOrd="0" presId="urn:microsoft.com/office/officeart/2009/3/layout/DescendingProcess"/>
    <dgm:cxn modelId="{51BD64C1-D4B4-4B82-9116-4804A7F294FD}" type="presParOf" srcId="{105C2A21-260B-4F1D-9D13-70D32FB22138}" destId="{823E1665-C3CB-4093-AF94-B101E22C066B}" srcOrd="3" destOrd="0" presId="urn:microsoft.com/office/officeart/2009/3/layout/DescendingProcess"/>
    <dgm:cxn modelId="{0BE8FBFA-B815-45DE-9C9D-2849CCBC3364}" type="presParOf" srcId="{823E1665-C3CB-4093-AF94-B101E22C066B}" destId="{65C15062-FF0C-424C-8EE9-6ED1FBF8BCED}" srcOrd="0" destOrd="0" presId="urn:microsoft.com/office/officeart/2009/3/layout/DescendingProcess"/>
    <dgm:cxn modelId="{4309010B-49C5-42E7-A3AE-C234CC24649E}" type="presParOf" srcId="{105C2A21-260B-4F1D-9D13-70D32FB22138}" destId="{91152284-F3DB-4DEB-9DF6-F3AE61693B59}"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73E27-E226-4C42-929D-59DBF8733C15}" type="doc">
      <dgm:prSet loTypeId="urn:microsoft.com/office/officeart/2005/8/layout/arrow6" loCatId="process" qsTypeId="urn:microsoft.com/office/officeart/2005/8/quickstyle/simple1" qsCatId="simple" csTypeId="urn:microsoft.com/office/officeart/2005/8/colors/accent0_3" csCatId="mainScheme" phldr="1"/>
      <dgm:spPr/>
      <dgm:t>
        <a:bodyPr/>
        <a:lstStyle/>
        <a:p>
          <a:endParaRPr lang="fr-FR"/>
        </a:p>
      </dgm:t>
    </dgm:pt>
    <dgm:pt modelId="{78BA76EB-B9A8-44AA-A20E-2BF5C70A604A}">
      <dgm:prSet phldrT="[Texte]" custT="1"/>
      <dgm:spPr/>
      <dgm:t>
        <a:bodyPr/>
        <a:lstStyle/>
        <a:p>
          <a:r>
            <a:rPr lang="fr-FR" sz="3200" dirty="0" smtClean="0">
              <a:latin typeface="+mn-lt"/>
            </a:rPr>
            <a:t>FACTEURS DE DÉSESCALADE</a:t>
          </a:r>
          <a:endParaRPr lang="fr-FR" sz="3200" dirty="0">
            <a:latin typeface="+mn-lt"/>
          </a:endParaRPr>
        </a:p>
      </dgm:t>
    </dgm:pt>
    <dgm:pt modelId="{B3208C80-E77B-4CD4-8D2B-759DCB5A7E84}" type="parTrans" cxnId="{628A0330-FCBB-4D4E-947C-9E81E4E7A1A1}">
      <dgm:prSet/>
      <dgm:spPr/>
      <dgm:t>
        <a:bodyPr/>
        <a:lstStyle/>
        <a:p>
          <a:endParaRPr lang="fr-FR"/>
        </a:p>
      </dgm:t>
    </dgm:pt>
    <dgm:pt modelId="{8DD205F0-C6B2-4C23-AD2A-1FF2E200C90B}" type="sibTrans" cxnId="{628A0330-FCBB-4D4E-947C-9E81E4E7A1A1}">
      <dgm:prSet/>
      <dgm:spPr/>
      <dgm:t>
        <a:bodyPr/>
        <a:lstStyle/>
        <a:p>
          <a:endParaRPr lang="fr-FR"/>
        </a:p>
      </dgm:t>
    </dgm:pt>
    <dgm:pt modelId="{B252E89D-9A1B-4644-BCE3-63302BAAC4EA}">
      <dgm:prSet phldrT="[Texte]" custT="1"/>
      <dgm:spPr/>
      <dgm:t>
        <a:bodyPr/>
        <a:lstStyle/>
        <a:p>
          <a:r>
            <a:rPr lang="fr-FR" sz="3200" dirty="0" smtClean="0">
              <a:latin typeface="+mn-lt"/>
            </a:rPr>
            <a:t>FACTEURS D’ESCALADE</a:t>
          </a:r>
          <a:endParaRPr lang="fr-FR" sz="3200" dirty="0">
            <a:latin typeface="+mn-lt"/>
          </a:endParaRPr>
        </a:p>
      </dgm:t>
    </dgm:pt>
    <dgm:pt modelId="{280B6BB4-B200-455E-AB13-0AB1DAF58E67}" type="parTrans" cxnId="{AF1D7B29-46BA-40DC-8A66-237DF3324ABD}">
      <dgm:prSet/>
      <dgm:spPr/>
      <dgm:t>
        <a:bodyPr/>
        <a:lstStyle/>
        <a:p>
          <a:endParaRPr lang="fr-FR"/>
        </a:p>
      </dgm:t>
    </dgm:pt>
    <dgm:pt modelId="{88B4CE71-232B-4011-8D40-2C1EC8535539}" type="sibTrans" cxnId="{AF1D7B29-46BA-40DC-8A66-237DF3324ABD}">
      <dgm:prSet/>
      <dgm:spPr/>
      <dgm:t>
        <a:bodyPr/>
        <a:lstStyle/>
        <a:p>
          <a:endParaRPr lang="fr-FR"/>
        </a:p>
      </dgm:t>
    </dgm:pt>
    <dgm:pt modelId="{9AE552F4-CEB7-49B7-99CD-9000E174EBB8}" type="pres">
      <dgm:prSet presAssocID="{96473E27-E226-4C42-929D-59DBF8733C15}" presName="compositeShape" presStyleCnt="0">
        <dgm:presLayoutVars>
          <dgm:chMax val="2"/>
          <dgm:dir/>
          <dgm:resizeHandles val="exact"/>
        </dgm:presLayoutVars>
      </dgm:prSet>
      <dgm:spPr/>
      <dgm:t>
        <a:bodyPr/>
        <a:lstStyle/>
        <a:p>
          <a:endParaRPr lang="nl-NL"/>
        </a:p>
      </dgm:t>
    </dgm:pt>
    <dgm:pt modelId="{D13067EF-3AE6-42F8-9039-F0CA3D25DD11}" type="pres">
      <dgm:prSet presAssocID="{96473E27-E226-4C42-929D-59DBF8733C15}" presName="ribbon" presStyleLbl="node1" presStyleIdx="0" presStyleCnt="1"/>
      <dgm:spPr/>
    </dgm:pt>
    <dgm:pt modelId="{01CF5A56-E686-4243-B689-898E079CDDAD}" type="pres">
      <dgm:prSet presAssocID="{96473E27-E226-4C42-929D-59DBF8733C15}" presName="leftArrowText" presStyleLbl="node1" presStyleIdx="0" presStyleCnt="1">
        <dgm:presLayoutVars>
          <dgm:chMax val="0"/>
          <dgm:bulletEnabled val="1"/>
        </dgm:presLayoutVars>
      </dgm:prSet>
      <dgm:spPr/>
      <dgm:t>
        <a:bodyPr/>
        <a:lstStyle/>
        <a:p>
          <a:endParaRPr lang="fr-FR"/>
        </a:p>
      </dgm:t>
    </dgm:pt>
    <dgm:pt modelId="{93877778-7799-46CE-892C-47919865CD8C}" type="pres">
      <dgm:prSet presAssocID="{96473E27-E226-4C42-929D-59DBF8733C15}" presName="rightArrowText" presStyleLbl="node1" presStyleIdx="0" presStyleCnt="1">
        <dgm:presLayoutVars>
          <dgm:chMax val="0"/>
          <dgm:bulletEnabled val="1"/>
        </dgm:presLayoutVars>
      </dgm:prSet>
      <dgm:spPr/>
      <dgm:t>
        <a:bodyPr/>
        <a:lstStyle/>
        <a:p>
          <a:endParaRPr lang="nl-NL"/>
        </a:p>
      </dgm:t>
    </dgm:pt>
  </dgm:ptLst>
  <dgm:cxnLst>
    <dgm:cxn modelId="{628A0330-FCBB-4D4E-947C-9E81E4E7A1A1}" srcId="{96473E27-E226-4C42-929D-59DBF8733C15}" destId="{78BA76EB-B9A8-44AA-A20E-2BF5C70A604A}" srcOrd="0" destOrd="0" parTransId="{B3208C80-E77B-4CD4-8D2B-759DCB5A7E84}" sibTransId="{8DD205F0-C6B2-4C23-AD2A-1FF2E200C90B}"/>
    <dgm:cxn modelId="{2F17C039-C8A7-4CA6-9160-F7DF770E8B02}" type="presOf" srcId="{96473E27-E226-4C42-929D-59DBF8733C15}" destId="{9AE552F4-CEB7-49B7-99CD-9000E174EBB8}" srcOrd="0" destOrd="0" presId="urn:microsoft.com/office/officeart/2005/8/layout/arrow6"/>
    <dgm:cxn modelId="{AF1D7B29-46BA-40DC-8A66-237DF3324ABD}" srcId="{96473E27-E226-4C42-929D-59DBF8733C15}" destId="{B252E89D-9A1B-4644-BCE3-63302BAAC4EA}" srcOrd="1" destOrd="0" parTransId="{280B6BB4-B200-455E-AB13-0AB1DAF58E67}" sibTransId="{88B4CE71-232B-4011-8D40-2C1EC8535539}"/>
    <dgm:cxn modelId="{5C2AEAE4-4C2E-4B24-B037-B7215A791D82}" type="presOf" srcId="{78BA76EB-B9A8-44AA-A20E-2BF5C70A604A}" destId="{01CF5A56-E686-4243-B689-898E079CDDAD}" srcOrd="0" destOrd="0" presId="urn:microsoft.com/office/officeart/2005/8/layout/arrow6"/>
    <dgm:cxn modelId="{49233DCD-7DBD-4859-8CD0-9B8663FDA6A1}" type="presOf" srcId="{B252E89D-9A1B-4644-BCE3-63302BAAC4EA}" destId="{93877778-7799-46CE-892C-47919865CD8C}" srcOrd="0" destOrd="0" presId="urn:microsoft.com/office/officeart/2005/8/layout/arrow6"/>
    <dgm:cxn modelId="{162B1DF2-C838-4565-A1F3-D398FE32AC36}" type="presParOf" srcId="{9AE552F4-CEB7-49B7-99CD-9000E174EBB8}" destId="{D13067EF-3AE6-42F8-9039-F0CA3D25DD11}" srcOrd="0" destOrd="0" presId="urn:microsoft.com/office/officeart/2005/8/layout/arrow6"/>
    <dgm:cxn modelId="{2298BE22-BCC7-48D2-9FB1-3B26E1AB6C37}" type="presParOf" srcId="{9AE552F4-CEB7-49B7-99CD-9000E174EBB8}" destId="{01CF5A56-E686-4243-B689-898E079CDDAD}" srcOrd="1" destOrd="0" presId="urn:microsoft.com/office/officeart/2005/8/layout/arrow6"/>
    <dgm:cxn modelId="{440AF00E-F483-40D8-8F45-5D41B39A23FE}" type="presParOf" srcId="{9AE552F4-CEB7-49B7-99CD-9000E174EBB8}" destId="{93877778-7799-46CE-892C-47919865CD8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31BAF1-7FE0-42BA-BF4B-F41BB5A56BFF}" type="doc">
      <dgm:prSet loTypeId="urn:microsoft.com/office/officeart/2005/8/layout/arrow2" loCatId="process" qsTypeId="urn:microsoft.com/office/officeart/2005/8/quickstyle/simple2" qsCatId="simple" csTypeId="urn:microsoft.com/office/officeart/2005/8/colors/accent0_3" csCatId="mainScheme" phldr="1"/>
      <dgm:spPr/>
      <dgm:t>
        <a:bodyPr/>
        <a:lstStyle/>
        <a:p>
          <a:endParaRPr lang="fr-FR"/>
        </a:p>
      </dgm:t>
    </dgm:pt>
    <dgm:pt modelId="{F833CB4A-8F71-4A84-9A81-C7DF89B98839}">
      <dgm:prSet phldrT="[Texte]" custT="1"/>
      <dgm:spPr/>
      <dgm:t>
        <a:bodyPr/>
        <a:lstStyle/>
        <a:p>
          <a:r>
            <a:rPr lang="fr-FR" sz="2000" b="0" dirty="0" smtClean="0">
              <a:latin typeface="+mn-lt"/>
              <a:cs typeface="Calibri Light" panose="020F0302020204030204" pitchFamily="34" charset="0"/>
            </a:rPr>
            <a:t>FACTEURS D’ESCALADE</a:t>
          </a:r>
          <a:endParaRPr lang="fr-FR" sz="2000" b="0" dirty="0">
            <a:latin typeface="+mn-lt"/>
            <a:cs typeface="Calibri Light" panose="020F0302020204030204" pitchFamily="34" charset="0"/>
          </a:endParaRPr>
        </a:p>
      </dgm:t>
    </dgm:pt>
    <dgm:pt modelId="{180FAF69-36F7-426F-9238-5EED66C4DDEB}" type="parTrans" cxnId="{165DFC19-8539-4E91-A809-8E0693A32DE1}">
      <dgm:prSet/>
      <dgm:spPr/>
      <dgm:t>
        <a:bodyPr/>
        <a:lstStyle/>
        <a:p>
          <a:endParaRPr lang="fr-FR">
            <a:latin typeface="Calibri Light" panose="020F0302020204030204" pitchFamily="34" charset="0"/>
            <a:cs typeface="Calibri Light" panose="020F0302020204030204" pitchFamily="34" charset="0"/>
          </a:endParaRPr>
        </a:p>
      </dgm:t>
    </dgm:pt>
    <dgm:pt modelId="{FCA61379-4FE0-411D-8050-C59444BF0DC5}" type="sibTrans" cxnId="{165DFC19-8539-4E91-A809-8E0693A32DE1}">
      <dgm:prSet/>
      <dgm:spPr/>
      <dgm:t>
        <a:bodyPr/>
        <a:lstStyle/>
        <a:p>
          <a:endParaRPr lang="fr-FR">
            <a:latin typeface="Calibri Light" panose="020F0302020204030204" pitchFamily="34" charset="0"/>
            <a:cs typeface="Calibri Light" panose="020F0302020204030204" pitchFamily="34" charset="0"/>
          </a:endParaRPr>
        </a:p>
      </dgm:t>
    </dgm:pt>
    <dgm:pt modelId="{62BC6477-61E4-4ECF-AF9A-5D5A84A354BB}">
      <dgm:prSet phldrT="[Texte]" custT="1"/>
      <dgm:spPr/>
      <dgm:t>
        <a:bodyPr/>
        <a:lstStyle/>
        <a:p>
          <a:r>
            <a:rPr lang="fr-FR" sz="2000" dirty="0" smtClean="0">
              <a:latin typeface="+mn-lt"/>
              <a:cs typeface="Calibri Light" panose="020F0302020204030204" pitchFamily="34" charset="0"/>
            </a:rPr>
            <a:t>EXPULSION EFFECTIVE </a:t>
          </a:r>
          <a:r>
            <a:rPr lang="fr-FR" sz="1800" dirty="0" smtClean="0">
              <a:latin typeface="+mn-lt"/>
              <a:cs typeface="Calibri Light" panose="020F0302020204030204" pitchFamily="34" charset="0"/>
            </a:rPr>
            <a:t>(procédure menée à son terme)</a:t>
          </a:r>
          <a:endParaRPr lang="fr-FR" sz="1800" dirty="0">
            <a:latin typeface="+mn-lt"/>
            <a:cs typeface="Calibri Light" panose="020F0302020204030204" pitchFamily="34" charset="0"/>
          </a:endParaRPr>
        </a:p>
      </dgm:t>
    </dgm:pt>
    <dgm:pt modelId="{A37A1ED1-2156-41EE-B4B2-A691C59FABEF}" type="parTrans" cxnId="{1126F1F5-1419-42C1-8CDA-40D4B00A0E7C}">
      <dgm:prSet/>
      <dgm:spPr/>
      <dgm:t>
        <a:bodyPr/>
        <a:lstStyle/>
        <a:p>
          <a:endParaRPr lang="fr-FR">
            <a:latin typeface="Calibri Light" panose="020F0302020204030204" pitchFamily="34" charset="0"/>
            <a:cs typeface="Calibri Light" panose="020F0302020204030204" pitchFamily="34" charset="0"/>
          </a:endParaRPr>
        </a:p>
      </dgm:t>
    </dgm:pt>
    <dgm:pt modelId="{B393F6FC-8D92-4D1F-A757-1AC34CAAEE6B}" type="sibTrans" cxnId="{1126F1F5-1419-42C1-8CDA-40D4B00A0E7C}">
      <dgm:prSet/>
      <dgm:spPr/>
      <dgm:t>
        <a:bodyPr/>
        <a:lstStyle/>
        <a:p>
          <a:endParaRPr lang="fr-FR">
            <a:latin typeface="Calibri Light" panose="020F0302020204030204" pitchFamily="34" charset="0"/>
            <a:cs typeface="Calibri Light" panose="020F0302020204030204" pitchFamily="34" charset="0"/>
          </a:endParaRPr>
        </a:p>
      </dgm:t>
    </dgm:pt>
    <dgm:pt modelId="{2AF987FA-B47D-4BAF-9A46-7C9502EC73AC}">
      <dgm:prSet phldrT="[Texte]" custT="1"/>
      <dgm:spPr/>
      <dgm:t>
        <a:bodyPr/>
        <a:lstStyle/>
        <a:p>
          <a:r>
            <a:rPr lang="fr-FR" sz="2000" dirty="0" smtClean="0">
              <a:latin typeface="+mn-lt"/>
              <a:cs typeface="Calibri Light" panose="020F0302020204030204" pitchFamily="34" charset="0"/>
            </a:rPr>
            <a:t>RISQUE D’EXPULSION</a:t>
          </a:r>
          <a:endParaRPr lang="fr-FR" sz="1800" dirty="0">
            <a:latin typeface="+mn-lt"/>
            <a:cs typeface="Calibri Light" panose="020F0302020204030204" pitchFamily="34" charset="0"/>
          </a:endParaRPr>
        </a:p>
      </dgm:t>
    </dgm:pt>
    <dgm:pt modelId="{4392131C-0FC4-4FA2-B3C5-19CCBF17C383}" type="parTrans" cxnId="{86590E76-2BE6-46C9-9920-4E4F69276F08}">
      <dgm:prSet/>
      <dgm:spPr/>
      <dgm:t>
        <a:bodyPr/>
        <a:lstStyle/>
        <a:p>
          <a:endParaRPr lang="fr-FR">
            <a:latin typeface="Calibri Light" panose="020F0302020204030204" pitchFamily="34" charset="0"/>
            <a:cs typeface="Calibri Light" panose="020F0302020204030204" pitchFamily="34" charset="0"/>
          </a:endParaRPr>
        </a:p>
      </dgm:t>
    </dgm:pt>
    <dgm:pt modelId="{921F3CC0-2B1D-4D8F-A0B1-728532838C53}" type="sibTrans" cxnId="{86590E76-2BE6-46C9-9920-4E4F69276F08}">
      <dgm:prSet/>
      <dgm:spPr/>
      <dgm:t>
        <a:bodyPr/>
        <a:lstStyle/>
        <a:p>
          <a:endParaRPr lang="fr-FR">
            <a:latin typeface="Calibri Light" panose="020F0302020204030204" pitchFamily="34" charset="0"/>
            <a:cs typeface="Calibri Light" panose="020F0302020204030204" pitchFamily="34" charset="0"/>
          </a:endParaRPr>
        </a:p>
      </dgm:t>
    </dgm:pt>
    <dgm:pt modelId="{964CADBA-75B7-4CCE-86AE-C985B0B18A16}">
      <dgm:prSet phldrT="[Texte]" custT="1"/>
      <dgm:spPr/>
      <dgm:t>
        <a:bodyPr/>
        <a:lstStyle/>
        <a:p>
          <a:r>
            <a:rPr lang="fr-FR" sz="1800" b="0" dirty="0" smtClean="0">
              <a:latin typeface="+mn-lt"/>
              <a:cs typeface="Calibri Light" panose="020F0302020204030204" pitchFamily="34" charset="0"/>
            </a:rPr>
            <a:t>Liés au(x) locataire(s) ou occupant(s)</a:t>
          </a:r>
          <a:endParaRPr lang="fr-FR" sz="1800" b="0" dirty="0">
            <a:latin typeface="+mn-lt"/>
            <a:cs typeface="Calibri Light" panose="020F0302020204030204" pitchFamily="34" charset="0"/>
          </a:endParaRPr>
        </a:p>
      </dgm:t>
    </dgm:pt>
    <dgm:pt modelId="{BDB36770-121B-41A0-A1D1-B73BF670C03E}" type="parTrans" cxnId="{8E5F6CAE-0EED-4898-B944-30F80072228C}">
      <dgm:prSet/>
      <dgm:spPr/>
      <dgm:t>
        <a:bodyPr/>
        <a:lstStyle/>
        <a:p>
          <a:endParaRPr lang="fr-FR"/>
        </a:p>
      </dgm:t>
    </dgm:pt>
    <dgm:pt modelId="{2F2C7BB2-08EB-405B-88BE-46D9D2F66747}" type="sibTrans" cxnId="{8E5F6CAE-0EED-4898-B944-30F80072228C}">
      <dgm:prSet/>
      <dgm:spPr/>
      <dgm:t>
        <a:bodyPr/>
        <a:lstStyle/>
        <a:p>
          <a:endParaRPr lang="fr-FR"/>
        </a:p>
      </dgm:t>
    </dgm:pt>
    <dgm:pt modelId="{0FCB6BDC-EC07-40B8-B2F0-BB5E25EE97E3}">
      <dgm:prSet phldrT="[Texte]" custT="1"/>
      <dgm:spPr/>
      <dgm:t>
        <a:bodyPr/>
        <a:lstStyle/>
        <a:p>
          <a:r>
            <a:rPr lang="fr-FR" sz="1800" b="0" dirty="0" smtClean="0">
              <a:latin typeface="+mn-lt"/>
              <a:cs typeface="Calibri Light" panose="020F0302020204030204" pitchFamily="34" charset="0"/>
            </a:rPr>
            <a:t>Liés au propriétaire/bailleur</a:t>
          </a:r>
          <a:endParaRPr lang="fr-FR" sz="1800" b="0" dirty="0">
            <a:latin typeface="+mn-lt"/>
            <a:cs typeface="Calibri Light" panose="020F0302020204030204" pitchFamily="34" charset="0"/>
          </a:endParaRPr>
        </a:p>
      </dgm:t>
    </dgm:pt>
    <dgm:pt modelId="{AB1A5673-FB22-444C-9371-D66AAD31F976}" type="parTrans" cxnId="{290D8E72-F8B2-4962-BE3F-8529DECC8BC6}">
      <dgm:prSet/>
      <dgm:spPr/>
      <dgm:t>
        <a:bodyPr/>
        <a:lstStyle/>
        <a:p>
          <a:endParaRPr lang="fr-FR"/>
        </a:p>
      </dgm:t>
    </dgm:pt>
    <dgm:pt modelId="{8ABFE15E-CC14-4928-8DE0-BD2454775B4E}" type="sibTrans" cxnId="{290D8E72-F8B2-4962-BE3F-8529DECC8BC6}">
      <dgm:prSet/>
      <dgm:spPr/>
      <dgm:t>
        <a:bodyPr/>
        <a:lstStyle/>
        <a:p>
          <a:endParaRPr lang="fr-FR"/>
        </a:p>
      </dgm:t>
    </dgm:pt>
    <dgm:pt modelId="{33AF4825-C40E-429A-A4CF-027A51EFC192}" type="pres">
      <dgm:prSet presAssocID="{4E31BAF1-7FE0-42BA-BF4B-F41BB5A56BFF}" presName="arrowDiagram" presStyleCnt="0">
        <dgm:presLayoutVars>
          <dgm:chMax val="5"/>
          <dgm:dir/>
          <dgm:resizeHandles val="exact"/>
        </dgm:presLayoutVars>
      </dgm:prSet>
      <dgm:spPr/>
      <dgm:t>
        <a:bodyPr/>
        <a:lstStyle/>
        <a:p>
          <a:endParaRPr lang="fr-FR"/>
        </a:p>
      </dgm:t>
    </dgm:pt>
    <dgm:pt modelId="{F6B1F8FB-1CB9-4CDA-91DD-EC3FEF0B0BDF}" type="pres">
      <dgm:prSet presAssocID="{4E31BAF1-7FE0-42BA-BF4B-F41BB5A56BFF}" presName="arrow" presStyleLbl="bgShp" presStyleIdx="0" presStyleCnt="1"/>
      <dgm:spPr/>
      <dgm:t>
        <a:bodyPr/>
        <a:lstStyle/>
        <a:p>
          <a:endParaRPr lang="fr-FR"/>
        </a:p>
      </dgm:t>
    </dgm:pt>
    <dgm:pt modelId="{E8144D2A-3465-4C34-93D6-DF76469B5A3D}" type="pres">
      <dgm:prSet presAssocID="{4E31BAF1-7FE0-42BA-BF4B-F41BB5A56BFF}" presName="arrowDiagram3" presStyleCnt="0"/>
      <dgm:spPr/>
      <dgm:t>
        <a:bodyPr/>
        <a:lstStyle/>
        <a:p>
          <a:endParaRPr lang="fr-FR"/>
        </a:p>
      </dgm:t>
    </dgm:pt>
    <dgm:pt modelId="{1C9FAB3E-943E-462F-BA2D-A31F15C9CEE1}" type="pres">
      <dgm:prSet presAssocID="{2AF987FA-B47D-4BAF-9A46-7C9502EC73AC}" presName="bullet3a" presStyleLbl="node1" presStyleIdx="0" presStyleCnt="3"/>
      <dgm:spPr/>
      <dgm:t>
        <a:bodyPr/>
        <a:lstStyle/>
        <a:p>
          <a:endParaRPr lang="fr-FR"/>
        </a:p>
      </dgm:t>
    </dgm:pt>
    <dgm:pt modelId="{4DD0F1B1-37EE-470C-916A-2721F4277B97}" type="pres">
      <dgm:prSet presAssocID="{2AF987FA-B47D-4BAF-9A46-7C9502EC73AC}" presName="textBox3a" presStyleLbl="revTx" presStyleIdx="0" presStyleCnt="3">
        <dgm:presLayoutVars>
          <dgm:bulletEnabled val="1"/>
        </dgm:presLayoutVars>
      </dgm:prSet>
      <dgm:spPr/>
      <dgm:t>
        <a:bodyPr/>
        <a:lstStyle/>
        <a:p>
          <a:endParaRPr lang="fr-FR"/>
        </a:p>
      </dgm:t>
    </dgm:pt>
    <dgm:pt modelId="{2A22B379-C326-4138-865E-6D436F407B9E}" type="pres">
      <dgm:prSet presAssocID="{F833CB4A-8F71-4A84-9A81-C7DF89B98839}" presName="bullet3b" presStyleLbl="node1" presStyleIdx="1" presStyleCnt="3"/>
      <dgm:spPr/>
      <dgm:t>
        <a:bodyPr/>
        <a:lstStyle/>
        <a:p>
          <a:endParaRPr lang="fr-FR"/>
        </a:p>
      </dgm:t>
    </dgm:pt>
    <dgm:pt modelId="{199E94E4-2A0C-49F7-AC92-22329FCC36E6}" type="pres">
      <dgm:prSet presAssocID="{F833CB4A-8F71-4A84-9A81-C7DF89B98839}" presName="textBox3b" presStyleLbl="revTx" presStyleIdx="1" presStyleCnt="3" custScaleX="121394" custLinFactNeighborX="9916" custLinFactNeighborY="2545">
        <dgm:presLayoutVars>
          <dgm:bulletEnabled val="1"/>
        </dgm:presLayoutVars>
      </dgm:prSet>
      <dgm:spPr/>
      <dgm:t>
        <a:bodyPr/>
        <a:lstStyle/>
        <a:p>
          <a:endParaRPr lang="fr-FR"/>
        </a:p>
      </dgm:t>
    </dgm:pt>
    <dgm:pt modelId="{B112CB9F-C73A-4258-B4A7-39527035DF90}" type="pres">
      <dgm:prSet presAssocID="{62BC6477-61E4-4ECF-AF9A-5D5A84A354BB}" presName="bullet3c" presStyleLbl="node1" presStyleIdx="2" presStyleCnt="3"/>
      <dgm:spPr/>
      <dgm:t>
        <a:bodyPr/>
        <a:lstStyle/>
        <a:p>
          <a:endParaRPr lang="fr-FR"/>
        </a:p>
      </dgm:t>
    </dgm:pt>
    <dgm:pt modelId="{3AA27E49-42BD-4D14-A44C-EF28302A1F0E}" type="pres">
      <dgm:prSet presAssocID="{62BC6477-61E4-4ECF-AF9A-5D5A84A354BB}" presName="textBox3c" presStyleLbl="revTx" presStyleIdx="2" presStyleCnt="3">
        <dgm:presLayoutVars>
          <dgm:bulletEnabled val="1"/>
        </dgm:presLayoutVars>
      </dgm:prSet>
      <dgm:spPr/>
      <dgm:t>
        <a:bodyPr/>
        <a:lstStyle/>
        <a:p>
          <a:endParaRPr lang="fr-FR"/>
        </a:p>
      </dgm:t>
    </dgm:pt>
  </dgm:ptLst>
  <dgm:cxnLst>
    <dgm:cxn modelId="{64B4F63C-951C-4728-9D38-1D5AFBFAE1AB}" type="presOf" srcId="{0FCB6BDC-EC07-40B8-B2F0-BB5E25EE97E3}" destId="{199E94E4-2A0C-49F7-AC92-22329FCC36E6}" srcOrd="0" destOrd="2" presId="urn:microsoft.com/office/officeart/2005/8/layout/arrow2"/>
    <dgm:cxn modelId="{DD6BCE05-D284-4F25-9647-11A9FCC3151D}" type="presOf" srcId="{2AF987FA-B47D-4BAF-9A46-7C9502EC73AC}" destId="{4DD0F1B1-37EE-470C-916A-2721F4277B97}" srcOrd="0" destOrd="0" presId="urn:microsoft.com/office/officeart/2005/8/layout/arrow2"/>
    <dgm:cxn modelId="{165DFC19-8539-4E91-A809-8E0693A32DE1}" srcId="{4E31BAF1-7FE0-42BA-BF4B-F41BB5A56BFF}" destId="{F833CB4A-8F71-4A84-9A81-C7DF89B98839}" srcOrd="1" destOrd="0" parTransId="{180FAF69-36F7-426F-9238-5EED66C4DDEB}" sibTransId="{FCA61379-4FE0-411D-8050-C59444BF0DC5}"/>
    <dgm:cxn modelId="{8E5F6CAE-0EED-4898-B944-30F80072228C}" srcId="{F833CB4A-8F71-4A84-9A81-C7DF89B98839}" destId="{964CADBA-75B7-4CCE-86AE-C985B0B18A16}" srcOrd="0" destOrd="0" parTransId="{BDB36770-121B-41A0-A1D1-B73BF670C03E}" sibTransId="{2F2C7BB2-08EB-405B-88BE-46D9D2F66747}"/>
    <dgm:cxn modelId="{86590E76-2BE6-46C9-9920-4E4F69276F08}" srcId="{4E31BAF1-7FE0-42BA-BF4B-F41BB5A56BFF}" destId="{2AF987FA-B47D-4BAF-9A46-7C9502EC73AC}" srcOrd="0" destOrd="0" parTransId="{4392131C-0FC4-4FA2-B3C5-19CCBF17C383}" sibTransId="{921F3CC0-2B1D-4D8F-A0B1-728532838C53}"/>
    <dgm:cxn modelId="{6F7DDD21-AACF-4D94-A562-A5C74B35DBF3}" type="presOf" srcId="{62BC6477-61E4-4ECF-AF9A-5D5A84A354BB}" destId="{3AA27E49-42BD-4D14-A44C-EF28302A1F0E}" srcOrd="0" destOrd="0" presId="urn:microsoft.com/office/officeart/2005/8/layout/arrow2"/>
    <dgm:cxn modelId="{7C114C71-03D9-4E46-A047-79CC82FCA399}" type="presOf" srcId="{F833CB4A-8F71-4A84-9A81-C7DF89B98839}" destId="{199E94E4-2A0C-49F7-AC92-22329FCC36E6}" srcOrd="0" destOrd="0" presId="urn:microsoft.com/office/officeart/2005/8/layout/arrow2"/>
    <dgm:cxn modelId="{290D8E72-F8B2-4962-BE3F-8529DECC8BC6}" srcId="{F833CB4A-8F71-4A84-9A81-C7DF89B98839}" destId="{0FCB6BDC-EC07-40B8-B2F0-BB5E25EE97E3}" srcOrd="1" destOrd="0" parTransId="{AB1A5673-FB22-444C-9371-D66AAD31F976}" sibTransId="{8ABFE15E-CC14-4928-8DE0-BD2454775B4E}"/>
    <dgm:cxn modelId="{52FDF67F-5484-4929-9EDB-79390567ACA3}" type="presOf" srcId="{964CADBA-75B7-4CCE-86AE-C985B0B18A16}" destId="{199E94E4-2A0C-49F7-AC92-22329FCC36E6}" srcOrd="0" destOrd="1" presId="urn:microsoft.com/office/officeart/2005/8/layout/arrow2"/>
    <dgm:cxn modelId="{1126F1F5-1419-42C1-8CDA-40D4B00A0E7C}" srcId="{4E31BAF1-7FE0-42BA-BF4B-F41BB5A56BFF}" destId="{62BC6477-61E4-4ECF-AF9A-5D5A84A354BB}" srcOrd="2" destOrd="0" parTransId="{A37A1ED1-2156-41EE-B4B2-A691C59FABEF}" sibTransId="{B393F6FC-8D92-4D1F-A757-1AC34CAAEE6B}"/>
    <dgm:cxn modelId="{7AFBFF88-BBA4-43D8-BE37-29A3DF6CC5F4}" type="presOf" srcId="{4E31BAF1-7FE0-42BA-BF4B-F41BB5A56BFF}" destId="{33AF4825-C40E-429A-A4CF-027A51EFC192}" srcOrd="0" destOrd="0" presId="urn:microsoft.com/office/officeart/2005/8/layout/arrow2"/>
    <dgm:cxn modelId="{6B597ED6-9275-4C5F-827D-41B1D2F0925C}" type="presParOf" srcId="{33AF4825-C40E-429A-A4CF-027A51EFC192}" destId="{F6B1F8FB-1CB9-4CDA-91DD-EC3FEF0B0BDF}" srcOrd="0" destOrd="0" presId="urn:microsoft.com/office/officeart/2005/8/layout/arrow2"/>
    <dgm:cxn modelId="{1C961EF5-7F10-43A3-8928-8DD65DEF9457}" type="presParOf" srcId="{33AF4825-C40E-429A-A4CF-027A51EFC192}" destId="{E8144D2A-3465-4C34-93D6-DF76469B5A3D}" srcOrd="1" destOrd="0" presId="urn:microsoft.com/office/officeart/2005/8/layout/arrow2"/>
    <dgm:cxn modelId="{D2D781BB-59A2-4849-AC50-0769C124210B}" type="presParOf" srcId="{E8144D2A-3465-4C34-93D6-DF76469B5A3D}" destId="{1C9FAB3E-943E-462F-BA2D-A31F15C9CEE1}" srcOrd="0" destOrd="0" presId="urn:microsoft.com/office/officeart/2005/8/layout/arrow2"/>
    <dgm:cxn modelId="{3EC5060E-5AE4-4506-90D3-5A841866A36A}" type="presParOf" srcId="{E8144D2A-3465-4C34-93D6-DF76469B5A3D}" destId="{4DD0F1B1-37EE-470C-916A-2721F4277B97}" srcOrd="1" destOrd="0" presId="urn:microsoft.com/office/officeart/2005/8/layout/arrow2"/>
    <dgm:cxn modelId="{C2373969-09C7-4C69-8F5B-3E4718BF8DD4}" type="presParOf" srcId="{E8144D2A-3465-4C34-93D6-DF76469B5A3D}" destId="{2A22B379-C326-4138-865E-6D436F407B9E}" srcOrd="2" destOrd="0" presId="urn:microsoft.com/office/officeart/2005/8/layout/arrow2"/>
    <dgm:cxn modelId="{B491530F-CD2B-4F4A-87B9-341FDC2C9503}" type="presParOf" srcId="{E8144D2A-3465-4C34-93D6-DF76469B5A3D}" destId="{199E94E4-2A0C-49F7-AC92-22329FCC36E6}" srcOrd="3" destOrd="0" presId="urn:microsoft.com/office/officeart/2005/8/layout/arrow2"/>
    <dgm:cxn modelId="{8D205180-9E7C-4489-839D-B1176AEFB7FE}" type="presParOf" srcId="{E8144D2A-3465-4C34-93D6-DF76469B5A3D}" destId="{B112CB9F-C73A-4258-B4A7-39527035DF90}" srcOrd="4" destOrd="0" presId="urn:microsoft.com/office/officeart/2005/8/layout/arrow2"/>
    <dgm:cxn modelId="{842636F1-2418-437C-A620-6C818B27D765}" type="presParOf" srcId="{E8144D2A-3465-4C34-93D6-DF76469B5A3D}" destId="{3AA27E49-42BD-4D14-A44C-EF28302A1F0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A0DBB90-525B-46DC-97DC-E267CE09C1C1}">
      <dgm:prSet phldrT="[Texte]" custT="1"/>
      <dgm:spPr/>
      <dgm:t>
        <a:bodyPr/>
        <a:lstStyle/>
        <a:p>
          <a:r>
            <a:rPr lang="fr-BE" sz="2800" dirty="0" smtClean="0">
              <a:latin typeface="+mj-lt"/>
            </a:rPr>
            <a:t>CONSÉQUENCES MATÉRIELLES &amp; FINANCIÈRES</a:t>
          </a:r>
        </a:p>
      </dgm:t>
    </dgm:pt>
    <dgm:pt modelId="{EBB37512-F34F-4D79-9CB2-8361F22A5FA5}" type="parTrans" cxnId="{A08AA657-96F5-486B-90E9-F3717B6403BD}">
      <dgm:prSet/>
      <dgm:spPr/>
      <dgm:t>
        <a:bodyPr/>
        <a:lstStyle/>
        <a:p>
          <a:endParaRPr lang="fr-FR" sz="1800" dirty="0"/>
        </a:p>
      </dgm:t>
    </dgm:pt>
    <dgm:pt modelId="{04ED718F-8907-476C-BD79-A0B9C93A8F57}" type="sibTrans" cxnId="{A08AA657-96F5-486B-90E9-F3717B6403BD}">
      <dgm:prSet/>
      <dgm:spPr/>
      <dgm:t>
        <a:bodyPr/>
        <a:lstStyle/>
        <a:p>
          <a:endParaRPr lang="fr-FR" sz="1800" dirty="0"/>
        </a:p>
      </dgm:t>
    </dgm:pt>
    <dgm:pt modelId="{B6A92D5A-034E-435D-AEA6-792B1CF88247}">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latin typeface="+mj-lt"/>
            </a:rPr>
            <a:t>CONSÉQUENCES ADMINISTRATIVES</a:t>
          </a:r>
        </a:p>
        <a:p>
          <a:pPr lvl="0" defTabSz="844550">
            <a:lnSpc>
              <a:spcPct val="90000"/>
            </a:lnSpc>
            <a:spcBef>
              <a:spcPct val="0"/>
            </a:spcBef>
            <a:spcAft>
              <a:spcPct val="35000"/>
            </a:spcAft>
          </a:pPr>
          <a:endParaRPr lang="fr-FR" sz="2800" dirty="0"/>
        </a:p>
      </dgm:t>
    </dgm:pt>
    <dgm:pt modelId="{C9E42623-F50F-4FAE-93A0-3629C013EBAB}" type="parTrans" cxnId="{D842742F-806C-4143-A856-DCD70C0F0AD2}">
      <dgm:prSet/>
      <dgm:spPr/>
      <dgm:t>
        <a:bodyPr/>
        <a:lstStyle/>
        <a:p>
          <a:endParaRPr lang="fr-FR" sz="1800" dirty="0"/>
        </a:p>
      </dgm:t>
    </dgm:pt>
    <dgm:pt modelId="{86FFFF9E-3816-4D45-AA43-A73FC335F057}" type="sibTrans" cxnId="{D842742F-806C-4143-A856-DCD70C0F0AD2}">
      <dgm:prSet/>
      <dgm:spPr/>
      <dgm:t>
        <a:bodyPr/>
        <a:lstStyle/>
        <a:p>
          <a:endParaRPr lang="fr-FR" sz="1800" dirty="0"/>
        </a:p>
      </dgm:t>
    </dgm:pt>
    <dgm:pt modelId="{E033497A-5302-45F0-84C9-557BC6E07C78}">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800" dirty="0" smtClean="0">
              <a:latin typeface="+mj-lt"/>
            </a:rPr>
            <a:t>CONSÉQUENCES SOCIALES</a:t>
          </a:r>
        </a:p>
        <a:p>
          <a:pPr lvl="0" defTabSz="844550">
            <a:lnSpc>
              <a:spcPct val="90000"/>
            </a:lnSpc>
            <a:spcBef>
              <a:spcPct val="0"/>
            </a:spcBef>
            <a:spcAft>
              <a:spcPct val="35000"/>
            </a:spcAft>
          </a:pPr>
          <a:endParaRPr lang="fr-FR" sz="2800" dirty="0"/>
        </a:p>
      </dgm:t>
    </dgm:pt>
    <dgm:pt modelId="{7CFC58E7-C64B-4057-BE65-C579CFF9FD31}" type="parTrans" cxnId="{B3BE7DC3-E302-4A83-8564-ED8F6AE9C9E2}">
      <dgm:prSet/>
      <dgm:spPr/>
      <dgm:t>
        <a:bodyPr/>
        <a:lstStyle/>
        <a:p>
          <a:endParaRPr lang="fr-FR" sz="1800" dirty="0"/>
        </a:p>
      </dgm:t>
    </dgm:pt>
    <dgm:pt modelId="{0506C6F1-713C-4DF0-8FFE-EA942523E07C}" type="sibTrans" cxnId="{B3BE7DC3-E302-4A83-8564-ED8F6AE9C9E2}">
      <dgm:prSet/>
      <dgm:spPr/>
      <dgm:t>
        <a:bodyPr/>
        <a:lstStyle/>
        <a:p>
          <a:endParaRPr lang="fr-FR" sz="1800" dirty="0"/>
        </a:p>
      </dgm:t>
    </dgm:pt>
    <dgm:pt modelId="{922E6AF4-3B04-470F-8BCB-9C09783E61CC}">
      <dgm:prSet custT="1"/>
      <dgm:spPr/>
      <dgm:t>
        <a:bodyPr/>
        <a:lstStyle/>
        <a:p>
          <a:r>
            <a:rPr lang="fr-BE" sz="2800" dirty="0" smtClean="0">
              <a:latin typeface="+mj-lt"/>
            </a:rPr>
            <a:t>CONSÉQUENCES EN MATIÈRE DE SANTÉ &amp; DE BIEN-ÊTRE</a:t>
          </a:r>
        </a:p>
      </dgm:t>
    </dgm:pt>
    <dgm:pt modelId="{D8DC7E8E-C41C-430C-BB96-79D09A6D9EFB}" type="parTrans" cxnId="{E15B589D-7D3E-48B6-8113-BBE1DA01C69E}">
      <dgm:prSet/>
      <dgm:spPr/>
      <dgm:t>
        <a:bodyPr/>
        <a:lstStyle/>
        <a:p>
          <a:endParaRPr lang="fr-FR" sz="1800" dirty="0"/>
        </a:p>
      </dgm:t>
    </dgm:pt>
    <dgm:pt modelId="{E2A8E3DF-F40D-4589-8640-0C7934AC3B24}" type="sibTrans" cxnId="{E15B589D-7D3E-48B6-8113-BBE1DA01C69E}">
      <dgm:prSet/>
      <dgm:spPr/>
      <dgm:t>
        <a:bodyPr/>
        <a:lstStyle/>
        <a:p>
          <a:endParaRPr lang="fr-FR" sz="1800" dirty="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fr-FR"/>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fr-FR"/>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fr-FR"/>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fr-FR"/>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fr-FR"/>
        </a:p>
      </dgm:t>
    </dgm:pt>
  </dgm:ptLst>
  <dgm:cxnLst>
    <dgm:cxn modelId="{B3BE7DC3-E302-4A83-8564-ED8F6AE9C9E2}" srcId="{F985BD35-15BC-4764-9E54-85CC4FBF700C}" destId="{E033497A-5302-45F0-84C9-557BC6E07C78}" srcOrd="3" destOrd="0" parTransId="{7CFC58E7-C64B-4057-BE65-C579CFF9FD31}" sibTransId="{0506C6F1-713C-4DF0-8FFE-EA942523E07C}"/>
    <dgm:cxn modelId="{E15B589D-7D3E-48B6-8113-BBE1DA01C69E}" srcId="{F985BD35-15BC-4764-9E54-85CC4FBF700C}" destId="{922E6AF4-3B04-470F-8BCB-9C09783E61CC}" srcOrd="2" destOrd="0" parTransId="{D8DC7E8E-C41C-430C-BB96-79D09A6D9EFB}" sibTransId="{E2A8E3DF-F40D-4589-8640-0C7934AC3B24}"/>
    <dgm:cxn modelId="{B4387179-75CD-4A62-8F91-A6521233E7C8}" type="presOf" srcId="{EA0DBB90-525B-46DC-97DC-E267CE09C1C1}" destId="{EB575076-2CC8-4DCF-A3E6-B8E7937522BB}" srcOrd="0" destOrd="0" presId="urn:microsoft.com/office/officeart/2005/8/layout/default"/>
    <dgm:cxn modelId="{18E48C85-C6CF-4C04-9D26-DB3B5FE73F29}" type="presOf" srcId="{E033497A-5302-45F0-84C9-557BC6E07C78}" destId="{51E3386D-5765-4C1C-892B-1303452F068D}" srcOrd="0" destOrd="0" presId="urn:microsoft.com/office/officeart/2005/8/layout/default"/>
    <dgm:cxn modelId="{A08AA657-96F5-486B-90E9-F3717B6403BD}" srcId="{F985BD35-15BC-4764-9E54-85CC4FBF700C}" destId="{EA0DBB90-525B-46DC-97DC-E267CE09C1C1}" srcOrd="0" destOrd="0" parTransId="{EBB37512-F34F-4D79-9CB2-8361F22A5FA5}" sibTransId="{04ED718F-8907-476C-BD79-A0B9C93A8F57}"/>
    <dgm:cxn modelId="{F0845E36-6B98-4A6A-AA7D-05469FF18764}" type="presOf" srcId="{922E6AF4-3B04-470F-8BCB-9C09783E61CC}" destId="{500C57BD-1AC5-4897-B482-76747D0FBAB7}" srcOrd="0" destOrd="0" presId="urn:microsoft.com/office/officeart/2005/8/layout/default"/>
    <dgm:cxn modelId="{0D7E359F-06B9-4060-9877-A027BC365406}" type="presOf" srcId="{B6A92D5A-034E-435D-AEA6-792B1CF88247}" destId="{E2F12348-D910-4156-A9F5-2AD24F9F1F50}" srcOrd="0" destOrd="0" presId="urn:microsoft.com/office/officeart/2005/8/layout/default"/>
    <dgm:cxn modelId="{D842742F-806C-4143-A856-DCD70C0F0AD2}" srcId="{F985BD35-15BC-4764-9E54-85CC4FBF700C}" destId="{B6A92D5A-034E-435D-AEA6-792B1CF88247}" srcOrd="1" destOrd="0" parTransId="{C9E42623-F50F-4FAE-93A0-3629C013EBAB}" sibTransId="{86FFFF9E-3816-4D45-AA43-A73FC335F057}"/>
    <dgm:cxn modelId="{C1C3085B-757A-4D4E-ADFB-2720778884F1}" type="presOf" srcId="{F985BD35-15BC-4764-9E54-85CC4FBF700C}" destId="{660EDCE1-C3AD-46BF-BEB7-AE332A70104B}" srcOrd="0" destOrd="0" presId="urn:microsoft.com/office/officeart/2005/8/layout/default"/>
    <dgm:cxn modelId="{2D7037A4-10CB-4ED9-91B1-3BA0F8F02DAE}" type="presParOf" srcId="{660EDCE1-C3AD-46BF-BEB7-AE332A70104B}" destId="{EB575076-2CC8-4DCF-A3E6-B8E7937522BB}" srcOrd="0" destOrd="0" presId="urn:microsoft.com/office/officeart/2005/8/layout/default"/>
    <dgm:cxn modelId="{989B4F2F-238E-4002-89A8-1F3F64D366B6}" type="presParOf" srcId="{660EDCE1-C3AD-46BF-BEB7-AE332A70104B}" destId="{4708D386-D410-48A6-94D8-039AAAE60976}" srcOrd="1" destOrd="0" presId="urn:microsoft.com/office/officeart/2005/8/layout/default"/>
    <dgm:cxn modelId="{38711932-5D99-4000-A357-89ECD7794475}" type="presParOf" srcId="{660EDCE1-C3AD-46BF-BEB7-AE332A70104B}" destId="{E2F12348-D910-4156-A9F5-2AD24F9F1F50}" srcOrd="2" destOrd="0" presId="urn:microsoft.com/office/officeart/2005/8/layout/default"/>
    <dgm:cxn modelId="{BA337111-CB4C-4A66-8D4D-B1CD9C32AB65}" type="presParOf" srcId="{660EDCE1-C3AD-46BF-BEB7-AE332A70104B}" destId="{1E0BEABC-832D-45A8-A9DB-D9F3A92B6C98}" srcOrd="3" destOrd="0" presId="urn:microsoft.com/office/officeart/2005/8/layout/default"/>
    <dgm:cxn modelId="{503D7D37-4D1A-490E-AE65-FDCCA31564BC}" type="presParOf" srcId="{660EDCE1-C3AD-46BF-BEB7-AE332A70104B}" destId="{500C57BD-1AC5-4897-B482-76747D0FBAB7}" srcOrd="4" destOrd="0" presId="urn:microsoft.com/office/officeart/2005/8/layout/default"/>
    <dgm:cxn modelId="{F2A921B9-C0DA-44AC-965C-3A01C3CB91B1}" type="presParOf" srcId="{660EDCE1-C3AD-46BF-BEB7-AE332A70104B}" destId="{3C52456B-A1A5-45E8-A7AE-D8D9D6336705}" srcOrd="5" destOrd="0" presId="urn:microsoft.com/office/officeart/2005/8/layout/default"/>
    <dgm:cxn modelId="{595A85F3-2E00-494F-A1DA-FCD2AA21EAF9}"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22408-9845-4602-AC65-EC588CA29687}">
      <dsp:nvSpPr>
        <dsp:cNvPr id="0" name=""/>
        <dsp:cNvSpPr/>
      </dsp:nvSpPr>
      <dsp:spPr>
        <a:xfrm rot="10800000">
          <a:off x="0" y="0"/>
          <a:ext cx="5184576" cy="1458578"/>
        </a:xfrm>
        <a:prstGeom prst="trapezoid">
          <a:avLst>
            <a:gd name="adj" fmla="val 44432"/>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fr-FR" sz="2000" b="1" kern="1200" dirty="0">
              <a:solidFill>
                <a:schemeClr val="tx1"/>
              </a:solidFill>
            </a:rPr>
            <a:t>Demande </a:t>
          </a:r>
          <a:r>
            <a:rPr lang="fr-FR" sz="2000" b="1" kern="1200" dirty="0" smtClean="0">
              <a:solidFill>
                <a:schemeClr val="tx1"/>
              </a:solidFill>
            </a:rPr>
            <a:t>d'expulsion </a:t>
          </a:r>
          <a:endParaRPr lang="fr-FR" sz="2000" b="1" kern="1200" dirty="0">
            <a:solidFill>
              <a:schemeClr val="tx1"/>
            </a:solidFill>
          </a:endParaRPr>
        </a:p>
        <a:p>
          <a:pPr lvl="0" algn="ctr" defTabSz="889000">
            <a:lnSpc>
              <a:spcPct val="100000"/>
            </a:lnSpc>
            <a:spcBef>
              <a:spcPct val="0"/>
            </a:spcBef>
            <a:spcAft>
              <a:spcPts val="0"/>
            </a:spcAft>
          </a:pPr>
          <a:r>
            <a:rPr lang="fr-FR" sz="2000" b="1" kern="1200" dirty="0">
              <a:solidFill>
                <a:schemeClr val="tx1"/>
              </a:solidFill>
            </a:rPr>
            <a:t>par le propriétaire </a:t>
          </a:r>
        </a:p>
        <a:p>
          <a:pPr lvl="0" algn="ctr" defTabSz="889000">
            <a:lnSpc>
              <a:spcPct val="100000"/>
            </a:lnSpc>
            <a:spcBef>
              <a:spcPct val="0"/>
            </a:spcBef>
            <a:spcAft>
              <a:spcPts val="0"/>
            </a:spcAft>
          </a:pPr>
          <a:r>
            <a:rPr lang="fr-FR" sz="2000" b="1" kern="1200" dirty="0">
              <a:solidFill>
                <a:schemeClr val="tx1"/>
              </a:solidFill>
            </a:rPr>
            <a:t>devant le juge de paix</a:t>
          </a:r>
        </a:p>
      </dsp:txBody>
      <dsp:txXfrm rot="-10800000">
        <a:off x="907300" y="0"/>
        <a:ext cx="3369974" cy="1458578"/>
      </dsp:txXfrm>
    </dsp:sp>
    <dsp:sp modelId="{C84D8478-1365-483D-84F6-CD15A30E3ABD}">
      <dsp:nvSpPr>
        <dsp:cNvPr id="0" name=""/>
        <dsp:cNvSpPr/>
      </dsp:nvSpPr>
      <dsp:spPr>
        <a:xfrm rot="10800000">
          <a:off x="648072" y="1458578"/>
          <a:ext cx="3888431" cy="1458578"/>
        </a:xfrm>
        <a:prstGeom prst="trapezoid">
          <a:avLst>
            <a:gd name="adj" fmla="val 44432"/>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t>Jugement autorisant l'expulsion</a:t>
          </a:r>
        </a:p>
      </dsp:txBody>
      <dsp:txXfrm rot="-10800000">
        <a:off x="1328547" y="1458578"/>
        <a:ext cx="2527480" cy="1458578"/>
      </dsp:txXfrm>
    </dsp:sp>
    <dsp:sp modelId="{CB1D102D-9628-4953-AED9-2915010DBA44}">
      <dsp:nvSpPr>
        <dsp:cNvPr id="0" name=""/>
        <dsp:cNvSpPr/>
      </dsp:nvSpPr>
      <dsp:spPr>
        <a:xfrm rot="10800000">
          <a:off x="1296144" y="2917156"/>
          <a:ext cx="2592288" cy="1458578"/>
        </a:xfrm>
        <a:prstGeom prst="trapezoid">
          <a:avLst>
            <a:gd name="adj" fmla="val 4443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solidFill>
                <a:schemeClr val="tx1"/>
              </a:solidFill>
            </a:rPr>
            <a:t>Expulsion programmée</a:t>
          </a:r>
        </a:p>
      </dsp:txBody>
      <dsp:txXfrm rot="-10800000">
        <a:off x="1749794" y="2917156"/>
        <a:ext cx="1684987" cy="1458578"/>
      </dsp:txXfrm>
    </dsp:sp>
    <dsp:sp modelId="{68870B73-8B02-4D16-8B22-30ECE800AF2A}">
      <dsp:nvSpPr>
        <dsp:cNvPr id="0" name=""/>
        <dsp:cNvSpPr/>
      </dsp:nvSpPr>
      <dsp:spPr>
        <a:xfrm rot="10800000">
          <a:off x="1960015" y="4352441"/>
          <a:ext cx="1296144" cy="1458578"/>
        </a:xfrm>
        <a:prstGeom prst="trapezoid">
          <a:avLst>
            <a:gd name="adj" fmla="val 5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Expulsion effective</a:t>
          </a:r>
          <a:endParaRPr lang="fr-FR" sz="2000" b="1" kern="1200" dirty="0">
            <a:solidFill>
              <a:schemeClr val="tx1"/>
            </a:solidFill>
          </a:endParaRPr>
        </a:p>
      </dsp:txBody>
      <dsp:txXfrm rot="-10800000">
        <a:off x="1960015" y="4352441"/>
        <a:ext cx="1296144" cy="1458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noFill/>
        <a:ln w="12700" cap="flat" cmpd="sng" algn="ctr">
          <a:solidFill>
            <a:schemeClr val="lt2">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kern="1200" dirty="0" smtClean="0">
              <a:solidFill>
                <a:schemeClr val="bg2">
                  <a:lumMod val="25000"/>
                </a:schemeClr>
              </a:solidFill>
              <a:latin typeface="+mn-lt"/>
            </a:rPr>
            <a:t>Coûts associés à la procédure</a:t>
          </a:r>
        </a:p>
        <a:p>
          <a:pPr lvl="0" algn="ctr" defTabSz="1066800">
            <a:lnSpc>
              <a:spcPct val="90000"/>
            </a:lnSpc>
            <a:spcBef>
              <a:spcPct val="0"/>
            </a:spcBef>
            <a:spcAft>
              <a:spcPct val="35000"/>
            </a:spcAft>
          </a:pPr>
          <a:r>
            <a:rPr lang="fr-BE" sz="2400" kern="1200" dirty="0" smtClean="0">
              <a:solidFill>
                <a:schemeClr val="bg2">
                  <a:lumMod val="25000"/>
                </a:schemeClr>
              </a:solidFill>
              <a:latin typeface="+mn-lt"/>
            </a:rPr>
            <a:t>Frais de déménagement</a:t>
          </a:r>
        </a:p>
        <a:p>
          <a:pPr lvl="0" algn="ctr" defTabSz="1066800">
            <a:lnSpc>
              <a:spcPct val="90000"/>
            </a:lnSpc>
            <a:spcBef>
              <a:spcPct val="0"/>
            </a:spcBef>
            <a:spcAft>
              <a:spcPct val="35000"/>
            </a:spcAft>
          </a:pPr>
          <a:r>
            <a:rPr lang="fr-BE" sz="2400" kern="1200" dirty="0" smtClean="0">
              <a:solidFill>
                <a:schemeClr val="bg2">
                  <a:lumMod val="25000"/>
                </a:schemeClr>
              </a:solidFill>
              <a:latin typeface="+mn-lt"/>
            </a:rPr>
            <a:t>Perte (partielle) de ses affaires &amp; biens </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ADMINISTRATIVES</a:t>
          </a:r>
        </a:p>
        <a:p>
          <a:pPr lvl="0" algn="ctr" defTabSz="844550">
            <a:lnSpc>
              <a:spcPct val="90000"/>
            </a:lnSpc>
            <a:spcBef>
              <a:spcPct val="0"/>
            </a:spcBef>
            <a:spcAft>
              <a:spcPct val="35000"/>
            </a:spcAft>
          </a:pPr>
          <a:endParaRPr lang="fr-FR" sz="2800" kern="1200" dirty="0"/>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EN MATIÈRE DE SANTÉ &amp; DE BIEN-ÊTRE</a:t>
          </a:r>
        </a:p>
      </dsp:txBody>
      <dsp:txXfrm>
        <a:off x="923" y="2545493"/>
        <a:ext cx="3603500" cy="2162100"/>
      </dsp:txXfrm>
    </dsp:sp>
    <dsp:sp modelId="{51E3386D-5765-4C1C-892B-1303452F068D}">
      <dsp:nvSpPr>
        <dsp:cNvPr id="0" name=""/>
        <dsp:cNvSpPr/>
      </dsp:nvSpPr>
      <dsp:spPr>
        <a:xfrm>
          <a:off x="3964775"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SOCIALES</a:t>
          </a:r>
        </a:p>
        <a:p>
          <a:pPr lvl="0" algn="ctr" defTabSz="844550">
            <a:lnSpc>
              <a:spcPct val="90000"/>
            </a:lnSpc>
            <a:spcBef>
              <a:spcPct val="0"/>
            </a:spcBef>
            <a:spcAft>
              <a:spcPct val="35000"/>
            </a:spcAft>
          </a:pPr>
          <a:endParaRPr lang="fr-FR" sz="2800" kern="1200" dirty="0"/>
        </a:p>
      </dsp:txBody>
      <dsp:txXfrm>
        <a:off x="3964775" y="2545493"/>
        <a:ext cx="3603500" cy="2162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MATÉRIELLES &amp; FINANCIÈRES</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44550">
            <a:lnSpc>
              <a:spcPct val="90000"/>
            </a:lnSpc>
            <a:spcBef>
              <a:spcPct val="0"/>
            </a:spcBef>
            <a:spcAft>
              <a:spcPct val="35000"/>
            </a:spcAft>
          </a:pPr>
          <a:r>
            <a:rPr lang="fr-FR" sz="2400" b="0" kern="1200" dirty="0" smtClean="0">
              <a:solidFill>
                <a:schemeClr val="tx1"/>
              </a:solidFill>
              <a:latin typeface="+mn-lt"/>
            </a:rPr>
            <a:t>Adresse officielle/référence</a:t>
          </a:r>
        </a:p>
        <a:p>
          <a:pPr lvl="0" algn="ctr" defTabSz="844550">
            <a:lnSpc>
              <a:spcPct val="90000"/>
            </a:lnSpc>
            <a:spcBef>
              <a:spcPct val="0"/>
            </a:spcBef>
            <a:spcAft>
              <a:spcPct val="35000"/>
            </a:spcAft>
          </a:pPr>
          <a:r>
            <a:rPr lang="fr-FR" sz="2400" b="0" kern="1200" dirty="0" smtClean="0">
              <a:solidFill>
                <a:schemeClr val="tx1"/>
              </a:solidFill>
              <a:latin typeface="+mn-lt"/>
            </a:rPr>
            <a:t>Nouvelle domiciliation</a:t>
          </a:r>
        </a:p>
        <a:p>
          <a:pPr lvl="0" algn="ctr" defTabSz="844550">
            <a:lnSpc>
              <a:spcPct val="90000"/>
            </a:lnSpc>
            <a:spcBef>
              <a:spcPct val="0"/>
            </a:spcBef>
            <a:spcAft>
              <a:spcPct val="35000"/>
            </a:spcAft>
          </a:pPr>
          <a:r>
            <a:rPr lang="fr-FR" sz="2400" b="0" kern="1200" dirty="0" smtClean="0">
              <a:solidFill>
                <a:schemeClr val="tx1"/>
              </a:solidFill>
              <a:latin typeface="+mn-lt"/>
            </a:rPr>
            <a:t>Régularisation administrative</a:t>
          </a:r>
          <a:endParaRPr lang="fr-FR" sz="2400" b="0" kern="1200" dirty="0">
            <a:solidFill>
              <a:schemeClr val="tx1"/>
            </a:solidFill>
            <a:latin typeface="+mn-lt"/>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EN MATIÈRE DE SANTÉ &amp; DE BIEN-ÊTRE</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SOCIALES</a:t>
          </a:r>
        </a:p>
        <a:p>
          <a:pPr lvl="0" algn="ctr" defTabSz="844550">
            <a:lnSpc>
              <a:spcPct val="90000"/>
            </a:lnSpc>
            <a:spcBef>
              <a:spcPct val="0"/>
            </a:spcBef>
            <a:spcAft>
              <a:spcPct val="35000"/>
            </a:spcAft>
          </a:pPr>
          <a:endParaRPr lang="fr-FR" sz="2800" kern="1200" dirty="0">
            <a:solidFill>
              <a:schemeClr val="tx2">
                <a:lumMod val="60000"/>
                <a:lumOff val="40000"/>
              </a:schemeClr>
            </a:solidFill>
          </a:endParaRPr>
        </a:p>
      </dsp:txBody>
      <dsp:txXfrm>
        <a:off x="3965699" y="2545493"/>
        <a:ext cx="3603500" cy="2162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MATÉRIELLES &amp; FINANCIÈRES</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ADMINISTRATIVES</a:t>
          </a:r>
        </a:p>
        <a:p>
          <a:pPr lvl="0" algn="ctr" defTabSz="844550">
            <a:lnSpc>
              <a:spcPct val="90000"/>
            </a:lnSpc>
            <a:spcBef>
              <a:spcPct val="0"/>
            </a:spcBef>
            <a:spcAft>
              <a:spcPct val="35000"/>
            </a:spcAft>
          </a:pPr>
          <a:endParaRPr lang="fr-FR" sz="2800" kern="1200" dirty="0">
            <a:solidFill>
              <a:schemeClr val="tx2">
                <a:lumMod val="60000"/>
                <a:lumOff val="40000"/>
              </a:schemeClr>
            </a:solidFill>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solidFill>
                <a:schemeClr val="tx1"/>
              </a:solidFill>
              <a:latin typeface="+mn-lt"/>
            </a:rPr>
            <a:t>Impacts de la dynamique familiale</a:t>
          </a:r>
        </a:p>
        <a:p>
          <a:pPr lvl="0" algn="ctr" defTabSz="889000">
            <a:lnSpc>
              <a:spcPct val="90000"/>
            </a:lnSpc>
            <a:spcBef>
              <a:spcPct val="0"/>
            </a:spcBef>
            <a:spcAft>
              <a:spcPct val="35000"/>
            </a:spcAft>
          </a:pPr>
          <a:r>
            <a:rPr lang="fr-BE" sz="2000" kern="1200" dirty="0" smtClean="0">
              <a:solidFill>
                <a:schemeClr val="tx1"/>
              </a:solidFill>
              <a:latin typeface="+mn-lt"/>
            </a:rPr>
            <a:t>Impacts individuels : stress, estime de soi, santé mentale…</a:t>
          </a:r>
        </a:p>
        <a:p>
          <a:pPr lvl="0" algn="ctr" defTabSz="889000">
            <a:lnSpc>
              <a:spcPct val="90000"/>
            </a:lnSpc>
            <a:spcBef>
              <a:spcPct val="0"/>
            </a:spcBef>
            <a:spcAft>
              <a:spcPct val="35000"/>
            </a:spcAft>
          </a:pPr>
          <a:r>
            <a:rPr lang="fr-BE" sz="2000" kern="1200" dirty="0" smtClean="0">
              <a:solidFill>
                <a:schemeClr val="tx1"/>
              </a:solidFill>
              <a:latin typeface="+mn-lt"/>
            </a:rPr>
            <a:t>Particularités des enfants &amp; des personnes âgées</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SOCIALES</a:t>
          </a:r>
        </a:p>
        <a:p>
          <a:pPr lvl="0" algn="ctr" defTabSz="844550">
            <a:lnSpc>
              <a:spcPct val="90000"/>
            </a:lnSpc>
            <a:spcBef>
              <a:spcPct val="0"/>
            </a:spcBef>
            <a:spcAft>
              <a:spcPct val="35000"/>
            </a:spcAft>
          </a:pPr>
          <a:endParaRPr lang="fr-FR" sz="2800" kern="1200" dirty="0">
            <a:solidFill>
              <a:schemeClr val="tx2">
                <a:lumMod val="60000"/>
                <a:lumOff val="40000"/>
              </a:schemeClr>
            </a:solidFill>
          </a:endParaRPr>
        </a:p>
      </dsp:txBody>
      <dsp:txXfrm>
        <a:off x="3965699" y="2545493"/>
        <a:ext cx="3603500" cy="21621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MATÉRIELLES &amp; FINANCIÈRES</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solidFill>
                <a:schemeClr val="tx2">
                  <a:lumMod val="60000"/>
                  <a:lumOff val="40000"/>
                </a:schemeClr>
              </a:solidFill>
              <a:latin typeface="+mj-lt"/>
            </a:rPr>
            <a:t>CONSÉQUENCES ADMINISTRATIVES</a:t>
          </a:r>
        </a:p>
        <a:p>
          <a:pPr lvl="0" algn="ctr" defTabSz="844550">
            <a:lnSpc>
              <a:spcPct val="90000"/>
            </a:lnSpc>
            <a:spcBef>
              <a:spcPct val="0"/>
            </a:spcBef>
            <a:spcAft>
              <a:spcPct val="35000"/>
            </a:spcAft>
          </a:pPr>
          <a:endParaRPr lang="fr-FR" sz="2800" kern="1200" dirty="0">
            <a:solidFill>
              <a:schemeClr val="tx2">
                <a:lumMod val="60000"/>
                <a:lumOff val="40000"/>
              </a:schemeClr>
            </a:solidFill>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solidFill>
                <a:schemeClr val="tx2">
                  <a:lumMod val="60000"/>
                  <a:lumOff val="40000"/>
                </a:schemeClr>
              </a:solidFill>
              <a:latin typeface="+mj-lt"/>
            </a:rPr>
            <a:t>CONSÉQUENCES EN MATIÈRE DE SANTÉ &amp; DE BIEN-ÊTRE</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44550">
            <a:lnSpc>
              <a:spcPct val="90000"/>
            </a:lnSpc>
            <a:spcBef>
              <a:spcPct val="0"/>
            </a:spcBef>
            <a:spcAft>
              <a:spcPct val="35000"/>
            </a:spcAft>
          </a:pPr>
          <a:r>
            <a:rPr lang="fr-FR" sz="2400" kern="1200" dirty="0" smtClean="0">
              <a:solidFill>
                <a:schemeClr val="tx1"/>
              </a:solidFill>
              <a:latin typeface="+mn-lt"/>
            </a:rPr>
            <a:t>Rupture avec le réseau social</a:t>
          </a:r>
        </a:p>
        <a:p>
          <a:pPr lvl="0" algn="ctr" defTabSz="844550">
            <a:lnSpc>
              <a:spcPct val="90000"/>
            </a:lnSpc>
            <a:spcBef>
              <a:spcPct val="0"/>
            </a:spcBef>
            <a:spcAft>
              <a:spcPct val="35000"/>
            </a:spcAft>
          </a:pPr>
          <a:r>
            <a:rPr lang="fr-FR" sz="2400" kern="1200" dirty="0" smtClean="0">
              <a:solidFill>
                <a:schemeClr val="tx1"/>
              </a:solidFill>
              <a:latin typeface="+mn-lt"/>
            </a:rPr>
            <a:t>Impacts sur les enfants</a:t>
          </a:r>
        </a:p>
        <a:p>
          <a:pPr lvl="0" algn="ctr" defTabSz="844550">
            <a:lnSpc>
              <a:spcPct val="90000"/>
            </a:lnSpc>
            <a:spcBef>
              <a:spcPct val="0"/>
            </a:spcBef>
            <a:spcAft>
              <a:spcPct val="35000"/>
            </a:spcAft>
          </a:pPr>
          <a:r>
            <a:rPr lang="fr-FR" sz="2400" kern="1200" dirty="0" smtClean="0">
              <a:solidFill>
                <a:schemeClr val="tx1"/>
              </a:solidFill>
              <a:latin typeface="+mn-lt"/>
            </a:rPr>
            <a:t>Isolement social</a:t>
          </a:r>
          <a:endParaRPr lang="fr-FR" sz="2400" kern="1200" dirty="0">
            <a:solidFill>
              <a:schemeClr val="tx1"/>
            </a:solidFill>
            <a:latin typeface="+mn-lt"/>
          </a:endParaRPr>
        </a:p>
      </dsp:txBody>
      <dsp:txXfrm>
        <a:off x="3965699" y="2545493"/>
        <a:ext cx="3603500" cy="216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1920-6988-4D1C-8AD2-07B0BAE40CFA}">
      <dsp:nvSpPr>
        <dsp:cNvPr id="0" name=""/>
        <dsp:cNvSpPr/>
      </dsp:nvSpPr>
      <dsp:spPr>
        <a:xfrm>
          <a:off x="0" y="0"/>
          <a:ext cx="2844316" cy="1800000"/>
        </a:xfrm>
        <a:prstGeom prst="rightArrow">
          <a:avLst/>
        </a:prstGeom>
        <a:no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22408-9845-4602-AC65-EC588CA29687}">
      <dsp:nvSpPr>
        <dsp:cNvPr id="0" name=""/>
        <dsp:cNvSpPr/>
      </dsp:nvSpPr>
      <dsp:spPr>
        <a:xfrm rot="10800000">
          <a:off x="0" y="0"/>
          <a:ext cx="5184576" cy="1458578"/>
        </a:xfrm>
        <a:prstGeom prst="trapezoid">
          <a:avLst>
            <a:gd name="adj" fmla="val 44432"/>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fr-FR" sz="2000" b="1" kern="1200" dirty="0">
              <a:solidFill>
                <a:schemeClr val="tx1"/>
              </a:solidFill>
            </a:rPr>
            <a:t>Demande </a:t>
          </a:r>
          <a:r>
            <a:rPr lang="fr-FR" sz="2000" b="1" kern="1200" dirty="0" smtClean="0">
              <a:solidFill>
                <a:schemeClr val="tx1"/>
              </a:solidFill>
            </a:rPr>
            <a:t>d'expulsion </a:t>
          </a:r>
          <a:endParaRPr lang="fr-FR" sz="2000" b="1" kern="1200" dirty="0">
            <a:solidFill>
              <a:schemeClr val="tx1"/>
            </a:solidFill>
          </a:endParaRPr>
        </a:p>
        <a:p>
          <a:pPr lvl="0" algn="ctr" defTabSz="889000">
            <a:lnSpc>
              <a:spcPct val="100000"/>
            </a:lnSpc>
            <a:spcBef>
              <a:spcPct val="0"/>
            </a:spcBef>
            <a:spcAft>
              <a:spcPts val="0"/>
            </a:spcAft>
          </a:pPr>
          <a:r>
            <a:rPr lang="fr-FR" sz="2000" b="1" kern="1200" dirty="0">
              <a:solidFill>
                <a:schemeClr val="tx1"/>
              </a:solidFill>
            </a:rPr>
            <a:t>par le propriétaire </a:t>
          </a:r>
        </a:p>
        <a:p>
          <a:pPr lvl="0" algn="ctr" defTabSz="889000">
            <a:lnSpc>
              <a:spcPct val="100000"/>
            </a:lnSpc>
            <a:spcBef>
              <a:spcPct val="0"/>
            </a:spcBef>
            <a:spcAft>
              <a:spcPts val="0"/>
            </a:spcAft>
          </a:pPr>
          <a:r>
            <a:rPr lang="fr-FR" sz="2000" b="1" kern="1200" dirty="0">
              <a:solidFill>
                <a:schemeClr val="tx1"/>
              </a:solidFill>
            </a:rPr>
            <a:t>devant le juge de paix</a:t>
          </a:r>
        </a:p>
      </dsp:txBody>
      <dsp:txXfrm rot="-10800000">
        <a:off x="907300" y="0"/>
        <a:ext cx="3369974" cy="1458578"/>
      </dsp:txXfrm>
    </dsp:sp>
    <dsp:sp modelId="{C84D8478-1365-483D-84F6-CD15A30E3ABD}">
      <dsp:nvSpPr>
        <dsp:cNvPr id="0" name=""/>
        <dsp:cNvSpPr/>
      </dsp:nvSpPr>
      <dsp:spPr>
        <a:xfrm rot="10800000">
          <a:off x="648072" y="1458578"/>
          <a:ext cx="3888431" cy="1458578"/>
        </a:xfrm>
        <a:prstGeom prst="trapezoid">
          <a:avLst>
            <a:gd name="adj" fmla="val 44432"/>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t>Jugement autorisant l'expulsion</a:t>
          </a:r>
        </a:p>
      </dsp:txBody>
      <dsp:txXfrm rot="-10800000">
        <a:off x="1328547" y="1458578"/>
        <a:ext cx="2527480" cy="1458578"/>
      </dsp:txXfrm>
    </dsp:sp>
    <dsp:sp modelId="{CB1D102D-9628-4953-AED9-2915010DBA44}">
      <dsp:nvSpPr>
        <dsp:cNvPr id="0" name=""/>
        <dsp:cNvSpPr/>
      </dsp:nvSpPr>
      <dsp:spPr>
        <a:xfrm rot="10800000">
          <a:off x="1296144" y="2917156"/>
          <a:ext cx="2592288" cy="1458578"/>
        </a:xfrm>
        <a:prstGeom prst="trapezoid">
          <a:avLst>
            <a:gd name="adj" fmla="val 4443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a:solidFill>
                <a:schemeClr val="tx1"/>
              </a:solidFill>
            </a:rPr>
            <a:t>Expulsion programmée</a:t>
          </a:r>
        </a:p>
      </dsp:txBody>
      <dsp:txXfrm rot="-10800000">
        <a:off x="1749794" y="2917156"/>
        <a:ext cx="1684987" cy="1458578"/>
      </dsp:txXfrm>
    </dsp:sp>
    <dsp:sp modelId="{68870B73-8B02-4D16-8B22-30ECE800AF2A}">
      <dsp:nvSpPr>
        <dsp:cNvPr id="0" name=""/>
        <dsp:cNvSpPr/>
      </dsp:nvSpPr>
      <dsp:spPr>
        <a:xfrm rot="10800000">
          <a:off x="1960015" y="4352441"/>
          <a:ext cx="1296144" cy="1458578"/>
        </a:xfrm>
        <a:prstGeom prst="trapezoid">
          <a:avLst>
            <a:gd name="adj" fmla="val 5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Expulsion effective</a:t>
          </a:r>
          <a:endParaRPr lang="fr-FR" sz="2000" b="1" kern="1200" dirty="0">
            <a:solidFill>
              <a:schemeClr val="tx1"/>
            </a:solidFill>
          </a:endParaRPr>
        </a:p>
      </dsp:txBody>
      <dsp:txXfrm rot="-10800000">
        <a:off x="1960015" y="4352441"/>
        <a:ext cx="1296144" cy="1458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1920-6988-4D1C-8AD2-07B0BAE40CFA}">
      <dsp:nvSpPr>
        <dsp:cNvPr id="0" name=""/>
        <dsp:cNvSpPr/>
      </dsp:nvSpPr>
      <dsp:spPr>
        <a:xfrm>
          <a:off x="0" y="0"/>
          <a:ext cx="2844316" cy="1800000"/>
        </a:xfrm>
        <a:prstGeom prst="rightArrow">
          <a:avLst/>
        </a:prstGeom>
        <a:no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BD25C-CC5D-4CF7-A64B-64DE1D13F0CE}">
      <dsp:nvSpPr>
        <dsp:cNvPr id="0" name=""/>
        <dsp:cNvSpPr/>
      </dsp:nvSpPr>
      <dsp:spPr>
        <a:xfrm>
          <a:off x="1339255" y="842"/>
          <a:ext cx="2824617" cy="275549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latin typeface="Calibri Light" panose="020F0302020204030204" pitchFamily="34" charset="0"/>
              <a:cs typeface="Calibri Light" panose="020F0302020204030204" pitchFamily="34" charset="0"/>
            </a:rPr>
            <a:t>FACTEURS STRUCTURELS (dès le départ)</a:t>
          </a:r>
          <a:endParaRPr lang="fr-FR" sz="2200" kern="1200" dirty="0">
            <a:latin typeface="Calibri Light" panose="020F0302020204030204" pitchFamily="34" charset="0"/>
            <a:cs typeface="Calibri Light" panose="020F0302020204030204" pitchFamily="34" charset="0"/>
          </a:endParaRPr>
        </a:p>
      </dsp:txBody>
      <dsp:txXfrm>
        <a:off x="1752911" y="404374"/>
        <a:ext cx="1997305" cy="1948426"/>
      </dsp:txXfrm>
    </dsp:sp>
    <dsp:sp modelId="{38C48233-BCE9-4F73-AE30-DC0F49EF24D3}">
      <dsp:nvSpPr>
        <dsp:cNvPr id="0" name=""/>
        <dsp:cNvSpPr/>
      </dsp:nvSpPr>
      <dsp:spPr>
        <a:xfrm>
          <a:off x="2601141" y="2798451"/>
          <a:ext cx="300844" cy="30084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latin typeface="Calibri Light" panose="020F0302020204030204" pitchFamily="34" charset="0"/>
            <a:cs typeface="Calibri Light" panose="020F0302020204030204" pitchFamily="34" charset="0"/>
          </a:endParaRPr>
        </a:p>
      </dsp:txBody>
      <dsp:txXfrm>
        <a:off x="2641018" y="2913494"/>
        <a:ext cx="221090" cy="70758"/>
      </dsp:txXfrm>
    </dsp:sp>
    <dsp:sp modelId="{723ACA07-4B48-420C-8276-5B04DD854CBA}">
      <dsp:nvSpPr>
        <dsp:cNvPr id="0" name=""/>
        <dsp:cNvSpPr/>
      </dsp:nvSpPr>
      <dsp:spPr>
        <a:xfrm>
          <a:off x="1414806" y="3141414"/>
          <a:ext cx="2673515" cy="2646895"/>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0" kern="1200" dirty="0" smtClean="0">
              <a:latin typeface="Calibri Light" panose="020F0302020204030204" pitchFamily="34" charset="0"/>
              <a:cs typeface="Calibri Light" panose="020F0302020204030204" pitchFamily="34" charset="0"/>
            </a:rPr>
            <a:t>FACTEURS CONJONCTURELS </a:t>
          </a:r>
          <a:r>
            <a:rPr lang="fr-FR" sz="2200" b="0" kern="1200" dirty="0" smtClean="0">
              <a:latin typeface="Calibri Light" panose="020F0302020204030204" pitchFamily="34" charset="0"/>
              <a:cs typeface="Calibri Light" panose="020F0302020204030204" pitchFamily="34" charset="0"/>
            </a:rPr>
            <a:t>(éléments nouveaux)</a:t>
          </a:r>
          <a:endParaRPr lang="fr-FR" sz="2200" b="0" kern="1200" dirty="0">
            <a:latin typeface="Calibri Light" panose="020F0302020204030204" pitchFamily="34" charset="0"/>
            <a:cs typeface="Calibri Light" panose="020F0302020204030204" pitchFamily="34" charset="0"/>
          </a:endParaRPr>
        </a:p>
      </dsp:txBody>
      <dsp:txXfrm>
        <a:off x="1806333" y="3529043"/>
        <a:ext cx="1890461" cy="1871637"/>
      </dsp:txXfrm>
    </dsp:sp>
    <dsp:sp modelId="{78889CF0-B2D5-404F-9020-39CDFFADFED2}">
      <dsp:nvSpPr>
        <dsp:cNvPr id="0" name=""/>
        <dsp:cNvSpPr/>
      </dsp:nvSpPr>
      <dsp:spPr>
        <a:xfrm>
          <a:off x="4245622" y="2798098"/>
          <a:ext cx="173310" cy="1929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dsp:txBody>
      <dsp:txXfrm>
        <a:off x="4245622" y="2836689"/>
        <a:ext cx="121317" cy="115773"/>
      </dsp:txXfrm>
    </dsp:sp>
    <dsp:sp modelId="{F1A2DF07-4A45-4196-917F-46C0B0A84567}">
      <dsp:nvSpPr>
        <dsp:cNvPr id="0" name=""/>
        <dsp:cNvSpPr/>
      </dsp:nvSpPr>
      <dsp:spPr>
        <a:xfrm>
          <a:off x="4490873" y="1552071"/>
          <a:ext cx="3121877" cy="26850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b="1" kern="1200" dirty="0" smtClean="0">
              <a:latin typeface="Calibri Light" panose="020F0302020204030204" pitchFamily="34" charset="0"/>
              <a:cs typeface="Calibri Light" panose="020F0302020204030204" pitchFamily="34" charset="0"/>
            </a:rPr>
            <a:t>RISQUE D’EXPULSION</a:t>
          </a:r>
          <a:endParaRPr lang="fr-FR" sz="2200" b="1" kern="1200" dirty="0">
            <a:latin typeface="Calibri Light" panose="020F0302020204030204" pitchFamily="34" charset="0"/>
            <a:cs typeface="Calibri Light" panose="020F0302020204030204" pitchFamily="34" charset="0"/>
          </a:endParaRPr>
        </a:p>
      </dsp:txBody>
      <dsp:txXfrm>
        <a:off x="4948061" y="1945281"/>
        <a:ext cx="2207501" cy="1898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7BBF-D4E3-4AE5-8CE1-6198CF417D88}">
      <dsp:nvSpPr>
        <dsp:cNvPr id="0" name=""/>
        <dsp:cNvSpPr/>
      </dsp:nvSpPr>
      <dsp:spPr>
        <a:xfrm rot="4396374">
          <a:off x="1514230" y="1039519"/>
          <a:ext cx="4954624" cy="3455233"/>
        </a:xfrm>
        <a:prstGeom prst="swooshArrow">
          <a:avLst>
            <a:gd name="adj1" fmla="val 16310"/>
            <a:gd name="adj2" fmla="val 313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15062-FF0C-424C-8EE9-6ED1FBF8BCED}">
      <dsp:nvSpPr>
        <dsp:cNvPr id="0" name=""/>
        <dsp:cNvSpPr/>
      </dsp:nvSpPr>
      <dsp:spPr>
        <a:xfrm>
          <a:off x="4138586" y="2126040"/>
          <a:ext cx="125119" cy="125119"/>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43238-BF23-4064-B360-FE571C0A71A7}">
      <dsp:nvSpPr>
        <dsp:cNvPr id="0" name=""/>
        <dsp:cNvSpPr/>
      </dsp:nvSpPr>
      <dsp:spPr>
        <a:xfrm>
          <a:off x="728024" y="-102584"/>
          <a:ext cx="3244076" cy="91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fr-FR" sz="2400" kern="1200" dirty="0" smtClean="0">
              <a:latin typeface="+mn-lt"/>
            </a:rPr>
            <a:t>RISQUE D’EXPULSION</a:t>
          </a:r>
          <a:endParaRPr lang="fr-FR" sz="2000" kern="1200" dirty="0">
            <a:latin typeface="+mn-lt"/>
          </a:endParaRPr>
        </a:p>
      </dsp:txBody>
      <dsp:txXfrm>
        <a:off x="728024" y="-102584"/>
        <a:ext cx="3244076" cy="918310"/>
      </dsp:txXfrm>
    </dsp:sp>
    <dsp:sp modelId="{30849F5F-194B-46FC-BBD5-870CCA49C1A0}">
      <dsp:nvSpPr>
        <dsp:cNvPr id="0" name=""/>
        <dsp:cNvSpPr/>
      </dsp:nvSpPr>
      <dsp:spPr>
        <a:xfrm>
          <a:off x="4927090" y="1255458"/>
          <a:ext cx="3660146" cy="2032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pPr>
          <a:r>
            <a:rPr lang="fr-FR" sz="2000" b="0" kern="1200" dirty="0" smtClean="0">
              <a:latin typeface="+mn-lt"/>
            </a:rPr>
            <a:t>FACTEURS DE DÉSESCALADE</a:t>
          </a:r>
          <a:endParaRPr lang="fr-FR" sz="2000" b="0" kern="1200" dirty="0">
            <a:latin typeface="+mn-lt"/>
          </a:endParaRPr>
        </a:p>
        <a:p>
          <a:pPr marL="228600" lvl="1" indent="-228600" algn="l" defTabSz="889000">
            <a:lnSpc>
              <a:spcPct val="90000"/>
            </a:lnSpc>
            <a:spcBef>
              <a:spcPct val="0"/>
            </a:spcBef>
            <a:spcAft>
              <a:spcPct val="15000"/>
            </a:spcAft>
            <a:buChar char="••"/>
          </a:pPr>
          <a:r>
            <a:rPr lang="fr-FR" sz="2000" b="0" kern="1200" dirty="0" smtClean="0">
              <a:latin typeface="+mn-lt"/>
            </a:rPr>
            <a:t>Liés au(x) locataire(s)/occupant(s)</a:t>
          </a:r>
          <a:endParaRPr lang="fr-FR" sz="2000" b="0" kern="1200" dirty="0">
            <a:latin typeface="+mn-lt"/>
          </a:endParaRPr>
        </a:p>
        <a:p>
          <a:pPr marL="228600" lvl="1" indent="-228600" algn="l" defTabSz="889000">
            <a:lnSpc>
              <a:spcPct val="90000"/>
            </a:lnSpc>
            <a:spcBef>
              <a:spcPct val="0"/>
            </a:spcBef>
            <a:spcAft>
              <a:spcPct val="15000"/>
            </a:spcAft>
            <a:buChar char="••"/>
          </a:pPr>
          <a:r>
            <a:rPr lang="fr-FR" sz="2000" b="0" kern="1200" dirty="0" smtClean="0">
              <a:latin typeface="+mn-lt"/>
            </a:rPr>
            <a:t>Intervenants sociaux et judiciaires</a:t>
          </a:r>
          <a:endParaRPr lang="fr-FR" sz="2000" b="0" kern="1200" dirty="0">
            <a:latin typeface="+mn-lt"/>
          </a:endParaRPr>
        </a:p>
      </dsp:txBody>
      <dsp:txXfrm>
        <a:off x="4927090" y="1255458"/>
        <a:ext cx="3660146" cy="2032863"/>
      </dsp:txXfrm>
    </dsp:sp>
    <dsp:sp modelId="{91152284-F3DB-4DEB-9DF6-F3AE61693B59}">
      <dsp:nvSpPr>
        <dsp:cNvPr id="0" name=""/>
        <dsp:cNvSpPr/>
      </dsp:nvSpPr>
      <dsp:spPr>
        <a:xfrm>
          <a:off x="2209479" y="4285708"/>
          <a:ext cx="4841450" cy="1328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pPr>
          <a:r>
            <a:rPr lang="fr-FR" sz="2000" kern="1200" dirty="0" smtClean="0">
              <a:latin typeface="+mn-lt"/>
            </a:rPr>
            <a:t>EXPULSION ÉVITÉE </a:t>
          </a:r>
        </a:p>
        <a:p>
          <a:pPr lvl="0" algn="l" defTabSz="889000">
            <a:lnSpc>
              <a:spcPct val="90000"/>
            </a:lnSpc>
            <a:spcBef>
              <a:spcPct val="0"/>
            </a:spcBef>
            <a:spcAft>
              <a:spcPct val="35000"/>
            </a:spcAft>
          </a:pPr>
          <a:r>
            <a:rPr lang="fr-FR" sz="2000" kern="1200" dirty="0" smtClean="0">
              <a:latin typeface="+mn-lt"/>
            </a:rPr>
            <a:t>(procédure stoppée)</a:t>
          </a:r>
          <a:endParaRPr lang="fr-FR" sz="2000" kern="1200" dirty="0">
            <a:latin typeface="+mn-lt"/>
          </a:endParaRPr>
        </a:p>
        <a:p>
          <a:pPr marL="171450" lvl="1" indent="-171450" algn="l" defTabSz="800100">
            <a:lnSpc>
              <a:spcPct val="90000"/>
            </a:lnSpc>
            <a:spcBef>
              <a:spcPct val="0"/>
            </a:spcBef>
            <a:spcAft>
              <a:spcPct val="15000"/>
            </a:spcAft>
            <a:buChar char="••"/>
          </a:pPr>
          <a:r>
            <a:rPr lang="fr-FR" sz="1800" kern="1200" dirty="0" smtClean="0">
              <a:latin typeface="+mn-lt"/>
            </a:rPr>
            <a:t>Maintien dans le logement</a:t>
          </a:r>
          <a:endParaRPr lang="fr-FR" sz="1800" kern="1200" dirty="0">
            <a:latin typeface="+mn-lt"/>
          </a:endParaRPr>
        </a:p>
        <a:p>
          <a:pPr marL="171450" lvl="1" indent="-171450" algn="l" defTabSz="800100">
            <a:lnSpc>
              <a:spcPct val="90000"/>
            </a:lnSpc>
            <a:spcBef>
              <a:spcPct val="0"/>
            </a:spcBef>
            <a:spcAft>
              <a:spcPct val="15000"/>
            </a:spcAft>
            <a:buChar char="••"/>
          </a:pPr>
          <a:r>
            <a:rPr lang="fr-FR" sz="1800" kern="1200" dirty="0" smtClean="0">
              <a:latin typeface="+mn-lt"/>
            </a:rPr>
            <a:t>Départ forcé</a:t>
          </a:r>
          <a:endParaRPr lang="fr-FR" sz="1800" kern="1200" dirty="0">
            <a:latin typeface="+mn-lt"/>
          </a:endParaRPr>
        </a:p>
      </dsp:txBody>
      <dsp:txXfrm>
        <a:off x="2209479" y="4285708"/>
        <a:ext cx="4841450" cy="1328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67EF-3AE6-42F8-9039-F0CA3D25DD11}">
      <dsp:nvSpPr>
        <dsp:cNvPr id="0" name=""/>
        <dsp:cNvSpPr/>
      </dsp:nvSpPr>
      <dsp:spPr>
        <a:xfrm>
          <a:off x="0" y="1083733"/>
          <a:ext cx="8128000" cy="3251199"/>
        </a:xfrm>
        <a:prstGeom prst="leftRightRibb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F5A56-E686-4243-B689-898E079CDDAD}">
      <dsp:nvSpPr>
        <dsp:cNvPr id="0" name=""/>
        <dsp:cNvSpPr/>
      </dsp:nvSpPr>
      <dsp:spPr>
        <a:xfrm>
          <a:off x="975360" y="1652693"/>
          <a:ext cx="2682239"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fr-FR" sz="3200" kern="1200" dirty="0" smtClean="0">
              <a:latin typeface="+mn-lt"/>
            </a:rPr>
            <a:t>FACTEURS DE DÉSESCALADE</a:t>
          </a:r>
          <a:endParaRPr lang="fr-FR" sz="3200" kern="1200" dirty="0">
            <a:latin typeface="+mn-lt"/>
          </a:endParaRPr>
        </a:p>
      </dsp:txBody>
      <dsp:txXfrm>
        <a:off x="975360" y="1652693"/>
        <a:ext cx="2682239" cy="1593088"/>
      </dsp:txXfrm>
    </dsp:sp>
    <dsp:sp modelId="{93877778-7799-46CE-892C-47919865CD8C}">
      <dsp:nvSpPr>
        <dsp:cNvPr id="0" name=""/>
        <dsp:cNvSpPr/>
      </dsp:nvSpPr>
      <dsp:spPr>
        <a:xfrm>
          <a:off x="4064000" y="2172885"/>
          <a:ext cx="3169920"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fr-FR" sz="3200" kern="1200" dirty="0" smtClean="0">
              <a:latin typeface="+mn-lt"/>
            </a:rPr>
            <a:t>FACTEURS D’ESCALADE</a:t>
          </a:r>
          <a:endParaRPr lang="fr-FR" sz="3200" kern="1200" dirty="0">
            <a:latin typeface="+mn-lt"/>
          </a:endParaRPr>
        </a:p>
      </dsp:txBody>
      <dsp:txXfrm>
        <a:off x="4064000" y="2172885"/>
        <a:ext cx="3169920" cy="1593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F8FB-1CB9-4CDA-91DD-EC3FEF0B0BDF}">
      <dsp:nvSpPr>
        <dsp:cNvPr id="0" name=""/>
        <dsp:cNvSpPr/>
      </dsp:nvSpPr>
      <dsp:spPr>
        <a:xfrm>
          <a:off x="0" y="169333"/>
          <a:ext cx="8128000" cy="5079999"/>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FAB3E-943E-462F-BA2D-A31F15C9CEE1}">
      <dsp:nvSpPr>
        <dsp:cNvPr id="0" name=""/>
        <dsp:cNvSpPr/>
      </dsp:nvSpPr>
      <dsp:spPr>
        <a:xfrm>
          <a:off x="1032256" y="3675549"/>
          <a:ext cx="211328" cy="21132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D0F1B1-37EE-470C-916A-2721F4277B97}">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889000">
            <a:lnSpc>
              <a:spcPct val="90000"/>
            </a:lnSpc>
            <a:spcBef>
              <a:spcPct val="0"/>
            </a:spcBef>
            <a:spcAft>
              <a:spcPct val="35000"/>
            </a:spcAft>
          </a:pPr>
          <a:r>
            <a:rPr lang="fr-FR" sz="2000" kern="1200" dirty="0" smtClean="0">
              <a:latin typeface="+mn-lt"/>
              <a:cs typeface="Calibri Light" panose="020F0302020204030204" pitchFamily="34" charset="0"/>
            </a:rPr>
            <a:t>RISQUE D’EXPULSION</a:t>
          </a:r>
          <a:endParaRPr lang="fr-FR" sz="1800" kern="1200" dirty="0">
            <a:latin typeface="+mn-lt"/>
            <a:cs typeface="Calibri Light" panose="020F0302020204030204" pitchFamily="34" charset="0"/>
          </a:endParaRPr>
        </a:p>
      </dsp:txBody>
      <dsp:txXfrm>
        <a:off x="1137920" y="3781213"/>
        <a:ext cx="1893824" cy="1468120"/>
      </dsp:txXfrm>
    </dsp:sp>
    <dsp:sp modelId="{2A22B379-C326-4138-865E-6D436F407B9E}">
      <dsp:nvSpPr>
        <dsp:cNvPr id="0" name=""/>
        <dsp:cNvSpPr/>
      </dsp:nvSpPr>
      <dsp:spPr>
        <a:xfrm>
          <a:off x="2897632" y="2294805"/>
          <a:ext cx="382016" cy="38201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99E94E4-2A0C-49F7-AC92-22329FCC36E6}">
      <dsp:nvSpPr>
        <dsp:cNvPr id="0" name=""/>
        <dsp:cNvSpPr/>
      </dsp:nvSpPr>
      <dsp:spPr>
        <a:xfrm>
          <a:off x="3073404" y="2556145"/>
          <a:ext cx="2368057"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889000">
            <a:lnSpc>
              <a:spcPct val="90000"/>
            </a:lnSpc>
            <a:spcBef>
              <a:spcPct val="0"/>
            </a:spcBef>
            <a:spcAft>
              <a:spcPct val="35000"/>
            </a:spcAft>
          </a:pPr>
          <a:r>
            <a:rPr lang="fr-FR" sz="2000" b="0" kern="1200" dirty="0" smtClean="0">
              <a:latin typeface="+mn-lt"/>
              <a:cs typeface="Calibri Light" panose="020F0302020204030204" pitchFamily="34" charset="0"/>
            </a:rPr>
            <a:t>FACTEURS D’ESCALADE</a:t>
          </a:r>
          <a:endParaRPr lang="fr-FR" sz="2000" b="0" kern="1200" dirty="0">
            <a:latin typeface="+mn-lt"/>
            <a:cs typeface="Calibri Light" panose="020F0302020204030204" pitchFamily="34" charset="0"/>
          </a:endParaRPr>
        </a:p>
        <a:p>
          <a:pPr marL="171450" lvl="1" indent="-171450" algn="l" defTabSz="800100">
            <a:lnSpc>
              <a:spcPct val="90000"/>
            </a:lnSpc>
            <a:spcBef>
              <a:spcPct val="0"/>
            </a:spcBef>
            <a:spcAft>
              <a:spcPct val="15000"/>
            </a:spcAft>
            <a:buChar char="••"/>
          </a:pPr>
          <a:r>
            <a:rPr lang="fr-FR" sz="1800" b="0" kern="1200" dirty="0" smtClean="0">
              <a:latin typeface="+mn-lt"/>
              <a:cs typeface="Calibri Light" panose="020F0302020204030204" pitchFamily="34" charset="0"/>
            </a:rPr>
            <a:t>Liés au(x) locataire(s) ou occupant(s)</a:t>
          </a:r>
          <a:endParaRPr lang="fr-FR" sz="1800" b="0" kern="1200" dirty="0">
            <a:latin typeface="+mn-lt"/>
            <a:cs typeface="Calibri Light" panose="020F0302020204030204" pitchFamily="34" charset="0"/>
          </a:endParaRPr>
        </a:p>
        <a:p>
          <a:pPr marL="171450" lvl="1" indent="-171450" algn="l" defTabSz="800100">
            <a:lnSpc>
              <a:spcPct val="90000"/>
            </a:lnSpc>
            <a:spcBef>
              <a:spcPct val="0"/>
            </a:spcBef>
            <a:spcAft>
              <a:spcPct val="15000"/>
            </a:spcAft>
            <a:buChar char="••"/>
          </a:pPr>
          <a:r>
            <a:rPr lang="fr-FR" sz="1800" b="0" kern="1200" dirty="0" smtClean="0">
              <a:latin typeface="+mn-lt"/>
              <a:cs typeface="Calibri Light" panose="020F0302020204030204" pitchFamily="34" charset="0"/>
            </a:rPr>
            <a:t>Liés au propriétaire/bailleur</a:t>
          </a:r>
          <a:endParaRPr lang="fr-FR" sz="1800" b="0" kern="1200" dirty="0">
            <a:latin typeface="+mn-lt"/>
            <a:cs typeface="Calibri Light" panose="020F0302020204030204" pitchFamily="34" charset="0"/>
          </a:endParaRPr>
        </a:p>
      </dsp:txBody>
      <dsp:txXfrm>
        <a:off x="3073404" y="2556145"/>
        <a:ext cx="2368057" cy="2763519"/>
      </dsp:txXfrm>
    </dsp:sp>
    <dsp:sp modelId="{B112CB9F-C73A-4258-B4A7-39527035DF90}">
      <dsp:nvSpPr>
        <dsp:cNvPr id="0" name=""/>
        <dsp:cNvSpPr/>
      </dsp:nvSpPr>
      <dsp:spPr>
        <a:xfrm>
          <a:off x="5140960" y="1454573"/>
          <a:ext cx="528320" cy="52832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AA27E49-42BD-4D14-A44C-EF28302A1F0E}">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889000">
            <a:lnSpc>
              <a:spcPct val="90000"/>
            </a:lnSpc>
            <a:spcBef>
              <a:spcPct val="0"/>
            </a:spcBef>
            <a:spcAft>
              <a:spcPct val="35000"/>
            </a:spcAft>
          </a:pPr>
          <a:r>
            <a:rPr lang="fr-FR" sz="2000" kern="1200" dirty="0" smtClean="0">
              <a:latin typeface="+mn-lt"/>
              <a:cs typeface="Calibri Light" panose="020F0302020204030204" pitchFamily="34" charset="0"/>
            </a:rPr>
            <a:t>EXPULSION EFFECTIVE </a:t>
          </a:r>
          <a:r>
            <a:rPr lang="fr-FR" sz="1800" kern="1200" dirty="0" smtClean="0">
              <a:latin typeface="+mn-lt"/>
              <a:cs typeface="Calibri Light" panose="020F0302020204030204" pitchFamily="34" charset="0"/>
            </a:rPr>
            <a:t>(procédure menée à son terme)</a:t>
          </a:r>
          <a:endParaRPr lang="fr-FR" sz="1800" kern="1200" dirty="0">
            <a:latin typeface="+mn-lt"/>
            <a:cs typeface="Calibri Light" panose="020F0302020204030204" pitchFamily="34" charset="0"/>
          </a:endParaRPr>
        </a:p>
      </dsp:txBody>
      <dsp:txXfrm>
        <a:off x="5405120" y="1718733"/>
        <a:ext cx="1950720" cy="3530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latin typeface="+mj-lt"/>
            </a:rPr>
            <a:t>CONSÉQUENCES MATÉRIELLES &amp; FINANCIÈRES</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latin typeface="+mj-lt"/>
            </a:rPr>
            <a:t>CONSÉQUENCES ADMINISTRATIVES</a:t>
          </a:r>
        </a:p>
        <a:p>
          <a:pPr lvl="0" algn="ctr" defTabSz="844550">
            <a:lnSpc>
              <a:spcPct val="90000"/>
            </a:lnSpc>
            <a:spcBef>
              <a:spcPct val="0"/>
            </a:spcBef>
            <a:spcAft>
              <a:spcPct val="35000"/>
            </a:spcAft>
          </a:pPr>
          <a:endParaRPr lang="fr-FR" sz="2800" kern="1200" dirty="0"/>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kern="1200" dirty="0" smtClean="0">
              <a:latin typeface="+mj-lt"/>
            </a:rPr>
            <a:t>CONSÉQUENCES EN MATIÈRE DE SANTÉ &amp; DE BIEN-ÊTRE</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2800" kern="1200" dirty="0" smtClean="0">
              <a:latin typeface="+mj-lt"/>
            </a:rPr>
            <a:t>CONSÉQUENCES SOCIALES</a:t>
          </a:r>
        </a:p>
        <a:p>
          <a:pPr lvl="0" algn="ctr" defTabSz="844550">
            <a:lnSpc>
              <a:spcPct val="90000"/>
            </a:lnSpc>
            <a:spcBef>
              <a:spcPct val="0"/>
            </a:spcBef>
            <a:spcAft>
              <a:spcPct val="35000"/>
            </a:spcAft>
          </a:pPr>
          <a:endParaRPr lang="fr-FR" sz="2800" kern="1200" dirty="0"/>
        </a:p>
      </dsp:txBody>
      <dsp:txXfrm>
        <a:off x="3965699" y="2545493"/>
        <a:ext cx="3603500" cy="2162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0.38751</cdr:x>
      <cdr:y>0.46395</cdr:y>
    </cdr:from>
    <cdr:to>
      <cdr:x>0.59358</cdr:x>
      <cdr:y>0.59584</cdr:y>
    </cdr:to>
    <cdr:sp macro="" textlink="">
      <cdr:nvSpPr>
        <cdr:cNvPr id="3" name="Tekstvak 10"/>
        <cdr:cNvSpPr txBox="1"/>
      </cdr:nvSpPr>
      <cdr:spPr>
        <a:xfrm xmlns:a="http://schemas.openxmlformats.org/drawingml/2006/main">
          <a:off x="2245494" y="2165344"/>
          <a:ext cx="1194093" cy="6155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BE" sz="1700" dirty="0" smtClean="0"/>
            <a:t>Secondaire</a:t>
          </a:r>
        </a:p>
        <a:p xmlns:a="http://schemas.openxmlformats.org/drawingml/2006/main">
          <a:r>
            <a:rPr lang="nl-BE" sz="1700" dirty="0" smtClean="0"/>
            <a:t>supérieur</a:t>
          </a:r>
          <a:endParaRPr lang="nl-BE" sz="1700" dirty="0"/>
        </a:p>
      </cdr:txBody>
    </cdr:sp>
  </cdr:relSizeAnchor>
  <cdr:relSizeAnchor xmlns:cdr="http://schemas.openxmlformats.org/drawingml/2006/chartDrawing">
    <cdr:from>
      <cdr:x>0.35352</cdr:x>
      <cdr:y>0.70484</cdr:y>
    </cdr:from>
    <cdr:to>
      <cdr:x>0.59358</cdr:x>
      <cdr:y>0.83673</cdr:y>
    </cdr:to>
    <cdr:sp macro="" textlink="">
      <cdr:nvSpPr>
        <cdr:cNvPr id="4" name="Tekstvak 10"/>
        <cdr:cNvSpPr txBox="1"/>
      </cdr:nvSpPr>
      <cdr:spPr>
        <a:xfrm xmlns:a="http://schemas.openxmlformats.org/drawingml/2006/main">
          <a:off x="2048543" y="3289613"/>
          <a:ext cx="1391045" cy="6155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BE" sz="1700" dirty="0" smtClean="0"/>
            <a:t>≤ Secondaire inférieur</a:t>
          </a:r>
          <a:endParaRPr lang="nl-BE" sz="1700" dirty="0"/>
        </a:p>
      </cdr:txBody>
    </cdr:sp>
  </cdr:relSizeAnchor>
  <cdr:relSizeAnchor xmlns:cdr="http://schemas.openxmlformats.org/drawingml/2006/chartDrawing">
    <cdr:from>
      <cdr:x>0</cdr:x>
      <cdr:y>0.89935</cdr:y>
    </cdr:from>
    <cdr:to>
      <cdr:x>1</cdr:x>
      <cdr:y>1</cdr:y>
    </cdr:to>
    <cdr:sp macro="" textlink="">
      <cdr:nvSpPr>
        <cdr:cNvPr id="2" name="Tekstvak 1"/>
        <cdr:cNvSpPr txBox="1"/>
      </cdr:nvSpPr>
      <cdr:spPr>
        <a:xfrm xmlns:a="http://schemas.openxmlformats.org/drawingml/2006/main">
          <a:off x="-6018737" y="4197452"/>
          <a:ext cx="5794675" cy="469741"/>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nl-BE" sz="1600" b="1" dirty="0" smtClean="0"/>
            <a:t>	</a:t>
          </a:r>
          <a:r>
            <a:rPr lang="nl-BE" sz="1800" dirty="0" err="1" smtClean="0"/>
            <a:t>Région</a:t>
          </a:r>
          <a:r>
            <a:rPr lang="nl-BE" sz="1800" dirty="0" smtClean="0"/>
            <a:t> </a:t>
          </a:r>
          <a:r>
            <a:rPr lang="nl-BE" sz="1800" dirty="0" err="1" smtClean="0"/>
            <a:t>bruxelloise</a:t>
          </a:r>
          <a:r>
            <a:rPr lang="nl-BE" sz="1800" dirty="0" smtClean="0"/>
            <a:t> 		</a:t>
          </a:r>
          <a:r>
            <a:rPr lang="nl-BE" sz="1800" dirty="0" err="1" smtClean="0"/>
            <a:t>Belgique</a:t>
          </a:r>
          <a:endParaRPr lang="nl-BE"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0.34056</cdr:y>
    </cdr:from>
    <cdr:to>
      <cdr:x>0.04618</cdr:x>
      <cdr:y>0.62907</cdr:y>
    </cdr:to>
    <cdr:sp macro="" textlink="">
      <cdr:nvSpPr>
        <cdr:cNvPr id="2" name="ZoneTexte 1"/>
        <cdr:cNvSpPr txBox="1"/>
      </cdr:nvSpPr>
      <cdr:spPr>
        <a:xfrm xmlns:a="http://schemas.openxmlformats.org/drawingml/2006/main">
          <a:off x="0" y="1543666"/>
          <a:ext cx="342811" cy="1307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8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0.34056</cdr:y>
    </cdr:from>
    <cdr:to>
      <cdr:x>0.04618</cdr:x>
      <cdr:y>0.62907</cdr:y>
    </cdr:to>
    <cdr:sp macro="" textlink="">
      <cdr:nvSpPr>
        <cdr:cNvPr id="2" name="ZoneTexte 1"/>
        <cdr:cNvSpPr txBox="1"/>
      </cdr:nvSpPr>
      <cdr:spPr>
        <a:xfrm xmlns:a="http://schemas.openxmlformats.org/drawingml/2006/main">
          <a:off x="0" y="1543666"/>
          <a:ext cx="342811" cy="1307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8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0.85781</cdr:x>
      <cdr:y>0.36968</cdr:y>
    </cdr:from>
    <cdr:to>
      <cdr:x>0.99156</cdr:x>
      <cdr:y>0.68211</cdr:y>
    </cdr:to>
    <cdr:sp macro="" textlink="">
      <cdr:nvSpPr>
        <cdr:cNvPr id="2" name="Tekstvak 1"/>
        <cdr:cNvSpPr txBox="1"/>
      </cdr:nvSpPr>
      <cdr:spPr>
        <a:xfrm xmlns:a="http://schemas.openxmlformats.org/drawingml/2006/main">
          <a:off x="7477815" y="1931195"/>
          <a:ext cx="1165949" cy="1632134"/>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500" dirty="0" err="1" smtClean="0"/>
            <a:t>Région</a:t>
          </a:r>
          <a:r>
            <a:rPr lang="nl-BE" sz="1500" dirty="0" smtClean="0"/>
            <a:t> </a:t>
          </a:r>
          <a:r>
            <a:rPr lang="nl-BE" sz="1500" dirty="0" err="1" smtClean="0"/>
            <a:t>bruxelloise</a:t>
          </a:r>
          <a:r>
            <a:rPr lang="nl-BE" sz="1500" dirty="0" smtClean="0"/>
            <a:t>:</a:t>
          </a:r>
        </a:p>
        <a:p xmlns:a="http://schemas.openxmlformats.org/drawingml/2006/main">
          <a:r>
            <a:rPr lang="nl-BE" sz="1500" dirty="0" smtClean="0"/>
            <a:t>9,5 %</a:t>
          </a:r>
          <a:endParaRPr lang="nl-BE" sz="15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0.00406</cdr:x>
      <cdr:y>0.09008</cdr:y>
    </cdr:from>
    <cdr:to>
      <cdr:x>0.04238</cdr:x>
      <cdr:y>0.79792</cdr:y>
    </cdr:to>
    <cdr:sp macro="" textlink="">
      <cdr:nvSpPr>
        <cdr:cNvPr id="2" name="TextBox 1"/>
        <cdr:cNvSpPr txBox="1"/>
      </cdr:nvSpPr>
      <cdr:spPr>
        <a:xfrm xmlns:a="http://schemas.openxmlformats.org/drawingml/2006/main">
          <a:off x="19050" y="276225"/>
          <a:ext cx="200025" cy="2085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B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F93400B-4183-450D-AF23-DD46F43A0092}" type="datetimeFigureOut">
              <a:rPr lang="nl-BE" smtClean="0"/>
              <a:t>29/10/2019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03C4B8BD-5BFC-4686-A930-DFE9B4046B4E}" type="slidenum">
              <a:rPr lang="nl-BE" smtClean="0"/>
              <a:t>‹N°›</a:t>
            </a:fld>
            <a:endParaRPr lang="nl-BE"/>
          </a:p>
        </p:txBody>
      </p:sp>
    </p:spTree>
    <p:extLst>
      <p:ext uri="{BB962C8B-B14F-4D97-AF65-F5344CB8AC3E}">
        <p14:creationId xmlns:p14="http://schemas.microsoft.com/office/powerpoint/2010/main" val="65157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1</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315947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11</a:t>
            </a:fld>
            <a:endParaRPr lang="nl-BE"/>
          </a:p>
        </p:txBody>
      </p:sp>
    </p:spTree>
    <p:extLst>
      <p:ext uri="{BB962C8B-B14F-4D97-AF65-F5344CB8AC3E}">
        <p14:creationId xmlns:p14="http://schemas.microsoft.com/office/powerpoint/2010/main" val="8889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12</a:t>
            </a:fld>
            <a:endParaRPr lang="nl-BE"/>
          </a:p>
        </p:txBody>
      </p:sp>
    </p:spTree>
    <p:extLst>
      <p:ext uri="{BB962C8B-B14F-4D97-AF65-F5344CB8AC3E}">
        <p14:creationId xmlns:p14="http://schemas.microsoft.com/office/powerpoint/2010/main" val="379578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13</a:t>
            </a:fld>
            <a:endParaRPr lang="nl-BE"/>
          </a:p>
        </p:txBody>
      </p:sp>
    </p:spTree>
    <p:extLst>
      <p:ext uri="{BB962C8B-B14F-4D97-AF65-F5344CB8AC3E}">
        <p14:creationId xmlns:p14="http://schemas.microsoft.com/office/powerpoint/2010/main" val="274278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15</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257235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16</a:t>
            </a:fld>
            <a:endParaRPr lang="en-US"/>
          </a:p>
        </p:txBody>
      </p:sp>
    </p:spTree>
    <p:extLst>
      <p:ext uri="{BB962C8B-B14F-4D97-AF65-F5344CB8AC3E}">
        <p14:creationId xmlns:p14="http://schemas.microsoft.com/office/powerpoint/2010/main" val="113235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noProof="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17</a:t>
            </a:fld>
            <a:endParaRPr lang="en-US"/>
          </a:p>
        </p:txBody>
      </p:sp>
    </p:spTree>
    <p:extLst>
      <p:ext uri="{BB962C8B-B14F-4D97-AF65-F5344CB8AC3E}">
        <p14:creationId xmlns:p14="http://schemas.microsoft.com/office/powerpoint/2010/main" val="3847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18</a:t>
            </a:fld>
            <a:endParaRPr lang="en-US"/>
          </a:p>
        </p:txBody>
      </p:sp>
    </p:spTree>
    <p:extLst>
      <p:ext uri="{BB962C8B-B14F-4D97-AF65-F5344CB8AC3E}">
        <p14:creationId xmlns:p14="http://schemas.microsoft.com/office/powerpoint/2010/main" val="3059066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noProof="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19</a:t>
            </a:fld>
            <a:endParaRPr lang="en-US"/>
          </a:p>
        </p:txBody>
      </p:sp>
    </p:spTree>
    <p:extLst>
      <p:ext uri="{BB962C8B-B14F-4D97-AF65-F5344CB8AC3E}">
        <p14:creationId xmlns:p14="http://schemas.microsoft.com/office/powerpoint/2010/main" val="158478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A9EA1DF0-E8B1-48AC-86D4-A0E8E2C47F5A}" type="slidenum">
              <a:rPr lang="fr-BE" smtClean="0"/>
              <a:pPr/>
              <a:t>20</a:t>
            </a:fld>
            <a:endParaRPr lang="fr-BE"/>
          </a:p>
        </p:txBody>
      </p:sp>
    </p:spTree>
    <p:extLst>
      <p:ext uri="{BB962C8B-B14F-4D97-AF65-F5344CB8AC3E}">
        <p14:creationId xmlns:p14="http://schemas.microsoft.com/office/powerpoint/2010/main" val="205296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21</a:t>
            </a:fld>
            <a:endParaRPr lang="en-US"/>
          </a:p>
        </p:txBody>
      </p:sp>
    </p:spTree>
    <p:extLst>
      <p:ext uri="{BB962C8B-B14F-4D97-AF65-F5344CB8AC3E}">
        <p14:creationId xmlns:p14="http://schemas.microsoft.com/office/powerpoint/2010/main" val="347764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2</a:t>
            </a:fld>
            <a:endParaRPr lang="nl-BE"/>
          </a:p>
        </p:txBody>
      </p:sp>
    </p:spTree>
    <p:extLst>
      <p:ext uri="{BB962C8B-B14F-4D97-AF65-F5344CB8AC3E}">
        <p14:creationId xmlns:p14="http://schemas.microsoft.com/office/powerpoint/2010/main" val="3614142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22</a:t>
            </a:fld>
            <a:endParaRPr lang="en-US"/>
          </a:p>
        </p:txBody>
      </p:sp>
    </p:spTree>
    <p:extLst>
      <p:ext uri="{BB962C8B-B14F-4D97-AF65-F5344CB8AC3E}">
        <p14:creationId xmlns:p14="http://schemas.microsoft.com/office/powerpoint/2010/main" val="187583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23</a:t>
            </a:fld>
            <a:endParaRPr lang="en-US"/>
          </a:p>
        </p:txBody>
      </p:sp>
    </p:spTree>
    <p:extLst>
      <p:ext uri="{BB962C8B-B14F-4D97-AF65-F5344CB8AC3E}">
        <p14:creationId xmlns:p14="http://schemas.microsoft.com/office/powerpoint/2010/main" val="426874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24</a:t>
            </a:fld>
            <a:endParaRPr lang="en-US"/>
          </a:p>
        </p:txBody>
      </p:sp>
    </p:spTree>
    <p:extLst>
      <p:ext uri="{BB962C8B-B14F-4D97-AF65-F5344CB8AC3E}">
        <p14:creationId xmlns:p14="http://schemas.microsoft.com/office/powerpoint/2010/main" val="38730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25</a:t>
            </a:fld>
            <a:endParaRPr lang="en-US"/>
          </a:p>
        </p:txBody>
      </p:sp>
    </p:spTree>
    <p:extLst>
      <p:ext uri="{BB962C8B-B14F-4D97-AF65-F5344CB8AC3E}">
        <p14:creationId xmlns:p14="http://schemas.microsoft.com/office/powerpoint/2010/main" val="272294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26</a:t>
            </a:fld>
            <a:endParaRPr lang="en-US"/>
          </a:p>
        </p:txBody>
      </p:sp>
    </p:spTree>
    <p:extLst>
      <p:ext uri="{BB962C8B-B14F-4D97-AF65-F5344CB8AC3E}">
        <p14:creationId xmlns:p14="http://schemas.microsoft.com/office/powerpoint/2010/main" val="338195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27</a:t>
            </a:fld>
            <a:endParaRPr lang="en-US"/>
          </a:p>
        </p:txBody>
      </p:sp>
    </p:spTree>
    <p:extLst>
      <p:ext uri="{BB962C8B-B14F-4D97-AF65-F5344CB8AC3E}">
        <p14:creationId xmlns:p14="http://schemas.microsoft.com/office/powerpoint/2010/main" val="237330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28</a:t>
            </a:fld>
            <a:endParaRPr lang="en-US"/>
          </a:p>
        </p:txBody>
      </p:sp>
    </p:spTree>
    <p:extLst>
      <p:ext uri="{BB962C8B-B14F-4D97-AF65-F5344CB8AC3E}">
        <p14:creationId xmlns:p14="http://schemas.microsoft.com/office/powerpoint/2010/main" val="372405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29</a:t>
            </a:fld>
            <a:endParaRPr lang="en-US"/>
          </a:p>
        </p:txBody>
      </p:sp>
    </p:spTree>
    <p:extLst>
      <p:ext uri="{BB962C8B-B14F-4D97-AF65-F5344CB8AC3E}">
        <p14:creationId xmlns:p14="http://schemas.microsoft.com/office/powerpoint/2010/main" val="1188499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30</a:t>
            </a:fld>
            <a:endParaRPr lang="en-US"/>
          </a:p>
        </p:txBody>
      </p:sp>
    </p:spTree>
    <p:extLst>
      <p:ext uri="{BB962C8B-B14F-4D97-AF65-F5344CB8AC3E}">
        <p14:creationId xmlns:p14="http://schemas.microsoft.com/office/powerpoint/2010/main" val="1666626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31</a:t>
            </a:fld>
            <a:endParaRPr lang="en-US"/>
          </a:p>
        </p:txBody>
      </p:sp>
    </p:spTree>
    <p:extLst>
      <p:ext uri="{BB962C8B-B14F-4D97-AF65-F5344CB8AC3E}">
        <p14:creationId xmlns:p14="http://schemas.microsoft.com/office/powerpoint/2010/main" val="14117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3</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1972936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32</a:t>
            </a:fld>
            <a:endParaRPr lang="en-US"/>
          </a:p>
        </p:txBody>
      </p:sp>
    </p:spTree>
    <p:extLst>
      <p:ext uri="{BB962C8B-B14F-4D97-AF65-F5344CB8AC3E}">
        <p14:creationId xmlns:p14="http://schemas.microsoft.com/office/powerpoint/2010/main" val="927880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33</a:t>
            </a:fld>
            <a:endParaRPr lang="en-US"/>
          </a:p>
        </p:txBody>
      </p:sp>
    </p:spTree>
    <p:extLst>
      <p:ext uri="{BB962C8B-B14F-4D97-AF65-F5344CB8AC3E}">
        <p14:creationId xmlns:p14="http://schemas.microsoft.com/office/powerpoint/2010/main" val="2754428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34</a:t>
            </a:fld>
            <a:endParaRPr lang="en-US"/>
          </a:p>
        </p:txBody>
      </p:sp>
    </p:spTree>
    <p:extLst>
      <p:ext uri="{BB962C8B-B14F-4D97-AF65-F5344CB8AC3E}">
        <p14:creationId xmlns:p14="http://schemas.microsoft.com/office/powerpoint/2010/main" val="146526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 </a:t>
            </a:r>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35</a:t>
            </a:fld>
            <a:endParaRPr lang="en-US"/>
          </a:p>
        </p:txBody>
      </p:sp>
    </p:spTree>
    <p:extLst>
      <p:ext uri="{BB962C8B-B14F-4D97-AF65-F5344CB8AC3E}">
        <p14:creationId xmlns:p14="http://schemas.microsoft.com/office/powerpoint/2010/main" val="4054065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36</a:t>
            </a:fld>
            <a:endParaRPr lang="en-US"/>
          </a:p>
        </p:txBody>
      </p:sp>
    </p:spTree>
    <p:extLst>
      <p:ext uri="{BB962C8B-B14F-4D97-AF65-F5344CB8AC3E}">
        <p14:creationId xmlns:p14="http://schemas.microsoft.com/office/powerpoint/2010/main" val="1786298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38</a:t>
            </a:fld>
            <a:endParaRPr lang="fr-BE"/>
          </a:p>
        </p:txBody>
      </p:sp>
    </p:spTree>
    <p:extLst>
      <p:ext uri="{BB962C8B-B14F-4D97-AF65-F5344CB8AC3E}">
        <p14:creationId xmlns:p14="http://schemas.microsoft.com/office/powerpoint/2010/main" val="315867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39</a:t>
            </a:fld>
            <a:endParaRPr lang="fr-BE"/>
          </a:p>
        </p:txBody>
      </p:sp>
    </p:spTree>
    <p:extLst>
      <p:ext uri="{BB962C8B-B14F-4D97-AF65-F5344CB8AC3E}">
        <p14:creationId xmlns:p14="http://schemas.microsoft.com/office/powerpoint/2010/main" val="1321834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40</a:t>
            </a:fld>
            <a:endParaRPr lang="fr-BE"/>
          </a:p>
        </p:txBody>
      </p:sp>
    </p:spTree>
    <p:extLst>
      <p:ext uri="{BB962C8B-B14F-4D97-AF65-F5344CB8AC3E}">
        <p14:creationId xmlns:p14="http://schemas.microsoft.com/office/powerpoint/2010/main" val="3811856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41</a:t>
            </a:fld>
            <a:endParaRPr lang="fr-BE"/>
          </a:p>
        </p:txBody>
      </p:sp>
    </p:spTree>
    <p:extLst>
      <p:ext uri="{BB962C8B-B14F-4D97-AF65-F5344CB8AC3E}">
        <p14:creationId xmlns:p14="http://schemas.microsoft.com/office/powerpoint/2010/main" val="2345104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42</a:t>
            </a:fld>
            <a:endParaRPr lang="fr-BE"/>
          </a:p>
        </p:txBody>
      </p:sp>
    </p:spTree>
    <p:extLst>
      <p:ext uri="{BB962C8B-B14F-4D97-AF65-F5344CB8AC3E}">
        <p14:creationId xmlns:p14="http://schemas.microsoft.com/office/powerpoint/2010/main" val="414703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4</a:t>
            </a:fld>
            <a:endParaRPr lang="nl-BE"/>
          </a:p>
        </p:txBody>
      </p:sp>
    </p:spTree>
    <p:extLst>
      <p:ext uri="{BB962C8B-B14F-4D97-AF65-F5344CB8AC3E}">
        <p14:creationId xmlns:p14="http://schemas.microsoft.com/office/powerpoint/2010/main" val="2279194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43</a:t>
            </a:fld>
            <a:endParaRPr lang="fr-BE"/>
          </a:p>
        </p:txBody>
      </p:sp>
    </p:spTree>
    <p:extLst>
      <p:ext uri="{BB962C8B-B14F-4D97-AF65-F5344CB8AC3E}">
        <p14:creationId xmlns:p14="http://schemas.microsoft.com/office/powerpoint/2010/main" val="1123809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44</a:t>
            </a:fld>
            <a:endParaRPr lang="fr-BE"/>
          </a:p>
        </p:txBody>
      </p:sp>
    </p:spTree>
    <p:extLst>
      <p:ext uri="{BB962C8B-B14F-4D97-AF65-F5344CB8AC3E}">
        <p14:creationId xmlns:p14="http://schemas.microsoft.com/office/powerpoint/2010/main" val="71298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45</a:t>
            </a:fld>
            <a:endParaRPr lang="fr-BE"/>
          </a:p>
        </p:txBody>
      </p:sp>
    </p:spTree>
    <p:extLst>
      <p:ext uri="{BB962C8B-B14F-4D97-AF65-F5344CB8AC3E}">
        <p14:creationId xmlns:p14="http://schemas.microsoft.com/office/powerpoint/2010/main" val="3538559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5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46</a:t>
            </a:fld>
            <a:endParaRPr lang="fr-BE"/>
          </a:p>
        </p:txBody>
      </p:sp>
    </p:spTree>
    <p:extLst>
      <p:ext uri="{BB962C8B-B14F-4D97-AF65-F5344CB8AC3E}">
        <p14:creationId xmlns:p14="http://schemas.microsoft.com/office/powerpoint/2010/main" val="3288420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47</a:t>
            </a:fld>
            <a:endParaRPr lang="fr-BE"/>
          </a:p>
        </p:txBody>
      </p:sp>
    </p:spTree>
    <p:extLst>
      <p:ext uri="{BB962C8B-B14F-4D97-AF65-F5344CB8AC3E}">
        <p14:creationId xmlns:p14="http://schemas.microsoft.com/office/powerpoint/2010/main" val="343635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50</a:t>
            </a:fld>
            <a:endParaRPr lang="fr-BE"/>
          </a:p>
        </p:txBody>
      </p:sp>
    </p:spTree>
    <p:extLst>
      <p:ext uri="{BB962C8B-B14F-4D97-AF65-F5344CB8AC3E}">
        <p14:creationId xmlns:p14="http://schemas.microsoft.com/office/powerpoint/2010/main" val="809550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51</a:t>
            </a:fld>
            <a:endParaRPr lang="fr-BE"/>
          </a:p>
        </p:txBody>
      </p:sp>
    </p:spTree>
    <p:extLst>
      <p:ext uri="{BB962C8B-B14F-4D97-AF65-F5344CB8AC3E}">
        <p14:creationId xmlns:p14="http://schemas.microsoft.com/office/powerpoint/2010/main" val="355879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52</a:t>
            </a:fld>
            <a:endParaRPr lang="fr-BE"/>
          </a:p>
        </p:txBody>
      </p:sp>
    </p:spTree>
    <p:extLst>
      <p:ext uri="{BB962C8B-B14F-4D97-AF65-F5344CB8AC3E}">
        <p14:creationId xmlns:p14="http://schemas.microsoft.com/office/powerpoint/2010/main" val="2005515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53</a:t>
            </a:fld>
            <a:endParaRPr lang="fr-BE"/>
          </a:p>
        </p:txBody>
      </p:sp>
    </p:spTree>
    <p:extLst>
      <p:ext uri="{BB962C8B-B14F-4D97-AF65-F5344CB8AC3E}">
        <p14:creationId xmlns:p14="http://schemas.microsoft.com/office/powerpoint/2010/main" val="294938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54</a:t>
            </a:fld>
            <a:endParaRPr lang="fr-BE"/>
          </a:p>
        </p:txBody>
      </p:sp>
    </p:spTree>
    <p:extLst>
      <p:ext uri="{BB962C8B-B14F-4D97-AF65-F5344CB8AC3E}">
        <p14:creationId xmlns:p14="http://schemas.microsoft.com/office/powerpoint/2010/main" val="2406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5</a:t>
            </a:fld>
            <a:endParaRPr lang="nl-BE"/>
          </a:p>
        </p:txBody>
      </p:sp>
    </p:spTree>
    <p:extLst>
      <p:ext uri="{BB962C8B-B14F-4D97-AF65-F5344CB8AC3E}">
        <p14:creationId xmlns:p14="http://schemas.microsoft.com/office/powerpoint/2010/main" val="316465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55</a:t>
            </a:fld>
            <a:endParaRPr lang="fr-BE"/>
          </a:p>
        </p:txBody>
      </p:sp>
    </p:spTree>
    <p:extLst>
      <p:ext uri="{BB962C8B-B14F-4D97-AF65-F5344CB8AC3E}">
        <p14:creationId xmlns:p14="http://schemas.microsoft.com/office/powerpoint/2010/main" val="2123154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56</a:t>
            </a:fld>
            <a:endParaRPr lang="fr-BE"/>
          </a:p>
        </p:txBody>
      </p:sp>
    </p:spTree>
    <p:extLst>
      <p:ext uri="{BB962C8B-B14F-4D97-AF65-F5344CB8AC3E}">
        <p14:creationId xmlns:p14="http://schemas.microsoft.com/office/powerpoint/2010/main" val="1437417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57</a:t>
            </a:fld>
            <a:endParaRPr lang="fr-BE"/>
          </a:p>
        </p:txBody>
      </p:sp>
    </p:spTree>
    <p:extLst>
      <p:ext uri="{BB962C8B-B14F-4D97-AF65-F5344CB8AC3E}">
        <p14:creationId xmlns:p14="http://schemas.microsoft.com/office/powerpoint/2010/main" val="327327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58</a:t>
            </a:fld>
            <a:endParaRPr lang="fr-BE"/>
          </a:p>
        </p:txBody>
      </p:sp>
    </p:spTree>
    <p:extLst>
      <p:ext uri="{BB962C8B-B14F-4D97-AF65-F5344CB8AC3E}">
        <p14:creationId xmlns:p14="http://schemas.microsoft.com/office/powerpoint/2010/main" val="31612402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59</a:t>
            </a:fld>
            <a:endParaRPr lang="fr-BE"/>
          </a:p>
        </p:txBody>
      </p:sp>
    </p:spTree>
    <p:extLst>
      <p:ext uri="{BB962C8B-B14F-4D97-AF65-F5344CB8AC3E}">
        <p14:creationId xmlns:p14="http://schemas.microsoft.com/office/powerpoint/2010/main" val="30957337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60</a:t>
            </a:fld>
            <a:endParaRPr lang="fr-BE"/>
          </a:p>
        </p:txBody>
      </p:sp>
    </p:spTree>
    <p:extLst>
      <p:ext uri="{BB962C8B-B14F-4D97-AF65-F5344CB8AC3E}">
        <p14:creationId xmlns:p14="http://schemas.microsoft.com/office/powerpoint/2010/main" val="2061996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61</a:t>
            </a:fld>
            <a:endParaRPr lang="fr-BE"/>
          </a:p>
        </p:txBody>
      </p:sp>
    </p:spTree>
    <p:extLst>
      <p:ext uri="{BB962C8B-B14F-4D97-AF65-F5344CB8AC3E}">
        <p14:creationId xmlns:p14="http://schemas.microsoft.com/office/powerpoint/2010/main" val="788337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62</a:t>
            </a:fld>
            <a:endParaRPr lang="fr-BE"/>
          </a:p>
        </p:txBody>
      </p:sp>
    </p:spTree>
    <p:extLst>
      <p:ext uri="{BB962C8B-B14F-4D97-AF65-F5344CB8AC3E}">
        <p14:creationId xmlns:p14="http://schemas.microsoft.com/office/powerpoint/2010/main" val="877327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63</a:t>
            </a:fld>
            <a:endParaRPr lang="nl-BE"/>
          </a:p>
        </p:txBody>
      </p:sp>
    </p:spTree>
    <p:extLst>
      <p:ext uri="{BB962C8B-B14F-4D97-AF65-F5344CB8AC3E}">
        <p14:creationId xmlns:p14="http://schemas.microsoft.com/office/powerpoint/2010/main" val="950386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64</a:t>
            </a:fld>
            <a:endParaRPr lang="fr-BE"/>
          </a:p>
        </p:txBody>
      </p:sp>
    </p:spTree>
    <p:extLst>
      <p:ext uri="{BB962C8B-B14F-4D97-AF65-F5344CB8AC3E}">
        <p14:creationId xmlns:p14="http://schemas.microsoft.com/office/powerpoint/2010/main" val="33910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6</a:t>
            </a:fld>
            <a:endParaRPr lang="nl-BE"/>
          </a:p>
        </p:txBody>
      </p:sp>
    </p:spTree>
    <p:extLst>
      <p:ext uri="{BB962C8B-B14F-4D97-AF65-F5344CB8AC3E}">
        <p14:creationId xmlns:p14="http://schemas.microsoft.com/office/powerpoint/2010/main" val="3008608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66</a:t>
            </a:fld>
            <a:endParaRPr lang="fr-BE"/>
          </a:p>
        </p:txBody>
      </p:sp>
    </p:spTree>
    <p:extLst>
      <p:ext uri="{BB962C8B-B14F-4D97-AF65-F5344CB8AC3E}">
        <p14:creationId xmlns:p14="http://schemas.microsoft.com/office/powerpoint/2010/main" val="36955280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67</a:t>
            </a:fld>
            <a:endParaRPr lang="fr-BE"/>
          </a:p>
        </p:txBody>
      </p:sp>
    </p:spTree>
    <p:extLst>
      <p:ext uri="{BB962C8B-B14F-4D97-AF65-F5344CB8AC3E}">
        <p14:creationId xmlns:p14="http://schemas.microsoft.com/office/powerpoint/2010/main" val="24452010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68</a:t>
            </a:fld>
            <a:endParaRPr lang="fr-BE"/>
          </a:p>
        </p:txBody>
      </p:sp>
    </p:spTree>
    <p:extLst>
      <p:ext uri="{BB962C8B-B14F-4D97-AF65-F5344CB8AC3E}">
        <p14:creationId xmlns:p14="http://schemas.microsoft.com/office/powerpoint/2010/main" val="4267490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F69837-270C-4602-8C64-977EEFB95D1E}" type="slidenum">
              <a:rPr lang="fr-BE" smtClean="0"/>
              <a:t>69</a:t>
            </a:fld>
            <a:endParaRPr lang="fr-BE"/>
          </a:p>
        </p:txBody>
      </p:sp>
    </p:spTree>
    <p:extLst>
      <p:ext uri="{BB962C8B-B14F-4D97-AF65-F5344CB8AC3E}">
        <p14:creationId xmlns:p14="http://schemas.microsoft.com/office/powerpoint/2010/main" val="201984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7</a:t>
            </a:fld>
            <a:endParaRPr lang="nl-BE"/>
          </a:p>
        </p:txBody>
      </p:sp>
    </p:spTree>
    <p:extLst>
      <p:ext uri="{BB962C8B-B14F-4D97-AF65-F5344CB8AC3E}">
        <p14:creationId xmlns:p14="http://schemas.microsoft.com/office/powerpoint/2010/main" val="374236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8</a:t>
            </a:fld>
            <a:endParaRPr lang="nl-BE"/>
          </a:p>
        </p:txBody>
      </p:sp>
    </p:spTree>
    <p:extLst>
      <p:ext uri="{BB962C8B-B14F-4D97-AF65-F5344CB8AC3E}">
        <p14:creationId xmlns:p14="http://schemas.microsoft.com/office/powerpoint/2010/main" val="131669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10</a:t>
            </a:fld>
            <a:endParaRPr lang="nl-BE"/>
          </a:p>
        </p:txBody>
      </p:sp>
    </p:spTree>
    <p:extLst>
      <p:ext uri="{BB962C8B-B14F-4D97-AF65-F5344CB8AC3E}">
        <p14:creationId xmlns:p14="http://schemas.microsoft.com/office/powerpoint/2010/main" val="72621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93569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39941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18196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63377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402122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61E73A72-7B15-4FE5-8DC0-013D0944D1ED}" type="datetimeFigureOut">
              <a:rPr lang="nl-BE" smtClean="0"/>
              <a:t>29/10/2019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06433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61E73A72-7B15-4FE5-8DC0-013D0944D1ED}" type="datetimeFigureOut">
              <a:rPr lang="nl-BE" smtClean="0"/>
              <a:t>29/10/2019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30111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61E73A72-7B15-4FE5-8DC0-013D0944D1ED}" type="datetimeFigureOut">
              <a:rPr lang="nl-BE" smtClean="0"/>
              <a:t>29/10/2019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208540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E73A72-7B15-4FE5-8DC0-013D0944D1ED}" type="datetimeFigureOut">
              <a:rPr lang="nl-BE" smtClean="0"/>
              <a:t>29/10/2019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170625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1E73A72-7B15-4FE5-8DC0-013D0944D1ED}" type="datetimeFigureOut">
              <a:rPr lang="nl-BE" smtClean="0"/>
              <a:t>29/10/2019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170808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1E73A72-7B15-4FE5-8DC0-013D0944D1ED}" type="datetimeFigureOut">
              <a:rPr lang="nl-BE" smtClean="0"/>
              <a:t>29/10/2019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a:t>
            </a:fld>
            <a:endParaRPr lang="nl-BE"/>
          </a:p>
        </p:txBody>
      </p:sp>
    </p:spTree>
    <p:extLst>
      <p:ext uri="{BB962C8B-B14F-4D97-AF65-F5344CB8AC3E}">
        <p14:creationId xmlns:p14="http://schemas.microsoft.com/office/powerpoint/2010/main" val="34090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9BBB59"/>
            </a:gs>
            <a:gs pos="9000">
              <a:schemeClr val="bg1"/>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73A72-7B15-4FE5-8DC0-013D0944D1ED}" type="datetimeFigureOut">
              <a:rPr lang="nl-BE" smtClean="0"/>
              <a:t>29/10/2019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9907-5B01-424D-8513-42C72E586203}" type="slidenum">
              <a:rPr lang="nl-BE" smtClean="0"/>
              <a:t>‹N°›</a:t>
            </a:fld>
            <a:endParaRPr lang="nl-BE"/>
          </a:p>
        </p:txBody>
      </p:sp>
    </p:spTree>
    <p:extLst>
      <p:ext uri="{BB962C8B-B14F-4D97-AF65-F5344CB8AC3E}">
        <p14:creationId xmlns:p14="http://schemas.microsoft.com/office/powerpoint/2010/main" val="292948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menglert@ccc.brussels" TargetMode="External"/><Relationship Id="rId2" Type="http://schemas.openxmlformats.org/officeDocument/2006/relationships/hyperlink" Target="mailto:gamerijckx@ccc.brussels" TargetMode="External"/><Relationship Id="rId1" Type="http://schemas.openxmlformats.org/officeDocument/2006/relationships/slideLayout" Target="../slideLayouts/slideLayout3.xml"/><Relationship Id="rId5" Type="http://schemas.openxmlformats.org/officeDocument/2006/relationships/hyperlink" Target="https://www.ccc-ggc.brussels/fr/observatbru/accueil" TargetMode="External"/><Relationship Id="rId4" Type="http://schemas.openxmlformats.org/officeDocument/2006/relationships/hyperlink" Target="mailto:sluyten@ggc.brussel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2264965"/>
            <a:ext cx="4572000" cy="2008242"/>
          </a:xfrm>
          <a:prstGeom prst="rect">
            <a:avLst/>
          </a:prstGeom>
        </p:spPr>
        <p:txBody>
          <a:bodyPr>
            <a:spAutoFit/>
          </a:bodyPr>
          <a:lstStyle/>
          <a:p>
            <a:r>
              <a:rPr lang="fr-BE" sz="3000" dirty="0">
                <a:solidFill>
                  <a:srgbClr val="FFFFFF"/>
                </a:solidFill>
                <a:latin typeface="+mj-lt"/>
              </a:rPr>
              <a:t>Précarités, mal-logement</a:t>
            </a:r>
          </a:p>
          <a:p>
            <a:r>
              <a:rPr lang="fr-BE" sz="3000" dirty="0">
                <a:solidFill>
                  <a:srgbClr val="FFFFFF"/>
                </a:solidFill>
                <a:latin typeface="+mj-lt"/>
              </a:rPr>
              <a:t>et expulsions domiciliaires</a:t>
            </a:r>
          </a:p>
          <a:p>
            <a:r>
              <a:rPr lang="fr-BE" sz="3000" dirty="0">
                <a:solidFill>
                  <a:srgbClr val="FFFFFF"/>
                </a:solidFill>
                <a:latin typeface="+mj-lt"/>
              </a:rPr>
              <a:t>en Région bruxelloise</a:t>
            </a:r>
          </a:p>
          <a:p>
            <a:r>
              <a:rPr lang="fr-BE" sz="1725" dirty="0">
                <a:solidFill>
                  <a:srgbClr val="FFFFFF"/>
                </a:solidFill>
                <a:latin typeface="+mj-lt"/>
              </a:rPr>
              <a:t>Rapport bruxellois sur</a:t>
            </a:r>
          </a:p>
          <a:p>
            <a:r>
              <a:rPr lang="fr-BE" sz="1725" dirty="0">
                <a:solidFill>
                  <a:srgbClr val="FFFFFF"/>
                </a:solidFill>
                <a:latin typeface="+mj-lt"/>
              </a:rPr>
              <a:t>l’état de la pauvreté 2018</a:t>
            </a:r>
            <a:endParaRPr lang="fr-BE" dirty="0">
              <a:latin typeface="+mj-lt"/>
            </a:endParaRPr>
          </a:p>
        </p:txBody>
      </p:sp>
      <p:grpSp>
        <p:nvGrpSpPr>
          <p:cNvPr id="17" name="Group 5"/>
          <p:cNvGrpSpPr>
            <a:grpSpLocks/>
          </p:cNvGrpSpPr>
          <p:nvPr/>
        </p:nvGrpSpPr>
        <p:grpSpPr bwMode="auto">
          <a:xfrm>
            <a:off x="2942829"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
        <p:nvSpPr>
          <p:cNvPr id="2" name="Tekstvak 1"/>
          <p:cNvSpPr txBox="1"/>
          <p:nvPr/>
        </p:nvSpPr>
        <p:spPr>
          <a:xfrm>
            <a:off x="-40261" y="638497"/>
            <a:ext cx="5549900" cy="6217087"/>
          </a:xfrm>
          <a:prstGeom prst="rect">
            <a:avLst/>
          </a:prstGeom>
          <a:noFill/>
        </p:spPr>
        <p:txBody>
          <a:bodyPr wrap="square" rtlCol="0">
            <a:spAutoFit/>
          </a:bodyPr>
          <a:lstStyle/>
          <a:p>
            <a:r>
              <a:rPr lang="nl-BE" sz="2400" b="1" dirty="0" smtClean="0"/>
              <a:t>Welkom!</a:t>
            </a:r>
          </a:p>
          <a:p>
            <a:endParaRPr lang="nl-BE" sz="1600" dirty="0"/>
          </a:p>
          <a:p>
            <a:r>
              <a:rPr lang="nl-BE" b="1" u="sng" dirty="0" smtClean="0">
                <a:solidFill>
                  <a:schemeClr val="accent6">
                    <a:lumMod val="75000"/>
                  </a:schemeClr>
                </a:solidFill>
              </a:rPr>
              <a:t>Programma</a:t>
            </a:r>
          </a:p>
          <a:p>
            <a:pPr marL="285750" indent="-285750">
              <a:buFontTx/>
              <a:buChar char="-"/>
            </a:pPr>
            <a:r>
              <a:rPr lang="nl-BE" sz="1600" b="1" dirty="0" smtClean="0"/>
              <a:t>Presentatie van het Brussels Armoederapport</a:t>
            </a:r>
          </a:p>
          <a:p>
            <a:pPr marL="285750" indent="-285750">
              <a:buFontTx/>
              <a:buChar char="-"/>
            </a:pPr>
            <a:r>
              <a:rPr lang="nl-BE" sz="1600" b="1" dirty="0" smtClean="0"/>
              <a:t>Tussenkomst van de Heer Alain Maron</a:t>
            </a:r>
            <a:r>
              <a:rPr lang="nl-BE" sz="1600" dirty="0" smtClean="0"/>
              <a:t>, Brussels Minister belast met Gezondheid en Welzijn</a:t>
            </a:r>
          </a:p>
          <a:p>
            <a:pPr marL="285750" indent="-285750">
              <a:buFontTx/>
              <a:buChar char="-"/>
            </a:pPr>
            <a:r>
              <a:rPr lang="nl-BE" sz="1600" b="1" dirty="0" smtClean="0"/>
              <a:t>Koffiepauze</a:t>
            </a:r>
          </a:p>
          <a:p>
            <a:pPr marL="285750" indent="-285750">
              <a:buFontTx/>
              <a:buChar char="-"/>
            </a:pPr>
            <a:r>
              <a:rPr lang="nl-BE" sz="1600" b="1" dirty="0" smtClean="0"/>
              <a:t>Presentatie Beroepsmogelijkheden inzake huisvesting </a:t>
            </a:r>
          </a:p>
          <a:p>
            <a:r>
              <a:rPr lang="nl-BE" sz="1600" b="1" dirty="0"/>
              <a:t> </a:t>
            </a:r>
            <a:r>
              <a:rPr lang="nl-BE" sz="1600" b="1" dirty="0" smtClean="0"/>
              <a:t>      </a:t>
            </a:r>
            <a:r>
              <a:rPr lang="nl-BE" sz="1600" dirty="0" smtClean="0"/>
              <a:t>(N. Bernard en V. van der Plancke)</a:t>
            </a:r>
          </a:p>
          <a:p>
            <a:pPr marL="285750" indent="-285750">
              <a:buFontTx/>
              <a:buChar char="-"/>
            </a:pPr>
            <a:r>
              <a:rPr lang="nl-BE" sz="1600" b="1" dirty="0" smtClean="0"/>
              <a:t>Vragen/reacties</a:t>
            </a:r>
          </a:p>
          <a:p>
            <a:pPr marL="285750" indent="-285750">
              <a:buFontTx/>
              <a:buChar char="-"/>
            </a:pPr>
            <a:r>
              <a:rPr lang="nl-BE" sz="1600" b="1" dirty="0" smtClean="0"/>
              <a:t>Lunch</a:t>
            </a:r>
          </a:p>
          <a:p>
            <a:pPr marL="285750" indent="-285750">
              <a:buFontTx/>
              <a:buChar char="-"/>
            </a:pPr>
            <a:r>
              <a:rPr lang="nl-BE" sz="1600" b="1" dirty="0" smtClean="0"/>
              <a:t>Brusselse terreinactoren aan het woord en debat (1)</a:t>
            </a:r>
          </a:p>
          <a:p>
            <a:pPr marL="742950" lvl="1" indent="-285750">
              <a:buFontTx/>
              <a:buChar char="-"/>
            </a:pPr>
            <a:r>
              <a:rPr lang="nl-BE" sz="1600" dirty="0" smtClean="0"/>
              <a:t>Economische en Sociale Raad van het BHG</a:t>
            </a:r>
          </a:p>
          <a:p>
            <a:pPr marL="742950" lvl="1" indent="-285750">
              <a:buFontTx/>
              <a:buChar char="-"/>
            </a:pPr>
            <a:r>
              <a:rPr lang="nl-BE" sz="1600" dirty="0" smtClean="0"/>
              <a:t>Directie Gewestelijke Huisvestingsinspectie</a:t>
            </a:r>
          </a:p>
          <a:p>
            <a:pPr marL="742950" lvl="1" indent="-285750">
              <a:buFontTx/>
              <a:buChar char="-"/>
            </a:pPr>
            <a:r>
              <a:rPr lang="nl-BE" sz="1600" dirty="0" smtClean="0"/>
              <a:t>Samenleven vzw</a:t>
            </a:r>
          </a:p>
          <a:p>
            <a:pPr marL="742950" lvl="1" indent="-285750">
              <a:buFontTx/>
              <a:buChar char="-"/>
            </a:pPr>
            <a:r>
              <a:rPr lang="nl-BE" sz="1600" dirty="0" err="1" smtClean="0"/>
              <a:t>Bruss’Help</a:t>
            </a:r>
            <a:endParaRPr lang="nl-BE" sz="1600" dirty="0" smtClean="0"/>
          </a:p>
          <a:p>
            <a:pPr marL="285750" indent="-285750">
              <a:buFontTx/>
              <a:buChar char="-"/>
            </a:pPr>
            <a:r>
              <a:rPr lang="nl-BE" sz="1600" b="1" dirty="0"/>
              <a:t>Brusselse terreinactoren aan het woord en debat </a:t>
            </a:r>
            <a:r>
              <a:rPr lang="nl-BE" sz="1600" b="1" dirty="0" smtClean="0"/>
              <a:t>(2)</a:t>
            </a:r>
          </a:p>
          <a:p>
            <a:pPr marL="742950" lvl="1" indent="-285750">
              <a:buFontTx/>
              <a:buChar char="-"/>
            </a:pPr>
            <a:r>
              <a:rPr lang="nl-BE" sz="1600" dirty="0" smtClean="0"/>
              <a:t>Brusselse Bond voor het Recht op Wonen</a:t>
            </a:r>
          </a:p>
          <a:p>
            <a:pPr marL="742950" lvl="1" indent="-285750">
              <a:buFontTx/>
              <a:buChar char="-"/>
            </a:pPr>
            <a:r>
              <a:rPr lang="nl-BE" sz="1600" dirty="0" smtClean="0"/>
              <a:t>Federatie van Brusselse </a:t>
            </a:r>
            <a:r>
              <a:rPr lang="nl-BE" sz="1600" dirty="0" err="1" smtClean="0"/>
              <a:t>OCMW’s</a:t>
            </a:r>
            <a:endParaRPr lang="nl-BE" sz="1600" dirty="0" smtClean="0"/>
          </a:p>
          <a:p>
            <a:pPr marL="742950" lvl="1" indent="-285750">
              <a:buFontTx/>
              <a:buChar char="-"/>
            </a:pPr>
            <a:r>
              <a:rPr lang="nl-BE" sz="1600" dirty="0" smtClean="0"/>
              <a:t>Union </a:t>
            </a:r>
            <a:r>
              <a:rPr lang="nl-BE" sz="1600" dirty="0" err="1" smtClean="0"/>
              <a:t>francophone</a:t>
            </a:r>
            <a:r>
              <a:rPr lang="nl-BE" sz="1600" dirty="0" smtClean="0"/>
              <a:t> des </a:t>
            </a:r>
            <a:r>
              <a:rPr lang="nl-BE" sz="1600" dirty="0" err="1" smtClean="0"/>
              <a:t>huissiers</a:t>
            </a:r>
            <a:r>
              <a:rPr lang="nl-BE" sz="1600" dirty="0" smtClean="0"/>
              <a:t> de </a:t>
            </a:r>
            <a:r>
              <a:rPr lang="nl-BE" sz="1600" dirty="0" err="1" smtClean="0"/>
              <a:t>justice</a:t>
            </a:r>
            <a:endParaRPr lang="nl-BE" sz="1600" dirty="0" smtClean="0"/>
          </a:p>
          <a:p>
            <a:pPr marL="742950" lvl="1" indent="-285750">
              <a:buFontTx/>
              <a:buChar char="-"/>
            </a:pPr>
            <a:r>
              <a:rPr lang="nl-BE" sz="1600" dirty="0" smtClean="0"/>
              <a:t>Geestelijke Gezondheid en Sociale Uitsluiting België</a:t>
            </a:r>
          </a:p>
          <a:p>
            <a:pPr marL="285750" indent="-285750">
              <a:buFontTx/>
              <a:buChar char="-"/>
            </a:pPr>
            <a:r>
              <a:rPr lang="nl-BE" sz="1600" b="1" dirty="0" smtClean="0"/>
              <a:t>Conclusies</a:t>
            </a:r>
            <a:endParaRPr lang="nl-BE" sz="1600" b="1" dirty="0"/>
          </a:p>
          <a:p>
            <a:pPr marL="285750" indent="-285750">
              <a:buFontTx/>
              <a:buChar char="-"/>
            </a:pPr>
            <a:endParaRPr lang="nl-BE" dirty="0" smtClean="0"/>
          </a:p>
          <a:p>
            <a:pPr marL="742950" lvl="1" indent="-285750">
              <a:buFontTx/>
              <a:buChar char="-"/>
            </a:pPr>
            <a:endParaRPr lang="nl-BE" dirty="0"/>
          </a:p>
        </p:txBody>
      </p:sp>
      <p:sp>
        <p:nvSpPr>
          <p:cNvPr id="12" name="Tekstvak 11"/>
          <p:cNvSpPr txBox="1"/>
          <p:nvPr/>
        </p:nvSpPr>
        <p:spPr>
          <a:xfrm>
            <a:off x="6562880" y="638497"/>
            <a:ext cx="5549900" cy="6217087"/>
          </a:xfrm>
          <a:prstGeom prst="rect">
            <a:avLst/>
          </a:prstGeom>
          <a:noFill/>
        </p:spPr>
        <p:txBody>
          <a:bodyPr wrap="square" rtlCol="0">
            <a:spAutoFit/>
          </a:bodyPr>
          <a:lstStyle/>
          <a:p>
            <a:r>
              <a:rPr lang="fr-FR" sz="2400" b="1" dirty="0" smtClean="0"/>
              <a:t>Bienvenue!</a:t>
            </a:r>
          </a:p>
          <a:p>
            <a:endParaRPr lang="fr-FR" sz="1600" dirty="0" smtClean="0"/>
          </a:p>
          <a:p>
            <a:r>
              <a:rPr lang="fr-FR" b="1" u="sng" dirty="0" smtClean="0">
                <a:solidFill>
                  <a:schemeClr val="accent6">
                    <a:lumMod val="75000"/>
                  </a:schemeClr>
                </a:solidFill>
              </a:rPr>
              <a:t>Programme</a:t>
            </a:r>
          </a:p>
          <a:p>
            <a:pPr marL="285750" indent="-285750">
              <a:buFontTx/>
              <a:buChar char="-"/>
            </a:pPr>
            <a:r>
              <a:rPr lang="fr-FR" sz="1600" b="1" dirty="0" smtClean="0"/>
              <a:t>Présentation du Rapport bruxellois sur l’état de la pauvreté</a:t>
            </a:r>
          </a:p>
          <a:p>
            <a:pPr marL="285750" indent="-285750">
              <a:buFontTx/>
              <a:buChar char="-"/>
            </a:pPr>
            <a:r>
              <a:rPr lang="fr-FR" sz="1600" b="1" dirty="0" smtClean="0"/>
              <a:t>Intervention de Monsieur Alain </a:t>
            </a:r>
            <a:r>
              <a:rPr lang="fr-FR" sz="1600" b="1" dirty="0" err="1" smtClean="0"/>
              <a:t>Maron</a:t>
            </a:r>
            <a:r>
              <a:rPr lang="fr-FR" sz="1600" dirty="0" smtClean="0"/>
              <a:t>, Ministre bruxellois en charge de la Santé et de l’Action sociale</a:t>
            </a:r>
          </a:p>
          <a:p>
            <a:pPr marL="285750" indent="-285750">
              <a:buFontTx/>
              <a:buChar char="-"/>
            </a:pPr>
            <a:r>
              <a:rPr lang="fr-FR" sz="1600" b="1" dirty="0" smtClean="0"/>
              <a:t>Pause-café</a:t>
            </a:r>
          </a:p>
          <a:p>
            <a:pPr marL="285750" indent="-285750">
              <a:buFontTx/>
              <a:buChar char="-"/>
            </a:pPr>
            <a:r>
              <a:rPr lang="fr-FR" sz="1600" b="1" dirty="0" smtClean="0"/>
              <a:t>Présentation Procédures de recours en matière de droit au logement </a:t>
            </a:r>
            <a:r>
              <a:rPr lang="fr-FR" sz="1600" dirty="0" smtClean="0"/>
              <a:t>(N. Bernard et V. van der Plancke)</a:t>
            </a:r>
          </a:p>
          <a:p>
            <a:pPr marL="285750" indent="-285750">
              <a:buFontTx/>
              <a:buChar char="-"/>
            </a:pPr>
            <a:r>
              <a:rPr lang="fr-FR" sz="1600" b="1" dirty="0" smtClean="0"/>
              <a:t>Questions/réactions</a:t>
            </a:r>
          </a:p>
          <a:p>
            <a:pPr marL="285750" indent="-285750">
              <a:buFontTx/>
              <a:buChar char="-"/>
            </a:pPr>
            <a:r>
              <a:rPr lang="fr-FR" sz="1600" b="1" dirty="0" smtClean="0"/>
              <a:t>Lunch</a:t>
            </a:r>
          </a:p>
          <a:p>
            <a:pPr marL="285750" indent="-285750">
              <a:buFontTx/>
              <a:buChar char="-"/>
            </a:pPr>
            <a:r>
              <a:rPr lang="fr-FR" sz="1600" b="1" dirty="0" smtClean="0"/>
              <a:t>La parole aux acteurs de terrain bruxellois et débat (1)</a:t>
            </a:r>
          </a:p>
          <a:p>
            <a:pPr marL="742950" lvl="1" indent="-285750">
              <a:buFontTx/>
              <a:buChar char="-"/>
            </a:pPr>
            <a:r>
              <a:rPr lang="fr-FR" sz="1600" dirty="0" smtClean="0"/>
              <a:t>Conseil économique et social de la RBC</a:t>
            </a:r>
          </a:p>
          <a:p>
            <a:pPr marL="742950" lvl="1" indent="-285750">
              <a:buFontTx/>
              <a:buChar char="-"/>
            </a:pPr>
            <a:r>
              <a:rPr lang="fr-FR" sz="1600" dirty="0" smtClean="0"/>
              <a:t>Direction de l’Inspection Régionale du Logement</a:t>
            </a:r>
          </a:p>
          <a:p>
            <a:pPr marL="742950" lvl="1" indent="-285750">
              <a:buFontTx/>
              <a:buChar char="-"/>
            </a:pPr>
            <a:r>
              <a:rPr lang="fr-FR" sz="1600" dirty="0" err="1" smtClean="0"/>
              <a:t>Convivence</a:t>
            </a:r>
            <a:r>
              <a:rPr lang="fr-FR" sz="1600" dirty="0" smtClean="0"/>
              <a:t> </a:t>
            </a:r>
            <a:r>
              <a:rPr lang="fr-FR" sz="1600" dirty="0" err="1" smtClean="0"/>
              <a:t>asbl</a:t>
            </a:r>
            <a:endParaRPr lang="fr-FR" sz="1600" dirty="0" smtClean="0"/>
          </a:p>
          <a:p>
            <a:pPr marL="742950" lvl="1" indent="-285750">
              <a:buFontTx/>
              <a:buChar char="-"/>
            </a:pPr>
            <a:r>
              <a:rPr lang="fr-FR" sz="1600" dirty="0" err="1" smtClean="0"/>
              <a:t>Bruss’Help</a:t>
            </a:r>
            <a:endParaRPr lang="fr-FR" sz="1600" dirty="0" smtClean="0"/>
          </a:p>
          <a:p>
            <a:pPr marL="285750" indent="-285750">
              <a:buFontTx/>
              <a:buChar char="-"/>
            </a:pPr>
            <a:r>
              <a:rPr lang="fr-FR" sz="1600" b="1" dirty="0" smtClean="0"/>
              <a:t>La parole aux acteurs de terrain bruxellois et débat (2)</a:t>
            </a:r>
          </a:p>
          <a:p>
            <a:pPr marL="742950" lvl="1" indent="-285750">
              <a:buFontTx/>
              <a:buChar char="-"/>
            </a:pPr>
            <a:r>
              <a:rPr lang="fr-FR" sz="1600" dirty="0" smtClean="0"/>
              <a:t>Rassemblement Bruxellois pour le Droit à l’Habitat</a:t>
            </a:r>
          </a:p>
          <a:p>
            <a:pPr marL="742950" lvl="1" indent="-285750">
              <a:buFontTx/>
              <a:buChar char="-"/>
            </a:pPr>
            <a:r>
              <a:rPr lang="fr-FR" sz="1600" dirty="0" smtClean="0"/>
              <a:t>Fédération des CPAS bruxellois</a:t>
            </a:r>
          </a:p>
          <a:p>
            <a:pPr marL="742950" lvl="1" indent="-285750">
              <a:buFontTx/>
              <a:buChar char="-"/>
            </a:pPr>
            <a:r>
              <a:rPr lang="fr-FR" sz="1600" dirty="0" smtClean="0"/>
              <a:t>Union francophone des huissiers de justice</a:t>
            </a:r>
          </a:p>
          <a:p>
            <a:pPr marL="742950" lvl="1" indent="-285750">
              <a:buFontTx/>
              <a:buChar char="-"/>
            </a:pPr>
            <a:r>
              <a:rPr lang="fr-FR" sz="1600" dirty="0" smtClean="0"/>
              <a:t>Union francophone des huissiers de justice (UFHJ)</a:t>
            </a:r>
          </a:p>
          <a:p>
            <a:pPr marL="285750" indent="-285750">
              <a:buFontTx/>
              <a:buChar char="-"/>
            </a:pPr>
            <a:r>
              <a:rPr lang="fr-FR" sz="1600" b="1" dirty="0" smtClean="0"/>
              <a:t>Conclusions</a:t>
            </a:r>
          </a:p>
          <a:p>
            <a:pPr marL="285750" indent="-285750">
              <a:buFontTx/>
              <a:buChar char="-"/>
            </a:pPr>
            <a:endParaRPr lang="nl-BE" dirty="0" smtClean="0"/>
          </a:p>
          <a:p>
            <a:pPr marL="742950" lvl="1" indent="-285750">
              <a:buFontTx/>
              <a:buChar char="-"/>
            </a:pPr>
            <a:endParaRPr lang="nl-BE" dirty="0"/>
          </a:p>
        </p:txBody>
      </p:sp>
      <p:sp>
        <p:nvSpPr>
          <p:cNvPr id="5" name="Tekstvak 4"/>
          <p:cNvSpPr txBox="1"/>
          <p:nvPr/>
        </p:nvSpPr>
        <p:spPr>
          <a:xfrm>
            <a:off x="5546725" y="697642"/>
            <a:ext cx="1028858" cy="5878532"/>
          </a:xfrm>
          <a:prstGeom prst="rect">
            <a:avLst/>
          </a:prstGeom>
          <a:noFill/>
        </p:spPr>
        <p:txBody>
          <a:bodyPr wrap="square" rtlCol="0">
            <a:spAutoFit/>
          </a:bodyPr>
          <a:lstStyle/>
          <a:p>
            <a:endParaRPr lang="nl-BE" dirty="0" smtClean="0"/>
          </a:p>
          <a:p>
            <a:endParaRPr lang="nl-BE" dirty="0"/>
          </a:p>
          <a:p>
            <a:endParaRPr lang="nl-BE" b="1" dirty="0" smtClean="0">
              <a:solidFill>
                <a:srgbClr val="9BBB59"/>
              </a:solidFill>
            </a:endParaRPr>
          </a:p>
          <a:p>
            <a:r>
              <a:rPr lang="nl-BE" sz="1600" b="1" dirty="0" smtClean="0">
                <a:solidFill>
                  <a:schemeClr val="accent6">
                    <a:lumMod val="75000"/>
                  </a:schemeClr>
                </a:solidFill>
              </a:rPr>
              <a:t>9:00</a:t>
            </a:r>
          </a:p>
          <a:p>
            <a:r>
              <a:rPr lang="nl-BE" sz="1600" b="1" dirty="0" smtClean="0">
                <a:solidFill>
                  <a:schemeClr val="accent6">
                    <a:lumMod val="75000"/>
                  </a:schemeClr>
                </a:solidFill>
              </a:rPr>
              <a:t>10:15</a:t>
            </a:r>
          </a:p>
          <a:p>
            <a:endParaRPr lang="nl-BE" sz="1600" b="1" dirty="0">
              <a:solidFill>
                <a:schemeClr val="accent6">
                  <a:lumMod val="75000"/>
                </a:schemeClr>
              </a:solidFill>
            </a:endParaRPr>
          </a:p>
          <a:p>
            <a:r>
              <a:rPr lang="nl-BE" sz="1600" b="1" dirty="0" smtClean="0">
                <a:solidFill>
                  <a:schemeClr val="accent6">
                    <a:lumMod val="75000"/>
                  </a:schemeClr>
                </a:solidFill>
              </a:rPr>
              <a:t>10:30</a:t>
            </a:r>
          </a:p>
          <a:p>
            <a:r>
              <a:rPr lang="nl-BE" sz="1600" b="1" dirty="0" smtClean="0">
                <a:solidFill>
                  <a:schemeClr val="accent6">
                    <a:lumMod val="75000"/>
                  </a:schemeClr>
                </a:solidFill>
              </a:rPr>
              <a:t>11:00</a:t>
            </a:r>
          </a:p>
          <a:p>
            <a:endParaRPr lang="nl-BE" sz="1600" b="1" dirty="0">
              <a:solidFill>
                <a:schemeClr val="accent6">
                  <a:lumMod val="75000"/>
                </a:schemeClr>
              </a:solidFill>
            </a:endParaRPr>
          </a:p>
          <a:p>
            <a:r>
              <a:rPr lang="nl-BE" sz="1600" b="1" dirty="0" smtClean="0">
                <a:solidFill>
                  <a:schemeClr val="accent6">
                    <a:lumMod val="75000"/>
                  </a:schemeClr>
                </a:solidFill>
              </a:rPr>
              <a:t>11:30</a:t>
            </a:r>
          </a:p>
          <a:p>
            <a:r>
              <a:rPr lang="nl-BE" sz="1600" b="1" dirty="0" smtClean="0">
                <a:solidFill>
                  <a:schemeClr val="accent6">
                    <a:lumMod val="75000"/>
                  </a:schemeClr>
                </a:solidFill>
              </a:rPr>
              <a:t>12:00</a:t>
            </a:r>
          </a:p>
          <a:p>
            <a:r>
              <a:rPr lang="nl-BE" sz="1600" b="1" dirty="0" smtClean="0">
                <a:solidFill>
                  <a:schemeClr val="accent6">
                    <a:lumMod val="75000"/>
                  </a:schemeClr>
                </a:solidFill>
              </a:rPr>
              <a:t>13:00</a:t>
            </a:r>
          </a:p>
          <a:p>
            <a:endParaRPr lang="nl-BE" sz="1600" b="1" dirty="0">
              <a:solidFill>
                <a:schemeClr val="accent6">
                  <a:lumMod val="75000"/>
                </a:schemeClr>
              </a:solidFill>
            </a:endParaRPr>
          </a:p>
          <a:p>
            <a:endParaRPr lang="nl-BE" sz="1600" b="1" dirty="0" smtClean="0">
              <a:solidFill>
                <a:schemeClr val="accent6">
                  <a:lumMod val="75000"/>
                </a:schemeClr>
              </a:solidFill>
            </a:endParaRPr>
          </a:p>
          <a:p>
            <a:endParaRPr lang="nl-BE" sz="1600" b="1" dirty="0">
              <a:solidFill>
                <a:schemeClr val="accent6">
                  <a:lumMod val="75000"/>
                </a:schemeClr>
              </a:solidFill>
            </a:endParaRPr>
          </a:p>
          <a:p>
            <a:endParaRPr lang="nl-BE" sz="1600" b="1" dirty="0" smtClean="0">
              <a:solidFill>
                <a:schemeClr val="accent6">
                  <a:lumMod val="75000"/>
                </a:schemeClr>
              </a:solidFill>
            </a:endParaRPr>
          </a:p>
          <a:p>
            <a:r>
              <a:rPr lang="nl-BE" sz="1600" b="1" dirty="0" smtClean="0">
                <a:solidFill>
                  <a:schemeClr val="accent6">
                    <a:lumMod val="75000"/>
                  </a:schemeClr>
                </a:solidFill>
              </a:rPr>
              <a:t>14:30</a:t>
            </a:r>
          </a:p>
          <a:p>
            <a:endParaRPr lang="nl-BE" sz="1600" b="1" dirty="0">
              <a:solidFill>
                <a:schemeClr val="accent6">
                  <a:lumMod val="75000"/>
                </a:schemeClr>
              </a:solidFill>
            </a:endParaRPr>
          </a:p>
          <a:p>
            <a:endParaRPr lang="nl-BE" sz="1600" b="1" dirty="0" smtClean="0">
              <a:solidFill>
                <a:schemeClr val="accent6">
                  <a:lumMod val="75000"/>
                </a:schemeClr>
              </a:solidFill>
            </a:endParaRPr>
          </a:p>
          <a:p>
            <a:endParaRPr lang="nl-BE" sz="1600" b="1" dirty="0">
              <a:solidFill>
                <a:schemeClr val="accent6">
                  <a:lumMod val="75000"/>
                </a:schemeClr>
              </a:solidFill>
            </a:endParaRPr>
          </a:p>
          <a:p>
            <a:endParaRPr lang="nl-BE" sz="1600" b="1" dirty="0" smtClean="0">
              <a:solidFill>
                <a:schemeClr val="accent6">
                  <a:lumMod val="75000"/>
                </a:schemeClr>
              </a:solidFill>
            </a:endParaRPr>
          </a:p>
          <a:p>
            <a:r>
              <a:rPr lang="nl-BE" sz="1600" b="1" dirty="0" smtClean="0">
                <a:solidFill>
                  <a:schemeClr val="accent6">
                    <a:lumMod val="75000"/>
                  </a:schemeClr>
                </a:solidFill>
              </a:rPr>
              <a:t>16:00</a:t>
            </a:r>
          </a:p>
          <a:p>
            <a:endParaRPr lang="nl-BE" b="1" dirty="0">
              <a:solidFill>
                <a:schemeClr val="accent6">
                  <a:lumMod val="75000"/>
                </a:schemeClr>
              </a:solidFill>
            </a:endParaRPr>
          </a:p>
        </p:txBody>
      </p:sp>
    </p:spTree>
    <p:extLst>
      <p:ext uri="{BB962C8B-B14F-4D97-AF65-F5344CB8AC3E}">
        <p14:creationId xmlns:p14="http://schemas.microsoft.com/office/powerpoint/2010/main" val="415872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68224" y="51617"/>
            <a:ext cx="12704064" cy="461665"/>
          </a:xfrm>
          <a:prstGeom prst="rect">
            <a:avLst/>
          </a:prstGeom>
          <a:noFill/>
        </p:spPr>
        <p:txBody>
          <a:bodyPr wrap="square" rtlCol="0">
            <a:spAutoFit/>
          </a:bodyPr>
          <a:lstStyle/>
          <a:p>
            <a:pPr algn="ctr"/>
            <a:r>
              <a:rPr lang="fr-BE" sz="2300" dirty="0" smtClean="0">
                <a:solidFill>
                  <a:schemeClr val="bg1"/>
                </a:solidFill>
              </a:rPr>
              <a:t>Mais une diminution de la proportion de bénéficiaires de l’équivalent au revenu d’intégration sociale </a:t>
            </a:r>
            <a:endParaRPr lang="fr-BE" sz="2300" dirty="0">
              <a:solidFill>
                <a:schemeClr val="bg1"/>
              </a:solidFill>
            </a:endParaRPr>
          </a:p>
        </p:txBody>
      </p:sp>
      <p:graphicFrame>
        <p:nvGraphicFramePr>
          <p:cNvPr id="3" name="Chart 1"/>
          <p:cNvGraphicFramePr>
            <a:graphicFrameLocks/>
          </p:cNvGraphicFramePr>
          <p:nvPr/>
        </p:nvGraphicFramePr>
        <p:xfrm>
          <a:off x="1091381" y="1415844"/>
          <a:ext cx="7708490" cy="45326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8799871" y="4404853"/>
            <a:ext cx="1986116" cy="369332"/>
          </a:xfrm>
          <a:prstGeom prst="rect">
            <a:avLst/>
          </a:prstGeom>
          <a:noFill/>
        </p:spPr>
        <p:txBody>
          <a:bodyPr wrap="square" rtlCol="0">
            <a:spAutoFit/>
          </a:bodyPr>
          <a:lstStyle/>
          <a:p>
            <a:r>
              <a:rPr lang="nl-BE" dirty="0" err="1" smtClean="0"/>
              <a:t>Région</a:t>
            </a:r>
            <a:r>
              <a:rPr lang="nl-BE" dirty="0" smtClean="0"/>
              <a:t> </a:t>
            </a:r>
            <a:r>
              <a:rPr lang="nl-BE" dirty="0" err="1" smtClean="0"/>
              <a:t>bruxelloise</a:t>
            </a:r>
            <a:endParaRPr lang="nl-BE" dirty="0"/>
          </a:p>
        </p:txBody>
      </p:sp>
      <p:sp>
        <p:nvSpPr>
          <p:cNvPr id="5" name="Tekstvak 4"/>
          <p:cNvSpPr txBox="1"/>
          <p:nvPr/>
        </p:nvSpPr>
        <p:spPr>
          <a:xfrm>
            <a:off x="8799871" y="4665404"/>
            <a:ext cx="1986116" cy="369332"/>
          </a:xfrm>
          <a:prstGeom prst="rect">
            <a:avLst/>
          </a:prstGeom>
          <a:noFill/>
        </p:spPr>
        <p:txBody>
          <a:bodyPr wrap="square" rtlCol="0">
            <a:spAutoFit/>
          </a:bodyPr>
          <a:lstStyle/>
          <a:p>
            <a:r>
              <a:rPr lang="nl-BE" dirty="0" err="1" smtClean="0"/>
              <a:t>Belgique</a:t>
            </a:r>
            <a:endParaRPr lang="nl-BE" dirty="0"/>
          </a:p>
        </p:txBody>
      </p:sp>
      <p:sp>
        <p:nvSpPr>
          <p:cNvPr id="6" name="Tekstvak 5"/>
          <p:cNvSpPr txBox="1"/>
          <p:nvPr/>
        </p:nvSpPr>
        <p:spPr>
          <a:xfrm>
            <a:off x="5578957" y="6550223"/>
            <a:ext cx="6441827" cy="307777"/>
          </a:xfrm>
          <a:prstGeom prst="rect">
            <a:avLst/>
          </a:prstGeom>
          <a:noFill/>
        </p:spPr>
        <p:txBody>
          <a:bodyPr wrap="square" rtlCol="0">
            <a:spAutoFit/>
          </a:bodyPr>
          <a:lstStyle/>
          <a:p>
            <a:pPr algn="r"/>
            <a:r>
              <a:rPr lang="nl-BE" sz="1400" dirty="0" smtClean="0"/>
              <a:t>Source: SPP Intégration Sociale; </a:t>
            </a:r>
            <a:r>
              <a:rPr lang="nl-BE" sz="1400" dirty="0" err="1" smtClean="0"/>
              <a:t>Statistics</a:t>
            </a:r>
            <a:r>
              <a:rPr lang="nl-BE" sz="1400" dirty="0" smtClean="0"/>
              <a:t> </a:t>
            </a:r>
            <a:r>
              <a:rPr lang="nl-BE" sz="1400" dirty="0" smtClean="0"/>
              <a:t>Belgium; </a:t>
            </a:r>
            <a:r>
              <a:rPr lang="nl-BE" sz="1400" dirty="0" err="1" smtClean="0"/>
              <a:t>calculs</a:t>
            </a:r>
            <a:r>
              <a:rPr lang="nl-BE" sz="1400" dirty="0" smtClean="0"/>
              <a:t> OSS</a:t>
            </a:r>
            <a:endParaRPr lang="nl-BE" sz="1400" dirty="0"/>
          </a:p>
        </p:txBody>
      </p:sp>
      <p:sp>
        <p:nvSpPr>
          <p:cNvPr id="7" name="Tekstvak 6"/>
          <p:cNvSpPr txBox="1"/>
          <p:nvPr/>
        </p:nvSpPr>
        <p:spPr>
          <a:xfrm>
            <a:off x="32642" y="900100"/>
            <a:ext cx="12159357" cy="707886"/>
          </a:xfrm>
          <a:prstGeom prst="rect">
            <a:avLst/>
          </a:prstGeom>
          <a:noFill/>
        </p:spPr>
        <p:txBody>
          <a:bodyPr wrap="square" rtlCol="0">
            <a:spAutoFit/>
          </a:bodyPr>
          <a:lstStyle/>
          <a:p>
            <a:pPr algn="ctr"/>
            <a:r>
              <a:rPr lang="nl-BE" sz="2000" b="1" dirty="0" err="1" smtClean="0"/>
              <a:t>Proportion</a:t>
            </a:r>
            <a:r>
              <a:rPr lang="nl-BE" sz="2000" b="1" dirty="0" smtClean="0"/>
              <a:t> de </a:t>
            </a:r>
            <a:r>
              <a:rPr lang="nl-BE" sz="2000" b="1" dirty="0" err="1" smtClean="0"/>
              <a:t>bénéficiaires</a:t>
            </a:r>
            <a:r>
              <a:rPr lang="nl-BE" sz="2000" b="1" dirty="0" smtClean="0"/>
              <a:t> de </a:t>
            </a:r>
            <a:r>
              <a:rPr lang="nl-BE" sz="2000" b="1" dirty="0" err="1" smtClean="0"/>
              <a:t>l’équivalent</a:t>
            </a:r>
            <a:r>
              <a:rPr lang="nl-BE" sz="2000" b="1" dirty="0" smtClean="0"/>
              <a:t> au revenu </a:t>
            </a:r>
            <a:r>
              <a:rPr lang="nl-BE" sz="2000" b="1" dirty="0" err="1" smtClean="0"/>
              <a:t>d’intégration</a:t>
            </a:r>
            <a:r>
              <a:rPr lang="nl-BE" sz="2000" b="1" dirty="0" smtClean="0"/>
              <a:t> sociale dans la </a:t>
            </a:r>
            <a:r>
              <a:rPr lang="nl-BE" sz="2000" b="1" dirty="0" err="1" smtClean="0"/>
              <a:t>population</a:t>
            </a:r>
            <a:r>
              <a:rPr lang="nl-BE" sz="2000" b="1" dirty="0" smtClean="0"/>
              <a:t> </a:t>
            </a:r>
            <a:r>
              <a:rPr lang="nl-BE" sz="2000" b="1" dirty="0" smtClean="0"/>
              <a:t>(18-64 </a:t>
            </a:r>
            <a:r>
              <a:rPr lang="nl-BE" sz="2000" b="1" dirty="0" err="1" smtClean="0"/>
              <a:t>ans</a:t>
            </a:r>
            <a:r>
              <a:rPr lang="nl-BE" sz="2000" b="1" dirty="0" smtClean="0"/>
              <a:t>), </a:t>
            </a:r>
          </a:p>
          <a:p>
            <a:pPr algn="ctr"/>
            <a:r>
              <a:rPr lang="nl-BE" sz="2000" b="1" dirty="0" err="1" smtClean="0"/>
              <a:t>janvier</a:t>
            </a:r>
            <a:r>
              <a:rPr lang="nl-BE" sz="2000" b="1" dirty="0" smtClean="0"/>
              <a:t> </a:t>
            </a:r>
            <a:r>
              <a:rPr lang="nl-BE" sz="2000" b="1" dirty="0" smtClean="0"/>
              <a:t>2008-2018</a:t>
            </a:r>
            <a:endParaRPr lang="nl-BE" sz="2000" b="1" dirty="0"/>
          </a:p>
        </p:txBody>
      </p:sp>
    </p:spTree>
    <p:extLst>
      <p:ext uri="{BB962C8B-B14F-4D97-AF65-F5344CB8AC3E}">
        <p14:creationId xmlns:p14="http://schemas.microsoft.com/office/powerpoint/2010/main" val="213317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68826"/>
            <a:ext cx="12192000" cy="446276"/>
          </a:xfrm>
          <a:prstGeom prst="rect">
            <a:avLst/>
          </a:prstGeom>
          <a:noFill/>
        </p:spPr>
        <p:txBody>
          <a:bodyPr wrap="square" rtlCol="0">
            <a:spAutoFit/>
          </a:bodyPr>
          <a:lstStyle/>
          <a:p>
            <a:pPr algn="ctr"/>
            <a:r>
              <a:rPr lang="fr-BE" sz="2200" dirty="0" smtClean="0">
                <a:solidFill>
                  <a:schemeClr val="bg1"/>
                </a:solidFill>
              </a:rPr>
              <a:t>Une proportion croissante de recours à l’aide sociale plus marquée chez les jeunes et les personnes âgées</a:t>
            </a:r>
            <a:endParaRPr lang="fr-BE" sz="2200" dirty="0">
              <a:solidFill>
                <a:schemeClr val="bg1"/>
              </a:solidFill>
            </a:endParaRPr>
          </a:p>
        </p:txBody>
      </p:sp>
      <p:sp>
        <p:nvSpPr>
          <p:cNvPr id="4" name="Tekstvak 3"/>
          <p:cNvSpPr txBox="1"/>
          <p:nvPr/>
        </p:nvSpPr>
        <p:spPr>
          <a:xfrm>
            <a:off x="6169152" y="6550223"/>
            <a:ext cx="6022848" cy="307777"/>
          </a:xfrm>
          <a:prstGeom prst="rect">
            <a:avLst/>
          </a:prstGeom>
          <a:noFill/>
        </p:spPr>
        <p:txBody>
          <a:bodyPr wrap="square" rtlCol="0">
            <a:spAutoFit/>
          </a:bodyPr>
          <a:lstStyle/>
          <a:p>
            <a:r>
              <a:rPr lang="nl-BE" sz="1400" dirty="0" smtClean="0"/>
              <a:t>Source: SPP Intégration Sociale; </a:t>
            </a:r>
            <a:r>
              <a:rPr lang="nl-BE" sz="1400" dirty="0" err="1" smtClean="0"/>
              <a:t>Statistics</a:t>
            </a:r>
            <a:r>
              <a:rPr lang="nl-BE" sz="1400" dirty="0" smtClean="0"/>
              <a:t> </a:t>
            </a:r>
            <a:r>
              <a:rPr lang="nl-BE" sz="1400" dirty="0" smtClean="0"/>
              <a:t>Belgium; </a:t>
            </a:r>
            <a:r>
              <a:rPr lang="nl-BE" sz="1400" dirty="0" smtClean="0"/>
              <a:t>Service </a:t>
            </a:r>
            <a:r>
              <a:rPr lang="nl-BE" sz="1400" dirty="0" err="1" smtClean="0"/>
              <a:t>fédéral</a:t>
            </a:r>
            <a:r>
              <a:rPr lang="nl-BE" sz="1400" dirty="0" smtClean="0"/>
              <a:t> des Pensions</a:t>
            </a:r>
            <a:endParaRPr lang="nl-BE" sz="1400" dirty="0"/>
          </a:p>
        </p:txBody>
      </p:sp>
      <p:sp>
        <p:nvSpPr>
          <p:cNvPr id="5" name="Tekstvak 4"/>
          <p:cNvSpPr txBox="1"/>
          <p:nvPr/>
        </p:nvSpPr>
        <p:spPr>
          <a:xfrm>
            <a:off x="548640" y="757290"/>
            <a:ext cx="11375135" cy="707886"/>
          </a:xfrm>
          <a:prstGeom prst="rect">
            <a:avLst/>
          </a:prstGeom>
          <a:noFill/>
        </p:spPr>
        <p:txBody>
          <a:bodyPr wrap="square" rtlCol="0">
            <a:spAutoFit/>
          </a:bodyPr>
          <a:lstStyle/>
          <a:p>
            <a:r>
              <a:rPr lang="fr-BE" sz="2000" b="1" dirty="0" smtClean="0"/>
              <a:t>Proportion </a:t>
            </a:r>
            <a:r>
              <a:rPr lang="fr-BE" sz="2000" b="1" dirty="0" smtClean="0"/>
              <a:t>de </a:t>
            </a:r>
            <a:r>
              <a:rPr lang="fr-BE" sz="2000" b="1" dirty="0" smtClean="0"/>
              <a:t>jeunes </a:t>
            </a:r>
            <a:r>
              <a:rPr lang="fr-BE" sz="2000" b="1" dirty="0" smtClean="0"/>
              <a:t>percevant le RIS et </a:t>
            </a:r>
            <a:r>
              <a:rPr lang="fr-BE" sz="2000" b="1" dirty="0"/>
              <a:t>p</a:t>
            </a:r>
            <a:r>
              <a:rPr lang="fr-BE" sz="2000" b="1" dirty="0" smtClean="0"/>
              <a:t>roportion de </a:t>
            </a:r>
            <a:r>
              <a:rPr lang="fr-BE" sz="2000" b="1" dirty="0" smtClean="0"/>
              <a:t>personnes âgées </a:t>
            </a:r>
            <a:r>
              <a:rPr lang="fr-BE" sz="2000" b="1" dirty="0" smtClean="0"/>
              <a:t>percevant la </a:t>
            </a:r>
            <a:r>
              <a:rPr lang="fr-BE" sz="2000" b="1" dirty="0" smtClean="0"/>
              <a:t>garantie de revenus aux personnes âgées (GRAPA), janvier 2008-2018</a:t>
            </a:r>
            <a:endParaRPr lang="fr-BE" sz="2000" b="1" dirty="0"/>
          </a:p>
        </p:txBody>
      </p:sp>
      <p:graphicFrame>
        <p:nvGraphicFramePr>
          <p:cNvPr id="9" name="Grafiek 8"/>
          <p:cNvGraphicFramePr>
            <a:graphicFrameLocks/>
          </p:cNvGraphicFramePr>
          <p:nvPr>
            <p:extLst/>
          </p:nvPr>
        </p:nvGraphicFramePr>
        <p:xfrm>
          <a:off x="2172929" y="1455173"/>
          <a:ext cx="7030065" cy="45818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3248314" y="5600218"/>
            <a:ext cx="2701637" cy="646331"/>
          </a:xfrm>
          <a:prstGeom prst="rect">
            <a:avLst/>
          </a:prstGeom>
          <a:solidFill>
            <a:schemeClr val="bg1"/>
          </a:solidFill>
        </p:spPr>
        <p:txBody>
          <a:bodyPr wrap="square" rtlCol="0">
            <a:spAutoFit/>
          </a:bodyPr>
          <a:lstStyle/>
          <a:p>
            <a:r>
              <a:rPr lang="nl-BE" dirty="0" smtClean="0"/>
              <a:t>% RIS dans la </a:t>
            </a:r>
            <a:r>
              <a:rPr lang="nl-BE" dirty="0" err="1" smtClean="0"/>
              <a:t>population</a:t>
            </a:r>
            <a:r>
              <a:rPr lang="nl-BE" dirty="0" smtClean="0"/>
              <a:t> de </a:t>
            </a:r>
            <a:r>
              <a:rPr lang="nl-BE" dirty="0" smtClean="0"/>
              <a:t>18-24 </a:t>
            </a:r>
            <a:r>
              <a:rPr lang="nl-BE" dirty="0" err="1" smtClean="0"/>
              <a:t>ans</a:t>
            </a:r>
            <a:endParaRPr lang="nl-BE" dirty="0"/>
          </a:p>
        </p:txBody>
      </p:sp>
      <p:sp>
        <p:nvSpPr>
          <p:cNvPr id="7" name="Tekstvak 6"/>
          <p:cNvSpPr txBox="1"/>
          <p:nvPr/>
        </p:nvSpPr>
        <p:spPr>
          <a:xfrm>
            <a:off x="6406386" y="5610091"/>
            <a:ext cx="3152142" cy="646331"/>
          </a:xfrm>
          <a:prstGeom prst="rect">
            <a:avLst/>
          </a:prstGeom>
          <a:solidFill>
            <a:schemeClr val="bg1"/>
          </a:solidFill>
        </p:spPr>
        <p:txBody>
          <a:bodyPr wrap="square" rtlCol="0">
            <a:spAutoFit/>
          </a:bodyPr>
          <a:lstStyle/>
          <a:p>
            <a:r>
              <a:rPr lang="nl-BE" dirty="0" smtClean="0"/>
              <a:t>% GRAPA dans la </a:t>
            </a:r>
            <a:r>
              <a:rPr lang="nl-BE" dirty="0" err="1" smtClean="0"/>
              <a:t>population</a:t>
            </a:r>
            <a:r>
              <a:rPr lang="nl-BE" dirty="0" smtClean="0"/>
              <a:t> </a:t>
            </a:r>
            <a:r>
              <a:rPr lang="nl-BE" dirty="0" smtClean="0"/>
              <a:t>de 65 </a:t>
            </a:r>
            <a:r>
              <a:rPr lang="nl-BE" dirty="0" err="1" smtClean="0"/>
              <a:t>ans</a:t>
            </a:r>
            <a:r>
              <a:rPr lang="nl-BE" dirty="0" smtClean="0"/>
              <a:t> et plus</a:t>
            </a:r>
            <a:endParaRPr lang="nl-BE" dirty="0"/>
          </a:p>
        </p:txBody>
      </p:sp>
    </p:spTree>
    <p:extLst>
      <p:ext uri="{BB962C8B-B14F-4D97-AF65-F5344CB8AC3E}">
        <p14:creationId xmlns:p14="http://schemas.microsoft.com/office/powerpoint/2010/main" val="24802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68826"/>
            <a:ext cx="12192000" cy="461665"/>
          </a:xfrm>
          <a:prstGeom prst="rect">
            <a:avLst/>
          </a:prstGeom>
          <a:noFill/>
        </p:spPr>
        <p:txBody>
          <a:bodyPr wrap="square" rtlCol="0">
            <a:spAutoFit/>
          </a:bodyPr>
          <a:lstStyle/>
          <a:p>
            <a:pPr algn="ctr"/>
            <a:r>
              <a:rPr lang="nl-BE" sz="2400" dirty="0" smtClean="0">
                <a:solidFill>
                  <a:schemeClr val="bg1"/>
                </a:solidFill>
              </a:rPr>
              <a:t>Des </a:t>
            </a:r>
            <a:r>
              <a:rPr lang="nl-BE" sz="2400" dirty="0" err="1" smtClean="0">
                <a:solidFill>
                  <a:schemeClr val="bg1"/>
                </a:solidFill>
              </a:rPr>
              <a:t>revenus</a:t>
            </a:r>
            <a:r>
              <a:rPr lang="nl-BE" sz="2400" dirty="0" smtClean="0">
                <a:solidFill>
                  <a:schemeClr val="bg1"/>
                </a:solidFill>
              </a:rPr>
              <a:t> bas et des </a:t>
            </a:r>
            <a:r>
              <a:rPr lang="nl-BE" sz="2400" dirty="0" err="1" smtClean="0">
                <a:solidFill>
                  <a:schemeClr val="bg1"/>
                </a:solidFill>
              </a:rPr>
              <a:t>coûts</a:t>
            </a:r>
            <a:r>
              <a:rPr lang="nl-BE" sz="2400" dirty="0" smtClean="0">
                <a:solidFill>
                  <a:schemeClr val="bg1"/>
                </a:solidFill>
              </a:rPr>
              <a:t> </a:t>
            </a:r>
            <a:r>
              <a:rPr lang="nl-BE" sz="2400" dirty="0" smtClean="0">
                <a:solidFill>
                  <a:schemeClr val="bg1"/>
                </a:solidFill>
              </a:rPr>
              <a:t>(</a:t>
            </a:r>
            <a:r>
              <a:rPr lang="nl-BE" sz="2400" dirty="0" smtClean="0">
                <a:solidFill>
                  <a:schemeClr val="bg1"/>
                </a:solidFill>
              </a:rPr>
              <a:t>du logement) </a:t>
            </a:r>
            <a:r>
              <a:rPr lang="nl-BE" sz="2400" dirty="0" err="1" smtClean="0">
                <a:solidFill>
                  <a:schemeClr val="bg1"/>
                </a:solidFill>
              </a:rPr>
              <a:t>élevés</a:t>
            </a:r>
            <a:r>
              <a:rPr lang="nl-BE" sz="2400" dirty="0" smtClean="0">
                <a:solidFill>
                  <a:schemeClr val="bg1"/>
                </a:solidFill>
              </a:rPr>
              <a:t> </a:t>
            </a:r>
            <a:r>
              <a:rPr lang="nl-BE" sz="2400" dirty="0" err="1" smtClean="0">
                <a:solidFill>
                  <a:schemeClr val="bg1"/>
                </a:solidFill>
              </a:rPr>
              <a:t>qui</a:t>
            </a:r>
            <a:r>
              <a:rPr lang="nl-BE" sz="2400" dirty="0" smtClean="0">
                <a:solidFill>
                  <a:schemeClr val="bg1"/>
                </a:solidFill>
              </a:rPr>
              <a:t> </a:t>
            </a:r>
            <a:r>
              <a:rPr lang="nl-BE" sz="2400" dirty="0" err="1" smtClean="0">
                <a:solidFill>
                  <a:schemeClr val="bg1"/>
                </a:solidFill>
              </a:rPr>
              <a:t>mènent</a:t>
            </a:r>
            <a:r>
              <a:rPr lang="nl-BE" sz="2400" dirty="0" smtClean="0">
                <a:solidFill>
                  <a:schemeClr val="bg1"/>
                </a:solidFill>
              </a:rPr>
              <a:t> à des </a:t>
            </a:r>
            <a:r>
              <a:rPr lang="nl-BE" sz="2400" dirty="0" err="1" smtClean="0">
                <a:solidFill>
                  <a:schemeClr val="bg1"/>
                </a:solidFill>
              </a:rPr>
              <a:t>problèmes</a:t>
            </a:r>
            <a:r>
              <a:rPr lang="nl-BE" sz="2400" dirty="0" smtClean="0">
                <a:solidFill>
                  <a:schemeClr val="bg1"/>
                </a:solidFill>
              </a:rPr>
              <a:t> </a:t>
            </a:r>
            <a:r>
              <a:rPr lang="nl-BE" sz="2400" dirty="0" err="1" smtClean="0">
                <a:solidFill>
                  <a:schemeClr val="bg1"/>
                </a:solidFill>
              </a:rPr>
              <a:t>d’endettement</a:t>
            </a:r>
            <a:endParaRPr lang="nl-BE" sz="2400" dirty="0">
              <a:solidFill>
                <a:schemeClr val="bg1"/>
              </a:solidFill>
            </a:endParaRPr>
          </a:p>
        </p:txBody>
      </p:sp>
      <p:sp>
        <p:nvSpPr>
          <p:cNvPr id="5" name="Tekstvak 4"/>
          <p:cNvSpPr txBox="1"/>
          <p:nvPr/>
        </p:nvSpPr>
        <p:spPr>
          <a:xfrm>
            <a:off x="4789883" y="6550223"/>
            <a:ext cx="7216877" cy="307777"/>
          </a:xfrm>
          <a:prstGeom prst="rect">
            <a:avLst/>
          </a:prstGeom>
          <a:noFill/>
        </p:spPr>
        <p:txBody>
          <a:bodyPr wrap="square" rtlCol="0">
            <a:spAutoFit/>
          </a:bodyPr>
          <a:lstStyle/>
          <a:p>
            <a:pPr algn="r"/>
            <a:r>
              <a:rPr lang="nl-BE" sz="1400" dirty="0" smtClean="0"/>
              <a:t>Source: </a:t>
            </a:r>
            <a:r>
              <a:rPr lang="nl-BE" sz="1400" dirty="0" err="1" smtClean="0"/>
              <a:t>Banque</a:t>
            </a:r>
            <a:r>
              <a:rPr lang="nl-BE" sz="1400" dirty="0" smtClean="0"/>
              <a:t> Nationale de </a:t>
            </a:r>
            <a:r>
              <a:rPr lang="nl-BE" sz="1400" dirty="0" err="1" smtClean="0"/>
              <a:t>Belgique</a:t>
            </a:r>
            <a:r>
              <a:rPr lang="nl-BE" sz="1400" dirty="0" smtClean="0"/>
              <a:t>, </a:t>
            </a:r>
            <a:r>
              <a:rPr lang="nl-BE" sz="1400" dirty="0"/>
              <a:t>Centrale </a:t>
            </a:r>
            <a:r>
              <a:rPr lang="nl-BE" sz="1400" dirty="0" smtClean="0"/>
              <a:t>des </a:t>
            </a:r>
            <a:r>
              <a:rPr lang="nl-BE" sz="1400" dirty="0" err="1" smtClean="0"/>
              <a:t>crédits</a:t>
            </a:r>
            <a:r>
              <a:rPr lang="nl-BE" sz="1400" dirty="0" smtClean="0"/>
              <a:t> </a:t>
            </a:r>
            <a:r>
              <a:rPr lang="nl-BE" sz="1400" dirty="0" err="1" smtClean="0"/>
              <a:t>aux</a:t>
            </a:r>
            <a:r>
              <a:rPr lang="nl-BE" sz="1400" dirty="0" smtClean="0"/>
              <a:t> particuliers</a:t>
            </a:r>
            <a:endParaRPr lang="nl-BE" sz="1400" dirty="0"/>
          </a:p>
        </p:txBody>
      </p:sp>
      <p:sp>
        <p:nvSpPr>
          <p:cNvPr id="6" name="Rectangle 1"/>
          <p:cNvSpPr>
            <a:spLocks noChangeArrowheads="1"/>
          </p:cNvSpPr>
          <p:nvPr/>
        </p:nvSpPr>
        <p:spPr bwMode="auto">
          <a:xfrm>
            <a:off x="1655704" y="926106"/>
            <a:ext cx="1014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BE" altLang="nl-BE" sz="2000" b="1" dirty="0" smtClean="0">
                <a:latin typeface="Calibri" panose="020F0502020204030204" pitchFamily="34" charset="0"/>
                <a:ea typeface="Calibri" panose="020F0502020204030204" pitchFamily="34" charset="0"/>
                <a:cs typeface="Calibri" panose="020F0502020204030204" pitchFamily="34" charset="0"/>
              </a:rPr>
              <a:t>Part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d’emprunteurs</a:t>
            </a:r>
            <a:r>
              <a:rPr lang="nl-BE" altLang="nl-BE" sz="2000" b="1" dirty="0" smtClean="0">
                <a:latin typeface="Calibri" panose="020F0502020204030204" pitchFamily="34" charset="0"/>
                <a:ea typeface="Calibri" panose="020F0502020204030204" pitchFamily="34" charset="0"/>
                <a:cs typeface="Calibri" panose="020F0502020204030204" pitchFamily="34" charset="0"/>
              </a:rPr>
              <a:t>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avec</a:t>
            </a:r>
            <a:r>
              <a:rPr lang="nl-BE" altLang="nl-BE" sz="2000" b="1" dirty="0" smtClean="0">
                <a:latin typeface="Calibri" panose="020F0502020204030204" pitchFamily="34" charset="0"/>
                <a:ea typeface="Calibri" panose="020F0502020204030204" pitchFamily="34" charset="0"/>
                <a:cs typeface="Calibri" panose="020F0502020204030204" pitchFamily="34" charset="0"/>
              </a:rPr>
              <a:t> au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moins</a:t>
            </a:r>
            <a:r>
              <a:rPr lang="nl-BE" altLang="nl-BE" sz="2000" b="1" dirty="0" smtClean="0">
                <a:latin typeface="Calibri" panose="020F0502020204030204" pitchFamily="34" charset="0"/>
                <a:ea typeface="Calibri" panose="020F0502020204030204" pitchFamily="34" charset="0"/>
                <a:cs typeface="Calibri" panose="020F0502020204030204" pitchFamily="34" charset="0"/>
              </a:rPr>
              <a:t>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un</a:t>
            </a:r>
            <a:r>
              <a:rPr lang="nl-BE" altLang="nl-BE" sz="2000" b="1" dirty="0" smtClean="0">
                <a:latin typeface="Calibri" panose="020F0502020204030204" pitchFamily="34" charset="0"/>
                <a:ea typeface="Calibri" panose="020F0502020204030204" pitchFamily="34" charset="0"/>
                <a:cs typeface="Calibri" panose="020F0502020204030204" pitchFamily="34" charset="0"/>
              </a:rPr>
              <a:t> crédit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défaillant</a:t>
            </a:r>
            <a:r>
              <a:rPr lang="nl-BE" altLang="nl-BE" sz="2000" b="1" dirty="0" smtClean="0">
                <a:latin typeface="Calibri" panose="020F0502020204030204" pitchFamily="34" charset="0"/>
                <a:ea typeface="Calibri" panose="020F0502020204030204" pitchFamily="34" charset="0"/>
                <a:cs typeface="Calibri" panose="020F0502020204030204" pitchFamily="34" charset="0"/>
              </a:rPr>
              <a:t> non </a:t>
            </a:r>
            <a:r>
              <a:rPr lang="nl-BE" altLang="nl-BE" sz="2000" b="1" dirty="0" err="1" smtClean="0">
                <a:latin typeface="Calibri" panose="020F0502020204030204" pitchFamily="34" charset="0"/>
                <a:ea typeface="Calibri" panose="020F0502020204030204" pitchFamily="34" charset="0"/>
                <a:cs typeface="Calibri" panose="020F0502020204030204" pitchFamily="34" charset="0"/>
              </a:rPr>
              <a:t>régularisé</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2018</a:t>
            </a:r>
            <a:endPar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hart 1"/>
          <p:cNvGraphicFramePr>
            <a:graphicFrameLocks/>
          </p:cNvGraphicFramePr>
          <p:nvPr>
            <p:extLst/>
          </p:nvPr>
        </p:nvGraphicFramePr>
        <p:xfrm>
          <a:off x="1655704" y="1326216"/>
          <a:ext cx="8717328" cy="5224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600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73626" y="0"/>
            <a:ext cx="11729884" cy="461665"/>
          </a:xfrm>
          <a:prstGeom prst="rect">
            <a:avLst/>
          </a:prstGeom>
          <a:noFill/>
        </p:spPr>
        <p:txBody>
          <a:bodyPr wrap="square" rtlCol="0">
            <a:spAutoFit/>
          </a:bodyPr>
          <a:lstStyle/>
          <a:p>
            <a:r>
              <a:rPr lang="nl-BE" sz="2400" dirty="0" smtClean="0">
                <a:solidFill>
                  <a:schemeClr val="bg1"/>
                </a:solidFill>
              </a:rPr>
              <a:t>En </a:t>
            </a:r>
            <a:r>
              <a:rPr lang="nl-BE" sz="2400" dirty="0" err="1" smtClean="0">
                <a:solidFill>
                  <a:schemeClr val="bg1"/>
                </a:solidFill>
              </a:rPr>
              <a:t>nombre</a:t>
            </a:r>
            <a:r>
              <a:rPr lang="nl-BE" sz="2400" dirty="0" smtClean="0">
                <a:solidFill>
                  <a:schemeClr val="bg1"/>
                </a:solidFill>
              </a:rPr>
              <a:t> </a:t>
            </a:r>
            <a:r>
              <a:rPr lang="nl-BE" sz="2400" dirty="0" err="1" smtClean="0">
                <a:solidFill>
                  <a:schemeClr val="bg1"/>
                </a:solidFill>
              </a:rPr>
              <a:t>absolu</a:t>
            </a:r>
            <a:r>
              <a:rPr lang="nl-BE" sz="2400" dirty="0" smtClean="0">
                <a:solidFill>
                  <a:schemeClr val="bg1"/>
                </a:solidFill>
              </a:rPr>
              <a:t>, </a:t>
            </a:r>
            <a:r>
              <a:rPr lang="nl-BE" sz="2400" dirty="0" err="1" smtClean="0">
                <a:solidFill>
                  <a:schemeClr val="bg1"/>
                </a:solidFill>
              </a:rPr>
              <a:t>une</a:t>
            </a:r>
            <a:r>
              <a:rPr lang="nl-BE" sz="2400" dirty="0" smtClean="0">
                <a:solidFill>
                  <a:schemeClr val="bg1"/>
                </a:solidFill>
              </a:rPr>
              <a:t> </a:t>
            </a:r>
            <a:r>
              <a:rPr lang="nl-BE" sz="2400" dirty="0" err="1" smtClean="0">
                <a:solidFill>
                  <a:schemeClr val="bg1"/>
                </a:solidFill>
              </a:rPr>
              <a:t>augmentation</a:t>
            </a:r>
            <a:r>
              <a:rPr lang="nl-BE" sz="2400" dirty="0" smtClean="0">
                <a:solidFill>
                  <a:schemeClr val="bg1"/>
                </a:solidFill>
              </a:rPr>
              <a:t> importante de la </a:t>
            </a:r>
            <a:r>
              <a:rPr lang="nl-BE" sz="2400" dirty="0" err="1" smtClean="0">
                <a:solidFill>
                  <a:schemeClr val="bg1"/>
                </a:solidFill>
              </a:rPr>
              <a:t>population</a:t>
            </a:r>
            <a:r>
              <a:rPr lang="nl-BE" sz="2400" dirty="0" smtClean="0">
                <a:solidFill>
                  <a:schemeClr val="bg1"/>
                </a:solidFill>
              </a:rPr>
              <a:t> en </a:t>
            </a:r>
            <a:r>
              <a:rPr lang="nl-BE" sz="2400" dirty="0" err="1" smtClean="0">
                <a:solidFill>
                  <a:schemeClr val="bg1"/>
                </a:solidFill>
              </a:rPr>
              <a:t>situation</a:t>
            </a:r>
            <a:r>
              <a:rPr lang="nl-BE" sz="2400" dirty="0" smtClean="0">
                <a:solidFill>
                  <a:schemeClr val="bg1"/>
                </a:solidFill>
              </a:rPr>
              <a:t> de </a:t>
            </a:r>
            <a:r>
              <a:rPr lang="nl-BE" sz="2400" dirty="0" err="1" smtClean="0">
                <a:solidFill>
                  <a:schemeClr val="bg1"/>
                </a:solidFill>
              </a:rPr>
              <a:t>pauvreté</a:t>
            </a:r>
            <a:endParaRPr lang="nl-BE" sz="2400" dirty="0">
              <a:solidFill>
                <a:schemeClr val="bg1"/>
              </a:solidFill>
            </a:endParaRPr>
          </a:p>
        </p:txBody>
      </p:sp>
      <p:graphicFrame>
        <p:nvGraphicFramePr>
          <p:cNvPr id="3" name="Grafiek 2"/>
          <p:cNvGraphicFramePr>
            <a:graphicFrameLocks/>
          </p:cNvGraphicFramePr>
          <p:nvPr>
            <p:extLst>
              <p:ext uri="{D42A27DB-BD31-4B8C-83A1-F6EECF244321}">
                <p14:modId xmlns:p14="http://schemas.microsoft.com/office/powerpoint/2010/main" val="349066223"/>
              </p:ext>
            </p:extLst>
          </p:nvPr>
        </p:nvGraphicFramePr>
        <p:xfrm>
          <a:off x="2428568" y="1327355"/>
          <a:ext cx="7334865" cy="46506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0" y="757290"/>
            <a:ext cx="12192000" cy="400110"/>
          </a:xfrm>
          <a:prstGeom prst="rect">
            <a:avLst/>
          </a:prstGeom>
          <a:noFill/>
        </p:spPr>
        <p:txBody>
          <a:bodyPr wrap="square" rtlCol="0">
            <a:spAutoFit/>
          </a:bodyPr>
          <a:lstStyle/>
          <a:p>
            <a:pPr algn="ctr"/>
            <a:r>
              <a:rPr lang="nl-BE" sz="2000" b="1" dirty="0" err="1" smtClean="0"/>
              <a:t>Nombre</a:t>
            </a:r>
            <a:r>
              <a:rPr lang="nl-BE" sz="2000" b="1" dirty="0" smtClean="0"/>
              <a:t> </a:t>
            </a:r>
            <a:r>
              <a:rPr lang="nl-BE" sz="2000" b="1" dirty="0" err="1" smtClean="0"/>
              <a:t>total</a:t>
            </a:r>
            <a:r>
              <a:rPr lang="nl-BE" sz="2000" b="1" dirty="0" smtClean="0"/>
              <a:t> de </a:t>
            </a:r>
            <a:r>
              <a:rPr lang="nl-BE" sz="2000" b="1" dirty="0" err="1" smtClean="0"/>
              <a:t>bénéficiaires</a:t>
            </a:r>
            <a:r>
              <a:rPr lang="nl-BE" sz="2000" b="1" dirty="0" smtClean="0"/>
              <a:t> du revenu </a:t>
            </a:r>
            <a:r>
              <a:rPr lang="nl-BE" sz="2000" b="1" dirty="0" err="1" smtClean="0"/>
              <a:t>d’intégration</a:t>
            </a:r>
            <a:r>
              <a:rPr lang="nl-BE" sz="2000" b="1" dirty="0" smtClean="0"/>
              <a:t> sociale </a:t>
            </a:r>
            <a:r>
              <a:rPr lang="nl-BE" sz="2000" b="1" dirty="0" smtClean="0"/>
              <a:t>(</a:t>
            </a:r>
            <a:r>
              <a:rPr lang="nl-BE" sz="2000" b="1" dirty="0" smtClean="0"/>
              <a:t>RIS), </a:t>
            </a:r>
            <a:r>
              <a:rPr lang="nl-BE" sz="2000" b="1" dirty="0" err="1" smtClean="0"/>
              <a:t>Région</a:t>
            </a:r>
            <a:r>
              <a:rPr lang="nl-BE" sz="2000" b="1" dirty="0" smtClean="0"/>
              <a:t> </a:t>
            </a:r>
            <a:r>
              <a:rPr lang="nl-BE" sz="2000" b="1" dirty="0" err="1" smtClean="0"/>
              <a:t>bruxelloise</a:t>
            </a:r>
            <a:r>
              <a:rPr lang="nl-BE" sz="2000" b="1" dirty="0" smtClean="0"/>
              <a:t>, </a:t>
            </a:r>
            <a:r>
              <a:rPr lang="nl-BE" sz="2000" b="1" dirty="0" err="1" smtClean="0"/>
              <a:t>janvier</a:t>
            </a:r>
            <a:r>
              <a:rPr lang="nl-BE" sz="2000" b="1" dirty="0" smtClean="0"/>
              <a:t> </a:t>
            </a:r>
            <a:r>
              <a:rPr lang="nl-BE" sz="2000" b="1" dirty="0" smtClean="0"/>
              <a:t>2002-2018</a:t>
            </a:r>
            <a:endParaRPr lang="nl-BE" sz="2000" b="1" dirty="0"/>
          </a:p>
        </p:txBody>
      </p:sp>
      <p:sp>
        <p:nvSpPr>
          <p:cNvPr id="5" name="Tekstvak 4"/>
          <p:cNvSpPr txBox="1"/>
          <p:nvPr/>
        </p:nvSpPr>
        <p:spPr>
          <a:xfrm>
            <a:off x="9178592" y="6550223"/>
            <a:ext cx="3013408" cy="307777"/>
          </a:xfrm>
          <a:prstGeom prst="rect">
            <a:avLst/>
          </a:prstGeom>
          <a:noFill/>
        </p:spPr>
        <p:txBody>
          <a:bodyPr wrap="square" rtlCol="0">
            <a:spAutoFit/>
          </a:bodyPr>
          <a:lstStyle/>
          <a:p>
            <a:pPr algn="r"/>
            <a:r>
              <a:rPr lang="nl-BE" sz="1400" dirty="0" smtClean="0"/>
              <a:t>Source: SPP Intégration Sociale</a:t>
            </a:r>
            <a:endParaRPr lang="nl-BE" sz="1400" dirty="0"/>
          </a:p>
        </p:txBody>
      </p:sp>
      <p:sp>
        <p:nvSpPr>
          <p:cNvPr id="6" name="Tekstvak 5"/>
          <p:cNvSpPr txBox="1"/>
          <p:nvPr/>
        </p:nvSpPr>
        <p:spPr>
          <a:xfrm>
            <a:off x="9497961" y="1789471"/>
            <a:ext cx="2605549" cy="369332"/>
          </a:xfrm>
          <a:prstGeom prst="rect">
            <a:avLst/>
          </a:prstGeom>
          <a:noFill/>
        </p:spPr>
        <p:txBody>
          <a:bodyPr wrap="square" rtlCol="0">
            <a:spAutoFit/>
          </a:bodyPr>
          <a:lstStyle/>
          <a:p>
            <a:r>
              <a:rPr lang="nl-BE" b="1" dirty="0" smtClean="0">
                <a:solidFill>
                  <a:srgbClr val="0070C0"/>
                </a:solidFill>
              </a:rPr>
              <a:t>RIS</a:t>
            </a:r>
            <a:endParaRPr lang="nl-BE" b="1" dirty="0">
              <a:solidFill>
                <a:srgbClr val="0070C0"/>
              </a:solidFill>
            </a:endParaRPr>
          </a:p>
        </p:txBody>
      </p:sp>
    </p:spTree>
    <p:extLst>
      <p:ext uri="{BB962C8B-B14F-4D97-AF65-F5344CB8AC3E}">
        <p14:creationId xmlns:p14="http://schemas.microsoft.com/office/powerpoint/2010/main" val="3990635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492443"/>
          </a:xfrm>
          <a:prstGeom prst="rect">
            <a:avLst/>
          </a:prstGeom>
          <a:noFill/>
        </p:spPr>
        <p:txBody>
          <a:bodyPr wrap="square" rtlCol="0">
            <a:spAutoFit/>
          </a:bodyPr>
          <a:lstStyle/>
          <a:p>
            <a:pPr algn="ctr"/>
            <a:r>
              <a:rPr lang="nl-BE" sz="2600" dirty="0" err="1" smtClean="0">
                <a:solidFill>
                  <a:schemeClr val="bg1"/>
                </a:solidFill>
              </a:rPr>
              <a:t>Croissance</a:t>
            </a:r>
            <a:r>
              <a:rPr lang="nl-BE" sz="2600" dirty="0" smtClean="0">
                <a:solidFill>
                  <a:schemeClr val="bg1"/>
                </a:solidFill>
              </a:rPr>
              <a:t> importante de la </a:t>
            </a:r>
            <a:r>
              <a:rPr lang="nl-BE" sz="2600" dirty="0" err="1" smtClean="0">
                <a:solidFill>
                  <a:schemeClr val="bg1"/>
                </a:solidFill>
              </a:rPr>
              <a:t>population</a:t>
            </a:r>
            <a:r>
              <a:rPr lang="nl-BE" sz="2600" dirty="0" smtClean="0">
                <a:solidFill>
                  <a:schemeClr val="bg1"/>
                </a:solidFill>
              </a:rPr>
              <a:t> totale</a:t>
            </a:r>
            <a:endParaRPr lang="nl-BE" sz="2600" dirty="0">
              <a:solidFill>
                <a:schemeClr val="bg1"/>
              </a:solidFill>
            </a:endParaRPr>
          </a:p>
        </p:txBody>
      </p:sp>
      <p:graphicFrame>
        <p:nvGraphicFramePr>
          <p:cNvPr id="3" name="Chart 1"/>
          <p:cNvGraphicFramePr>
            <a:graphicFrameLocks/>
          </p:cNvGraphicFramePr>
          <p:nvPr>
            <p:extLst>
              <p:ext uri="{D42A27DB-BD31-4B8C-83A1-F6EECF244321}">
                <p14:modId xmlns:p14="http://schemas.microsoft.com/office/powerpoint/2010/main" val="3430240976"/>
              </p:ext>
            </p:extLst>
          </p:nvPr>
        </p:nvGraphicFramePr>
        <p:xfrm>
          <a:off x="1789471" y="1341319"/>
          <a:ext cx="8613058" cy="50537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8819536" y="6550223"/>
            <a:ext cx="3372464" cy="307777"/>
          </a:xfrm>
          <a:prstGeom prst="rect">
            <a:avLst/>
          </a:prstGeom>
          <a:noFill/>
        </p:spPr>
        <p:txBody>
          <a:bodyPr wrap="square" rtlCol="0">
            <a:spAutoFit/>
          </a:bodyPr>
          <a:lstStyle/>
          <a:p>
            <a:pPr algn="r"/>
            <a:r>
              <a:rPr lang="nl-BE" sz="1400" dirty="0" smtClean="0"/>
              <a:t>Source: </a:t>
            </a:r>
            <a:r>
              <a:rPr lang="nl-BE" sz="1400" dirty="0" err="1" smtClean="0"/>
              <a:t>Statistics</a:t>
            </a:r>
            <a:r>
              <a:rPr lang="nl-BE" sz="1400" dirty="0" smtClean="0"/>
              <a:t> Belgium, </a:t>
            </a:r>
            <a:r>
              <a:rPr lang="nl-BE" sz="1400" dirty="0" err="1" smtClean="0"/>
              <a:t>Registre</a:t>
            </a:r>
            <a:r>
              <a:rPr lang="nl-BE" sz="1400" dirty="0" smtClean="0"/>
              <a:t> </a:t>
            </a:r>
            <a:r>
              <a:rPr lang="nl-BE" sz="1400" dirty="0" err="1" smtClean="0"/>
              <a:t>national</a:t>
            </a:r>
            <a:endParaRPr lang="nl-BE" sz="1400" dirty="0"/>
          </a:p>
        </p:txBody>
      </p:sp>
      <p:sp>
        <p:nvSpPr>
          <p:cNvPr id="5" name="Tekstvak 4"/>
          <p:cNvSpPr txBox="1"/>
          <p:nvPr/>
        </p:nvSpPr>
        <p:spPr>
          <a:xfrm>
            <a:off x="0" y="816864"/>
            <a:ext cx="12192000" cy="400110"/>
          </a:xfrm>
          <a:prstGeom prst="rect">
            <a:avLst/>
          </a:prstGeom>
          <a:noFill/>
        </p:spPr>
        <p:txBody>
          <a:bodyPr wrap="square" rtlCol="0">
            <a:spAutoFit/>
          </a:bodyPr>
          <a:lstStyle/>
          <a:p>
            <a:pPr algn="ctr"/>
            <a:r>
              <a:rPr lang="nl-BE" sz="2000" b="1" dirty="0" err="1" smtClean="0"/>
              <a:t>Evolution</a:t>
            </a:r>
            <a:r>
              <a:rPr lang="nl-BE" sz="2000" b="1" dirty="0" smtClean="0"/>
              <a:t> de la </a:t>
            </a:r>
            <a:r>
              <a:rPr lang="nl-BE" sz="2000" b="1" dirty="0" err="1" smtClean="0"/>
              <a:t>population</a:t>
            </a:r>
            <a:r>
              <a:rPr lang="nl-BE" sz="2000" b="1" dirty="0" smtClean="0"/>
              <a:t> </a:t>
            </a:r>
            <a:r>
              <a:rPr lang="nl-BE" sz="2000" b="1" dirty="0" err="1" smtClean="0"/>
              <a:t>officielle</a:t>
            </a:r>
            <a:r>
              <a:rPr lang="nl-BE" sz="2000" b="1" dirty="0" smtClean="0"/>
              <a:t> en </a:t>
            </a:r>
            <a:r>
              <a:rPr lang="nl-BE" sz="2000" b="1" dirty="0" err="1" smtClean="0"/>
              <a:t>Région</a:t>
            </a:r>
            <a:r>
              <a:rPr lang="nl-BE" sz="2000" b="1" dirty="0" smtClean="0"/>
              <a:t> </a:t>
            </a:r>
            <a:r>
              <a:rPr lang="nl-BE" sz="2000" b="1" dirty="0" err="1" smtClean="0"/>
              <a:t>bruxelloise</a:t>
            </a:r>
            <a:r>
              <a:rPr lang="nl-BE" sz="2000" b="1" dirty="0" smtClean="0"/>
              <a:t>, 1964-2019</a:t>
            </a:r>
            <a:endParaRPr lang="nl-BE" sz="2000" b="1" dirty="0"/>
          </a:p>
        </p:txBody>
      </p:sp>
    </p:spTree>
    <p:extLst>
      <p:ext uri="{BB962C8B-B14F-4D97-AF65-F5344CB8AC3E}">
        <p14:creationId xmlns:p14="http://schemas.microsoft.com/office/powerpoint/2010/main" val="1562461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751066" y="926022"/>
            <a:ext cx="8689868" cy="4970447"/>
          </a:xfrm>
          <a:prstGeom prst="rect">
            <a:avLst/>
          </a:prstGeom>
        </p:spPr>
      </p:pic>
      <p:sp>
        <p:nvSpPr>
          <p:cNvPr id="4" name="Rectangle 3"/>
          <p:cNvSpPr/>
          <p:nvPr/>
        </p:nvSpPr>
        <p:spPr>
          <a:xfrm>
            <a:off x="3149193" y="1679748"/>
            <a:ext cx="6332526" cy="3416320"/>
          </a:xfrm>
          <a:prstGeom prst="rect">
            <a:avLst/>
          </a:prstGeom>
        </p:spPr>
        <p:txBody>
          <a:bodyPr wrap="square">
            <a:spAutoFit/>
          </a:bodyPr>
          <a:lstStyle/>
          <a:p>
            <a:r>
              <a:rPr lang="fr-BE" sz="4400" dirty="0">
                <a:solidFill>
                  <a:srgbClr val="FFFFFF"/>
                </a:solidFill>
                <a:latin typeface="+mj-lt"/>
              </a:rPr>
              <a:t>Précarités, mal-logement</a:t>
            </a:r>
          </a:p>
          <a:p>
            <a:r>
              <a:rPr lang="fr-BE" sz="4400" dirty="0">
                <a:solidFill>
                  <a:srgbClr val="FFFFFF"/>
                </a:solidFill>
                <a:latin typeface="+mj-lt"/>
              </a:rPr>
              <a:t>et expulsions domiciliaires</a:t>
            </a:r>
          </a:p>
          <a:p>
            <a:r>
              <a:rPr lang="fr-BE" sz="4400" dirty="0">
                <a:solidFill>
                  <a:srgbClr val="FFFFFF"/>
                </a:solidFill>
                <a:latin typeface="+mj-lt"/>
              </a:rPr>
              <a:t>en Région bruxelloise</a:t>
            </a:r>
          </a:p>
          <a:p>
            <a:r>
              <a:rPr lang="fr-BE" sz="2800" dirty="0">
                <a:solidFill>
                  <a:srgbClr val="FFFFFF"/>
                </a:solidFill>
                <a:latin typeface="+mj-lt"/>
              </a:rPr>
              <a:t>Rapport bruxellois sur</a:t>
            </a:r>
          </a:p>
          <a:p>
            <a:r>
              <a:rPr lang="fr-BE" sz="2800" dirty="0">
                <a:solidFill>
                  <a:srgbClr val="FFFFFF"/>
                </a:solidFill>
                <a:latin typeface="+mj-lt"/>
              </a:rPr>
              <a:t>l’état de la pauvreté </a:t>
            </a:r>
            <a:r>
              <a:rPr lang="fr-BE" sz="2800" dirty="0" smtClean="0">
                <a:solidFill>
                  <a:srgbClr val="FFFFFF"/>
                </a:solidFill>
                <a:latin typeface="+mj-lt"/>
              </a:rPr>
              <a:t>2018</a:t>
            </a:r>
          </a:p>
          <a:p>
            <a:endParaRPr lang="fr-BE" sz="2800" dirty="0">
              <a:solidFill>
                <a:srgbClr val="FFFFFF"/>
              </a:solidFill>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593" y="5963727"/>
            <a:ext cx="3702537" cy="731969"/>
          </a:xfrm>
          <a:prstGeom prst="rect">
            <a:avLst/>
          </a:prstGeom>
        </p:spPr>
      </p:pic>
      <p:grpSp>
        <p:nvGrpSpPr>
          <p:cNvPr id="17" name="Group 5"/>
          <p:cNvGrpSpPr>
            <a:grpSpLocks/>
          </p:cNvGrpSpPr>
          <p:nvPr/>
        </p:nvGrpSpPr>
        <p:grpSpPr bwMode="auto">
          <a:xfrm>
            <a:off x="2942829"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Tree>
    <p:extLst>
      <p:ext uri="{BB962C8B-B14F-4D97-AF65-F5344CB8AC3E}">
        <p14:creationId xmlns:p14="http://schemas.microsoft.com/office/powerpoint/2010/main" val="2037416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517650" y="213559"/>
            <a:ext cx="9144000" cy="277000"/>
          </a:xfrm>
          <a:prstGeom prst="rect">
            <a:avLst/>
          </a:prstGeom>
          <a:noFill/>
          <a:ln w="9525">
            <a:noFill/>
            <a:miter lim="800000"/>
            <a:headEnd/>
            <a:tailEnd/>
          </a:ln>
        </p:spPr>
        <p:txBody>
          <a:bodyPr>
            <a:spAutoFit/>
          </a:bodyPr>
          <a:lstStyle/>
          <a:p>
            <a:pPr>
              <a:defRPr/>
            </a:pPr>
            <a:endParaRPr lang="en-GB" sz="1200" dirty="0">
              <a:latin typeface="Times New Roman" pitchFamily="18" charset="0"/>
            </a:endParaRPr>
          </a:p>
        </p:txBody>
      </p:sp>
      <p:sp>
        <p:nvSpPr>
          <p:cNvPr id="11" name="Text Box 3"/>
          <p:cNvSpPr txBox="1">
            <a:spLocks noChangeArrowheads="1"/>
          </p:cNvSpPr>
          <p:nvPr/>
        </p:nvSpPr>
        <p:spPr bwMode="auto">
          <a:xfrm>
            <a:off x="1545233" y="2204864"/>
            <a:ext cx="9144000" cy="1569660"/>
          </a:xfrm>
          <a:prstGeom prst="rect">
            <a:avLst/>
          </a:prstGeom>
          <a:noFill/>
          <a:ln w="9525">
            <a:noFill/>
            <a:miter lim="800000"/>
            <a:headEnd/>
            <a:tailEnd/>
          </a:ln>
        </p:spPr>
        <p:txBody>
          <a:bodyPr>
            <a:spAutoFit/>
          </a:bodyPr>
          <a:lstStyle/>
          <a:p>
            <a:pPr algn="ctr">
              <a:defRPr/>
            </a:pPr>
            <a:r>
              <a:rPr lang="fr-BE" sz="4800" cap="small" dirty="0">
                <a:solidFill>
                  <a:schemeClr val="bg1"/>
                </a:solidFill>
                <a:latin typeface="Tahoma" pitchFamily="34" charset="0"/>
                <a:ea typeface="Tahoma" pitchFamily="34" charset="0"/>
                <a:cs typeface="Tahoma" pitchFamily="34" charset="0"/>
              </a:rPr>
              <a:t>Contexte: l’accès au logement en Région bruxelloise</a:t>
            </a:r>
          </a:p>
        </p:txBody>
      </p:sp>
    </p:spTree>
    <p:extLst>
      <p:ext uri="{BB962C8B-B14F-4D97-AF65-F5344CB8AC3E}">
        <p14:creationId xmlns:p14="http://schemas.microsoft.com/office/powerpoint/2010/main" val="4101380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84061" y="4123027"/>
            <a:ext cx="60841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fr-BE" sz="1400" dirty="0">
                <a:ea typeface="Calibri" pitchFamily="34" charset="0"/>
                <a:cs typeface="Times New Roman" pitchFamily="18" charset="0"/>
              </a:rPr>
              <a:t>Source: IBSA, calculs OSS</a:t>
            </a:r>
            <a:endParaRPr lang="nl-BE" sz="1400" dirty="0">
              <a:cs typeface="Arial" pitchFamily="34" charset="0"/>
            </a:endParaRPr>
          </a:p>
        </p:txBody>
      </p:sp>
      <p:sp>
        <p:nvSpPr>
          <p:cNvPr id="5" name="ZoneTexte 4"/>
          <p:cNvSpPr txBox="1"/>
          <p:nvPr/>
        </p:nvSpPr>
        <p:spPr>
          <a:xfrm>
            <a:off x="1991257" y="4384193"/>
            <a:ext cx="8460432" cy="2123658"/>
          </a:xfrm>
          <a:prstGeom prst="rect">
            <a:avLst/>
          </a:prstGeom>
          <a:noFill/>
        </p:spPr>
        <p:txBody>
          <a:bodyPr wrap="square" rtlCol="0">
            <a:spAutoFit/>
          </a:bodyPr>
          <a:lstStyle/>
          <a:p>
            <a:pPr marL="342900" indent="-342900">
              <a:buFontTx/>
              <a:buChar char="-"/>
            </a:pPr>
            <a:r>
              <a:rPr lang="fr-BE" sz="2200" dirty="0"/>
              <a:t>Qualité des statistiques</a:t>
            </a:r>
          </a:p>
          <a:p>
            <a:endParaRPr lang="fr-BE" sz="2200" dirty="0"/>
          </a:p>
          <a:p>
            <a:pPr marL="342900" indent="-342900">
              <a:buFontTx/>
              <a:buChar char="-"/>
            </a:pPr>
            <a:r>
              <a:rPr lang="fr-BE" sz="2200" dirty="0"/>
              <a:t>Logements vides!</a:t>
            </a:r>
          </a:p>
          <a:p>
            <a:endParaRPr lang="fr-BE" sz="2200" dirty="0"/>
          </a:p>
          <a:p>
            <a:pPr marL="342900" indent="-342900">
              <a:buFontTx/>
              <a:buChar char="-"/>
            </a:pPr>
            <a:r>
              <a:rPr lang="fr-BE" sz="2200" dirty="0"/>
              <a:t>Ces dernières années: augmentation plus rapide du nombre de ménages que de logements seulement en Région bruxelloise</a:t>
            </a:r>
          </a:p>
        </p:txBody>
      </p:sp>
      <p:sp>
        <p:nvSpPr>
          <p:cNvPr id="3" name="ZoneTexte 2"/>
          <p:cNvSpPr txBox="1"/>
          <p:nvPr/>
        </p:nvSpPr>
        <p:spPr>
          <a:xfrm>
            <a:off x="0" y="31768"/>
            <a:ext cx="12192000" cy="523220"/>
          </a:xfrm>
          <a:prstGeom prst="rect">
            <a:avLst/>
          </a:prstGeom>
          <a:noFill/>
        </p:spPr>
        <p:txBody>
          <a:bodyPr wrap="square" rtlCol="0">
            <a:spAutoFit/>
          </a:bodyPr>
          <a:lstStyle/>
          <a:p>
            <a:pPr algn="ctr"/>
            <a:r>
              <a:rPr lang="fr-BE" sz="2800" dirty="0" smtClean="0">
                <a:solidFill>
                  <a:schemeClr val="bg1"/>
                </a:solidFill>
                <a:ea typeface="Tahoma" panose="020B0604030504040204" pitchFamily="34" charset="0"/>
                <a:cs typeface="Tahoma" panose="020B0604030504040204" pitchFamily="34" charset="0"/>
              </a:rPr>
              <a:t>Un </a:t>
            </a:r>
            <a:r>
              <a:rPr lang="fr-BE" sz="2800" dirty="0">
                <a:solidFill>
                  <a:schemeClr val="bg1"/>
                </a:solidFill>
                <a:ea typeface="Tahoma" panose="020B0604030504040204" pitchFamily="34" charset="0"/>
                <a:cs typeface="Tahoma" panose="020B0604030504040204" pitchFamily="34" charset="0"/>
              </a:rPr>
              <a:t>besoin de logements croissant en Région bruxelloise</a:t>
            </a:r>
          </a:p>
        </p:txBody>
      </p:sp>
      <p:graphicFrame>
        <p:nvGraphicFramePr>
          <p:cNvPr id="7" name="Tableau 6"/>
          <p:cNvGraphicFramePr>
            <a:graphicFrameLocks noGrp="1"/>
          </p:cNvGraphicFramePr>
          <p:nvPr>
            <p:extLst>
              <p:ext uri="{D42A27DB-BD31-4B8C-83A1-F6EECF244321}">
                <p14:modId xmlns:p14="http://schemas.microsoft.com/office/powerpoint/2010/main" val="689525258"/>
              </p:ext>
            </p:extLst>
          </p:nvPr>
        </p:nvGraphicFramePr>
        <p:xfrm>
          <a:off x="2223733" y="1474403"/>
          <a:ext cx="7744534" cy="2617402"/>
        </p:xfrm>
        <a:graphic>
          <a:graphicData uri="http://schemas.openxmlformats.org/drawingml/2006/table">
            <a:tbl>
              <a:tblPr firstRow="1" firstCol="1" bandRow="1">
                <a:tableStyleId>{5C22544A-7EE6-4342-B048-85BDC9FD1C3A}</a:tableStyleId>
              </a:tblPr>
              <a:tblGrid>
                <a:gridCol w="3231235">
                  <a:extLst>
                    <a:ext uri="{9D8B030D-6E8A-4147-A177-3AD203B41FA5}">
                      <a16:colId xmlns:a16="http://schemas.microsoft.com/office/drawing/2014/main" val="116802278"/>
                    </a:ext>
                  </a:extLst>
                </a:gridCol>
                <a:gridCol w="1504067">
                  <a:extLst>
                    <a:ext uri="{9D8B030D-6E8A-4147-A177-3AD203B41FA5}">
                      <a16:colId xmlns:a16="http://schemas.microsoft.com/office/drawing/2014/main" val="1333019843"/>
                    </a:ext>
                  </a:extLst>
                </a:gridCol>
                <a:gridCol w="1504067">
                  <a:extLst>
                    <a:ext uri="{9D8B030D-6E8A-4147-A177-3AD203B41FA5}">
                      <a16:colId xmlns:a16="http://schemas.microsoft.com/office/drawing/2014/main" val="3379378975"/>
                    </a:ext>
                  </a:extLst>
                </a:gridCol>
                <a:gridCol w="1505165">
                  <a:extLst>
                    <a:ext uri="{9D8B030D-6E8A-4147-A177-3AD203B41FA5}">
                      <a16:colId xmlns:a16="http://schemas.microsoft.com/office/drawing/2014/main" val="1195152392"/>
                    </a:ext>
                  </a:extLst>
                </a:gridCol>
              </a:tblGrid>
              <a:tr h="776431">
                <a:tc>
                  <a:txBody>
                    <a:bodyPr/>
                    <a:lstStyle/>
                    <a:p>
                      <a:endParaRPr lang="fr-BE"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Ménages</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Logements</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Différence relative</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359626"/>
                  </a:ext>
                </a:extLst>
              </a:tr>
              <a:tr h="623205">
                <a:tc>
                  <a:txBody>
                    <a:bodyPr/>
                    <a:lstStyle/>
                    <a:p>
                      <a:pPr algn="just">
                        <a:lnSpc>
                          <a:spcPct val="107000"/>
                        </a:lnSpc>
                        <a:spcAft>
                          <a:spcPts val="0"/>
                        </a:spcAft>
                      </a:pPr>
                      <a:r>
                        <a:rPr lang="fr-BE" sz="1800" dirty="0">
                          <a:effectLst/>
                        </a:rPr>
                        <a:t>Région bruxelloise</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545 145</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573 276</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5 %</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234550"/>
                  </a:ext>
                </a:extLst>
              </a:tr>
              <a:tr h="623205">
                <a:tc>
                  <a:txBody>
                    <a:bodyPr/>
                    <a:lstStyle/>
                    <a:p>
                      <a:pPr algn="just">
                        <a:lnSpc>
                          <a:spcPct val="107000"/>
                        </a:lnSpc>
                        <a:spcAft>
                          <a:spcPts val="0"/>
                        </a:spcAft>
                      </a:pPr>
                      <a:r>
                        <a:rPr lang="fr-BE" sz="1800">
                          <a:effectLst/>
                        </a:rPr>
                        <a:t>Région flamande</a:t>
                      </a:r>
                      <a:endParaRPr lang="fr-BE" sz="18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2 769 259</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3 146 566</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14 %</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636046"/>
                  </a:ext>
                </a:extLst>
              </a:tr>
              <a:tr h="594561">
                <a:tc>
                  <a:txBody>
                    <a:bodyPr/>
                    <a:lstStyle/>
                    <a:p>
                      <a:pPr algn="just">
                        <a:lnSpc>
                          <a:spcPct val="107000"/>
                        </a:lnSpc>
                        <a:spcAft>
                          <a:spcPts val="0"/>
                        </a:spcAft>
                      </a:pPr>
                      <a:r>
                        <a:rPr lang="fr-BE" sz="1800" dirty="0">
                          <a:effectLst/>
                        </a:rPr>
                        <a:t>Région wallonne</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a:effectLst/>
                        </a:rPr>
                        <a:t>1 563 401</a:t>
                      </a:r>
                      <a:endParaRPr lang="fr-BE" sz="18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1 689 075</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800" dirty="0">
                          <a:effectLst/>
                        </a:rPr>
                        <a:t>8 %</a:t>
                      </a:r>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098252"/>
                  </a:ext>
                </a:extLst>
              </a:tr>
            </a:tbl>
          </a:graphicData>
        </a:graphic>
      </p:graphicFrame>
      <p:sp>
        <p:nvSpPr>
          <p:cNvPr id="8" name="ZoneTexte 7"/>
          <p:cNvSpPr txBox="1"/>
          <p:nvPr/>
        </p:nvSpPr>
        <p:spPr>
          <a:xfrm>
            <a:off x="0" y="995175"/>
            <a:ext cx="12192000" cy="400110"/>
          </a:xfrm>
          <a:prstGeom prst="rect">
            <a:avLst/>
          </a:prstGeom>
          <a:noFill/>
        </p:spPr>
        <p:txBody>
          <a:bodyPr wrap="square" rtlCol="0">
            <a:spAutoFit/>
          </a:bodyPr>
          <a:lstStyle/>
          <a:p>
            <a:pPr algn="ctr"/>
            <a:r>
              <a:rPr lang="fr-BE" sz="2000" b="1" dirty="0"/>
              <a:t>Nombre de ménages et de logements et différence relative, 2017</a:t>
            </a:r>
          </a:p>
        </p:txBody>
      </p:sp>
    </p:spTree>
    <p:extLst>
      <p:ext uri="{BB962C8B-B14F-4D97-AF65-F5344CB8AC3E}">
        <p14:creationId xmlns:p14="http://schemas.microsoft.com/office/powerpoint/2010/main" val="3502876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344666025"/>
              </p:ext>
            </p:extLst>
          </p:nvPr>
        </p:nvGraphicFramePr>
        <p:xfrm>
          <a:off x="2219352" y="1205100"/>
          <a:ext cx="8241384" cy="518350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86962"/>
            <a:ext cx="12192000" cy="400110"/>
          </a:xfrm>
          <a:prstGeom prst="rect">
            <a:avLst/>
          </a:prstGeom>
          <a:noFill/>
        </p:spPr>
        <p:txBody>
          <a:bodyPr wrap="square">
            <a:spAutoFit/>
          </a:bodyPr>
          <a:lstStyle/>
          <a:p>
            <a:pPr algn="ctr"/>
            <a:r>
              <a:rPr lang="fr-BE" sz="2000" b="1" dirty="0">
                <a:solidFill>
                  <a:srgbClr val="000000"/>
                </a:solidFill>
                <a:latin typeface="Calibri" panose="020F0502020204030204" pitchFamily="34" charset="0"/>
              </a:rPr>
              <a:t>Taille moyenne des ménages privés</a:t>
            </a:r>
            <a:endParaRPr lang="fr-BE" sz="2000" b="1" dirty="0"/>
          </a:p>
        </p:txBody>
      </p:sp>
      <p:sp>
        <p:nvSpPr>
          <p:cNvPr id="4" name="ZoneTexte 3"/>
          <p:cNvSpPr txBox="1"/>
          <p:nvPr/>
        </p:nvSpPr>
        <p:spPr>
          <a:xfrm>
            <a:off x="1524001" y="45712"/>
            <a:ext cx="9130705" cy="523220"/>
          </a:xfrm>
          <a:prstGeom prst="rect">
            <a:avLst/>
          </a:prstGeom>
          <a:noFill/>
        </p:spPr>
        <p:txBody>
          <a:bodyPr wrap="square" rtlCol="0">
            <a:spAutoFit/>
          </a:bodyPr>
          <a:lstStyle/>
          <a:p>
            <a:pPr algn="ctr"/>
            <a:r>
              <a:rPr lang="fr-BE" sz="2800" dirty="0">
                <a:solidFill>
                  <a:schemeClr val="bg1"/>
                </a:solidFill>
              </a:rPr>
              <a:t>Elargissement de la taille des ménages en Région bruxelloise</a:t>
            </a:r>
          </a:p>
        </p:txBody>
      </p:sp>
      <p:sp>
        <p:nvSpPr>
          <p:cNvPr id="5" name="ZoneTexte 4"/>
          <p:cNvSpPr txBox="1"/>
          <p:nvPr/>
        </p:nvSpPr>
        <p:spPr>
          <a:xfrm>
            <a:off x="7248128" y="6566863"/>
            <a:ext cx="4943872" cy="307777"/>
          </a:xfrm>
          <a:prstGeom prst="rect">
            <a:avLst/>
          </a:prstGeom>
          <a:noFill/>
        </p:spPr>
        <p:txBody>
          <a:bodyPr wrap="square" rtlCol="0">
            <a:spAutoFit/>
          </a:bodyPr>
          <a:lstStyle/>
          <a:p>
            <a:pPr algn="r"/>
            <a:r>
              <a:rPr lang="fr-BE" sz="1400" dirty="0"/>
              <a:t>Source: IBSA &amp; SPF Economie-</a:t>
            </a:r>
            <a:r>
              <a:rPr lang="fr-BE" sz="1400" dirty="0" err="1"/>
              <a:t>Statistics</a:t>
            </a:r>
            <a:r>
              <a:rPr lang="fr-BE" sz="1400" dirty="0"/>
              <a:t> Belgium</a:t>
            </a:r>
          </a:p>
        </p:txBody>
      </p:sp>
    </p:spTree>
    <p:extLst>
      <p:ext uri="{BB962C8B-B14F-4D97-AF65-F5344CB8AC3E}">
        <p14:creationId xmlns:p14="http://schemas.microsoft.com/office/powerpoint/2010/main" val="195526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17067" t="4496" r="20772" b="9134"/>
          <a:stretch/>
        </p:blipFill>
        <p:spPr>
          <a:xfrm>
            <a:off x="6583680" y="1107566"/>
            <a:ext cx="5535168" cy="5442658"/>
          </a:xfrm>
          <a:prstGeom prst="rect">
            <a:avLst/>
          </a:prstGeom>
        </p:spPr>
      </p:pic>
      <p:sp>
        <p:nvSpPr>
          <p:cNvPr id="4" name="Rechthoek 3"/>
          <p:cNvSpPr/>
          <p:nvPr/>
        </p:nvSpPr>
        <p:spPr>
          <a:xfrm>
            <a:off x="6778752" y="1331527"/>
            <a:ext cx="1210100" cy="407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 Box 3"/>
          <p:cNvSpPr txBox="1">
            <a:spLocks noChangeArrowheads="1"/>
          </p:cNvSpPr>
          <p:nvPr/>
        </p:nvSpPr>
        <p:spPr bwMode="auto">
          <a:xfrm>
            <a:off x="1638611" y="3678"/>
            <a:ext cx="9144000" cy="507831"/>
          </a:xfrm>
          <a:prstGeom prst="rect">
            <a:avLst/>
          </a:prstGeom>
          <a:noFill/>
          <a:ln w="9525">
            <a:noFill/>
            <a:miter lim="800000"/>
            <a:headEnd/>
            <a:tailEnd/>
          </a:ln>
        </p:spPr>
        <p:txBody>
          <a:bodyPr>
            <a:spAutoFit/>
          </a:bodyPr>
          <a:lstStyle/>
          <a:p>
            <a:r>
              <a:rPr lang="fr-BE" sz="2700" dirty="0">
                <a:solidFill>
                  <a:schemeClr val="bg1"/>
                </a:solidFill>
                <a:ea typeface="Tahoma" panose="020B0604030504040204" pitchFamily="34" charset="0"/>
                <a:cs typeface="Tahoma" panose="020B0604030504040204" pitchFamily="34" charset="0"/>
              </a:rPr>
              <a:t>Une proportion importante de locataires… inégalement répartis</a:t>
            </a:r>
          </a:p>
        </p:txBody>
      </p:sp>
      <p:graphicFrame>
        <p:nvGraphicFramePr>
          <p:cNvPr id="8" name="Graphique 7"/>
          <p:cNvGraphicFramePr>
            <a:graphicFrameLocks/>
          </p:cNvGraphicFramePr>
          <p:nvPr>
            <p:extLst>
              <p:ext uri="{D42A27DB-BD31-4B8C-83A1-F6EECF244321}">
                <p14:modId xmlns:p14="http://schemas.microsoft.com/office/powerpoint/2010/main" val="3766033744"/>
              </p:ext>
            </p:extLst>
          </p:nvPr>
        </p:nvGraphicFramePr>
        <p:xfrm>
          <a:off x="182880" y="1700808"/>
          <a:ext cx="5121032" cy="4187928"/>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0" y="697484"/>
            <a:ext cx="12192000" cy="400110"/>
          </a:xfrm>
          <a:prstGeom prst="rect">
            <a:avLst/>
          </a:prstGeom>
          <a:noFill/>
        </p:spPr>
        <p:txBody>
          <a:bodyPr wrap="square" rtlCol="0">
            <a:spAutoFit/>
          </a:bodyPr>
          <a:lstStyle/>
          <a:p>
            <a:pPr algn="ctr"/>
            <a:r>
              <a:rPr lang="fr-BE" sz="2000" b="1" dirty="0"/>
              <a:t>Pourcentage de logements loués, 2011</a:t>
            </a:r>
          </a:p>
        </p:txBody>
      </p:sp>
      <p:sp>
        <p:nvSpPr>
          <p:cNvPr id="7" name="ZoneTexte 6"/>
          <p:cNvSpPr txBox="1"/>
          <p:nvPr/>
        </p:nvSpPr>
        <p:spPr>
          <a:xfrm>
            <a:off x="8832304" y="6550224"/>
            <a:ext cx="3359696" cy="307777"/>
          </a:xfrm>
          <a:prstGeom prst="rect">
            <a:avLst/>
          </a:prstGeom>
          <a:noFill/>
        </p:spPr>
        <p:txBody>
          <a:bodyPr wrap="square" rtlCol="0">
            <a:spAutoFit/>
          </a:bodyPr>
          <a:lstStyle/>
          <a:p>
            <a:pPr algn="r"/>
            <a:r>
              <a:rPr lang="fr-BE" sz="1400" dirty="0"/>
              <a:t>Source: </a:t>
            </a:r>
            <a:r>
              <a:rPr lang="fr-BE" sz="1400" dirty="0" err="1"/>
              <a:t>Census</a:t>
            </a:r>
            <a:r>
              <a:rPr lang="fr-BE" sz="1400" dirty="0"/>
              <a:t>, 2011</a:t>
            </a:r>
          </a:p>
        </p:txBody>
      </p:sp>
      <p:sp>
        <p:nvSpPr>
          <p:cNvPr id="2" name="Rechthoek 1"/>
          <p:cNvSpPr/>
          <p:nvPr/>
        </p:nvSpPr>
        <p:spPr>
          <a:xfrm>
            <a:off x="5949696" y="1293541"/>
            <a:ext cx="1377696" cy="1303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Image 11"/>
          <p:cNvPicPr>
            <a:picLocks noChangeAspect="1"/>
          </p:cNvPicPr>
          <p:nvPr/>
        </p:nvPicPr>
        <p:blipFill rotWithShape="1">
          <a:blip r:embed="rId3">
            <a:extLst>
              <a:ext uri="{28A0092B-C50C-407E-A947-70E740481C1C}">
                <a14:useLocalDpi xmlns:a14="http://schemas.microsoft.com/office/drawing/2010/main" val="0"/>
              </a:ext>
            </a:extLst>
          </a:blip>
          <a:srcRect l="9405" t="12606" r="75319" b="72547"/>
          <a:stretch/>
        </p:blipFill>
        <p:spPr>
          <a:xfrm>
            <a:off x="5839778" y="5072152"/>
            <a:ext cx="2149074" cy="1478072"/>
          </a:xfrm>
          <a:prstGeom prst="rect">
            <a:avLst/>
          </a:prstGeom>
        </p:spPr>
      </p:pic>
      <p:sp>
        <p:nvSpPr>
          <p:cNvPr id="5" name="Rechthoek 4"/>
          <p:cNvSpPr/>
          <p:nvPr/>
        </p:nvSpPr>
        <p:spPr>
          <a:xfrm>
            <a:off x="7917904" y="6064875"/>
            <a:ext cx="606814" cy="396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80382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606200"/>
          </a:xfrm>
        </p:spPr>
        <p:txBody>
          <a:bodyPr/>
          <a:lstStyle/>
          <a:p>
            <a:pPr algn="ctr"/>
            <a:r>
              <a:rPr lang="nl-BE" sz="2800" dirty="0" smtClean="0">
                <a:solidFill>
                  <a:schemeClr val="bg1"/>
                </a:solidFill>
                <a:latin typeface="+mn-lt"/>
              </a:rPr>
              <a:t>Rapport </a:t>
            </a:r>
            <a:r>
              <a:rPr lang="nl-BE" sz="2800" dirty="0" err="1" smtClean="0">
                <a:solidFill>
                  <a:schemeClr val="bg1"/>
                </a:solidFill>
                <a:latin typeface="+mn-lt"/>
              </a:rPr>
              <a:t>pauvreté</a:t>
            </a:r>
            <a:r>
              <a:rPr lang="nl-BE" sz="2800" dirty="0" smtClean="0">
                <a:solidFill>
                  <a:schemeClr val="bg1"/>
                </a:solidFill>
                <a:latin typeface="+mn-lt"/>
              </a:rPr>
              <a:t>: mission </a:t>
            </a:r>
            <a:r>
              <a:rPr lang="nl-BE" sz="2800" dirty="0" err="1" smtClean="0">
                <a:solidFill>
                  <a:schemeClr val="bg1"/>
                </a:solidFill>
                <a:latin typeface="+mn-lt"/>
              </a:rPr>
              <a:t>fixée</a:t>
            </a:r>
            <a:r>
              <a:rPr lang="nl-BE" sz="2800" dirty="0" smtClean="0">
                <a:solidFill>
                  <a:schemeClr val="bg1"/>
                </a:solidFill>
                <a:latin typeface="+mn-lt"/>
              </a:rPr>
              <a:t> par </a:t>
            </a:r>
            <a:r>
              <a:rPr lang="nl-BE" sz="2800" dirty="0" err="1" smtClean="0">
                <a:solidFill>
                  <a:schemeClr val="bg1"/>
                </a:solidFill>
                <a:latin typeface="+mn-lt"/>
              </a:rPr>
              <a:t>ordonnance</a:t>
            </a:r>
            <a:r>
              <a:rPr lang="nl-BE" sz="2800" dirty="0" smtClean="0">
                <a:solidFill>
                  <a:schemeClr val="bg1"/>
                </a:solidFill>
                <a:latin typeface="+mn-lt"/>
              </a:rPr>
              <a:t> du 20 </a:t>
            </a:r>
            <a:r>
              <a:rPr lang="nl-BE" sz="2800" dirty="0" err="1" smtClean="0">
                <a:solidFill>
                  <a:schemeClr val="bg1"/>
                </a:solidFill>
                <a:latin typeface="+mn-lt"/>
              </a:rPr>
              <a:t>juillet</a:t>
            </a:r>
            <a:r>
              <a:rPr lang="nl-BE" sz="2800" dirty="0" smtClean="0">
                <a:solidFill>
                  <a:schemeClr val="bg1"/>
                </a:solidFill>
                <a:latin typeface="+mn-lt"/>
              </a:rPr>
              <a:t> 2006</a:t>
            </a:r>
            <a:endParaRPr lang="nl-BE" sz="2800" dirty="0">
              <a:solidFill>
                <a:schemeClr val="bg1"/>
              </a:solidFill>
              <a:latin typeface="+mn-lt"/>
            </a:endParaRPr>
          </a:p>
        </p:txBody>
      </p:sp>
      <p:sp>
        <p:nvSpPr>
          <p:cNvPr id="5" name="Tekstvak 4"/>
          <p:cNvSpPr txBox="1"/>
          <p:nvPr/>
        </p:nvSpPr>
        <p:spPr>
          <a:xfrm>
            <a:off x="8515350" y="6505575"/>
            <a:ext cx="2714625" cy="369332"/>
          </a:xfrm>
          <a:prstGeom prst="rect">
            <a:avLst/>
          </a:prstGeom>
          <a:noFill/>
        </p:spPr>
        <p:txBody>
          <a:bodyPr wrap="square" rtlCol="0">
            <a:spAutoFit/>
          </a:bodyPr>
          <a:lstStyle/>
          <a:p>
            <a:endParaRPr lang="nl-BE" dirty="0"/>
          </a:p>
        </p:txBody>
      </p:sp>
      <p:pic>
        <p:nvPicPr>
          <p:cNvPr id="8" name="Afbeelding 7"/>
          <p:cNvPicPr>
            <a:picLocks noChangeAspect="1"/>
          </p:cNvPicPr>
          <p:nvPr/>
        </p:nvPicPr>
        <p:blipFill>
          <a:blip r:embed="rId3"/>
          <a:stretch>
            <a:fillRect/>
          </a:stretch>
        </p:blipFill>
        <p:spPr>
          <a:xfrm>
            <a:off x="1925003" y="800101"/>
            <a:ext cx="7755445" cy="5880906"/>
          </a:xfrm>
          <a:prstGeom prst="rect">
            <a:avLst/>
          </a:prstGeom>
        </p:spPr>
      </p:pic>
    </p:spTree>
    <p:extLst>
      <p:ext uri="{BB962C8B-B14F-4D97-AF65-F5344CB8AC3E}">
        <p14:creationId xmlns:p14="http://schemas.microsoft.com/office/powerpoint/2010/main" val="103890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8925"/>
          <a:stretch/>
        </p:blipFill>
        <p:spPr bwMode="auto">
          <a:xfrm>
            <a:off x="-85344" y="-476251"/>
            <a:ext cx="12277344" cy="735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1875" y="0"/>
            <a:ext cx="4099437" cy="369332"/>
          </a:xfrm>
          <a:prstGeom prst="rect">
            <a:avLst/>
          </a:prstGeom>
        </p:spPr>
        <p:txBody>
          <a:bodyPr wrap="square">
            <a:spAutoFit/>
          </a:bodyPr>
          <a:lstStyle/>
          <a:p>
            <a:r>
              <a:rPr lang="fr-FR" b="1" dirty="0">
                <a:solidFill>
                  <a:schemeClr val="bg1"/>
                </a:solidFill>
              </a:rPr>
              <a:t>Corniche verte à </a:t>
            </a:r>
            <a:r>
              <a:rPr lang="fr-FR" b="1" dirty="0" smtClean="0">
                <a:solidFill>
                  <a:schemeClr val="bg1"/>
                </a:solidFill>
              </a:rPr>
              <a:t>Woluwe-St-Pierre</a:t>
            </a:r>
            <a:endParaRPr lang="fr-FR" b="1" dirty="0">
              <a:solidFill>
                <a:schemeClr val="bg1"/>
              </a:solidFill>
            </a:endParaRPr>
          </a:p>
        </p:txBody>
      </p:sp>
    </p:spTree>
    <p:extLst>
      <p:ext uri="{BB962C8B-B14F-4D97-AF65-F5344CB8AC3E}">
        <p14:creationId xmlns:p14="http://schemas.microsoft.com/office/powerpoint/2010/main" val="1738765589"/>
      </p:ext>
    </p:extLst>
  </p:cSld>
  <p:clrMapOvr>
    <a:masterClrMapping/>
  </p:clrMapOvr>
  <mc:AlternateContent xmlns:mc="http://schemas.openxmlformats.org/markup-compatibility/2006" xmlns:p14="http://schemas.microsoft.com/office/powerpoint/2010/main">
    <mc:Choice Requires="p14">
      <p:transition spd="slow" p14:dur="2000" advTm="5777"/>
    </mc:Choice>
    <mc:Fallback xmlns="">
      <p:transition spd="slow" advTm="577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5113"/>
          <a:stretch/>
        </p:blipFill>
        <p:spPr bwMode="auto">
          <a:xfrm>
            <a:off x="0" y="-1"/>
            <a:ext cx="12192000" cy="687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008" y="184142"/>
            <a:ext cx="3680175" cy="369332"/>
          </a:xfrm>
          <a:prstGeom prst="rect">
            <a:avLst/>
          </a:prstGeom>
        </p:spPr>
        <p:txBody>
          <a:bodyPr wrap="none">
            <a:spAutoFit/>
          </a:bodyPr>
          <a:lstStyle/>
          <a:p>
            <a:r>
              <a:rPr lang="fr-BE" b="1" dirty="0" smtClean="0">
                <a:solidFill>
                  <a:schemeClr val="bg1"/>
                </a:solidFill>
              </a:rPr>
              <a:t>Gare </a:t>
            </a:r>
            <a:r>
              <a:rPr lang="fr-BE" b="1" dirty="0">
                <a:solidFill>
                  <a:schemeClr val="bg1"/>
                </a:solidFill>
              </a:rPr>
              <a:t>de l’ouest à </a:t>
            </a:r>
            <a:r>
              <a:rPr lang="fr-BE" b="1" dirty="0" err="1" smtClean="0">
                <a:solidFill>
                  <a:schemeClr val="bg1"/>
                </a:solidFill>
              </a:rPr>
              <a:t>Molenbeek</a:t>
            </a:r>
            <a:r>
              <a:rPr lang="fr-BE" b="1" dirty="0" smtClean="0">
                <a:solidFill>
                  <a:schemeClr val="bg1"/>
                </a:solidFill>
              </a:rPr>
              <a:t>-St-Jean</a:t>
            </a:r>
            <a:endParaRPr lang="fr-FR" b="1" dirty="0">
              <a:solidFill>
                <a:schemeClr val="bg1"/>
              </a:solidFill>
            </a:endParaRPr>
          </a:p>
        </p:txBody>
      </p:sp>
    </p:spTree>
    <p:extLst>
      <p:ext uri="{BB962C8B-B14F-4D97-AF65-F5344CB8AC3E}">
        <p14:creationId xmlns:p14="http://schemas.microsoft.com/office/powerpoint/2010/main" val="1163018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604833"/>
            <a:ext cx="12301727" cy="707886"/>
          </a:xfrm>
          <a:prstGeom prst="rect">
            <a:avLst/>
          </a:prstGeom>
          <a:noFill/>
          <a:ln w="9525">
            <a:noFill/>
            <a:miter lim="800000"/>
            <a:headEnd/>
            <a:tailEnd/>
          </a:ln>
        </p:spPr>
        <p:txBody>
          <a:bodyPr wrap="square">
            <a:spAutoFit/>
          </a:bodyPr>
          <a:lstStyle/>
          <a:p>
            <a:pPr>
              <a:defRPr/>
            </a:pPr>
            <a:r>
              <a:rPr lang="fr-BE" sz="2000" b="1" dirty="0">
                <a:ea typeface="Tahoma" pitchFamily="34" charset="0"/>
                <a:cs typeface="Tahoma" pitchFamily="34" charset="0"/>
              </a:rPr>
              <a:t>Part des ménages rapportant des problèmes de qualité de leur logement selon leur capacité financière, Région bruxelloise, 2013</a:t>
            </a:r>
            <a:endParaRPr lang="en-GB" sz="2000" b="1" dirty="0"/>
          </a:p>
        </p:txBody>
      </p:sp>
      <p:sp>
        <p:nvSpPr>
          <p:cNvPr id="74753" name="Rectangle 1"/>
          <p:cNvSpPr>
            <a:spLocks noChangeArrowheads="1"/>
          </p:cNvSpPr>
          <p:nvPr/>
        </p:nvSpPr>
        <p:spPr bwMode="auto">
          <a:xfrm>
            <a:off x="4175392" y="6506515"/>
            <a:ext cx="801660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fr-BE" sz="1400" dirty="0">
                <a:ea typeface="Calibri" pitchFamily="34" charset="0"/>
                <a:cs typeface="Times New Roman" pitchFamily="18" charset="0"/>
              </a:rPr>
              <a:t>Source: Institut de Santé publique, Enquête de santé, calculs OSS</a:t>
            </a:r>
          </a:p>
        </p:txBody>
      </p:sp>
      <p:sp>
        <p:nvSpPr>
          <p:cNvPr id="3" name="Rectangle 2"/>
          <p:cNvSpPr/>
          <p:nvPr/>
        </p:nvSpPr>
        <p:spPr>
          <a:xfrm>
            <a:off x="0" y="42530"/>
            <a:ext cx="12191999" cy="523220"/>
          </a:xfrm>
          <a:prstGeom prst="rect">
            <a:avLst/>
          </a:prstGeom>
        </p:spPr>
        <p:txBody>
          <a:bodyPr wrap="square">
            <a:spAutoFit/>
          </a:bodyPr>
          <a:lstStyle/>
          <a:p>
            <a:pPr algn="ctr"/>
            <a:r>
              <a:rPr lang="fr-BE" sz="2800" dirty="0">
                <a:solidFill>
                  <a:schemeClr val="bg1"/>
                </a:solidFill>
              </a:rPr>
              <a:t>Inégalités dans l’accès à un logement de qualité</a:t>
            </a:r>
          </a:p>
        </p:txBody>
      </p:sp>
      <p:graphicFrame>
        <p:nvGraphicFramePr>
          <p:cNvPr id="11" name="Graphique 10"/>
          <p:cNvGraphicFramePr>
            <a:graphicFrameLocks/>
          </p:cNvGraphicFramePr>
          <p:nvPr>
            <p:extLst>
              <p:ext uri="{D42A27DB-BD31-4B8C-83A1-F6EECF244321}">
                <p14:modId xmlns:p14="http://schemas.microsoft.com/office/powerpoint/2010/main" val="888497371"/>
              </p:ext>
            </p:extLst>
          </p:nvPr>
        </p:nvGraphicFramePr>
        <p:xfrm>
          <a:off x="950976" y="1097275"/>
          <a:ext cx="9985248" cy="5193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4505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4552016" y="6515363"/>
            <a:ext cx="763998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fr-BE" sz="1400" dirty="0">
                <a:ea typeface="Calibri" pitchFamily="34" charset="0"/>
                <a:cs typeface="Times New Roman" pitchFamily="18" charset="0"/>
              </a:rPr>
              <a:t>Source: SPP </a:t>
            </a:r>
            <a:r>
              <a:rPr lang="fr-BE" sz="1400" dirty="0" smtClean="0">
                <a:ea typeface="Calibri" pitchFamily="34" charset="0"/>
                <a:cs typeface="Times New Roman" pitchFamily="18" charset="0"/>
              </a:rPr>
              <a:t>Intégration sociale </a:t>
            </a:r>
            <a:r>
              <a:rPr lang="fr-BE" sz="1400" dirty="0">
                <a:ea typeface="Calibri" pitchFamily="34" charset="0"/>
                <a:cs typeface="Times New Roman" pitchFamily="18" charset="0"/>
              </a:rPr>
              <a:t>et De Keersmaeker, 2019</a:t>
            </a:r>
            <a:endParaRPr lang="nl-BE" sz="1400" dirty="0">
              <a:cs typeface="Arial" pitchFamily="34" charset="0"/>
            </a:endParaRPr>
          </a:p>
        </p:txBody>
      </p:sp>
      <p:grpSp>
        <p:nvGrpSpPr>
          <p:cNvPr id="11" name="Groupe 10"/>
          <p:cNvGrpSpPr/>
          <p:nvPr/>
        </p:nvGrpSpPr>
        <p:grpSpPr>
          <a:xfrm>
            <a:off x="3215680" y="2893164"/>
            <a:ext cx="7040194" cy="3416680"/>
            <a:chOff x="6039704" y="2372571"/>
            <a:chExt cx="6100856" cy="2353878"/>
          </a:xfrm>
        </p:grpSpPr>
        <p:grpSp>
          <p:nvGrpSpPr>
            <p:cNvPr id="12" name="Groupe 11"/>
            <p:cNvGrpSpPr/>
            <p:nvPr/>
          </p:nvGrpSpPr>
          <p:grpSpPr>
            <a:xfrm>
              <a:off x="6039704" y="2372571"/>
              <a:ext cx="6100856" cy="2353878"/>
              <a:chOff x="6039704" y="2372571"/>
              <a:chExt cx="6100856" cy="2353878"/>
            </a:xfrm>
          </p:grpSpPr>
          <p:grpSp>
            <p:nvGrpSpPr>
              <p:cNvPr id="15" name="Groupe 14"/>
              <p:cNvGrpSpPr/>
              <p:nvPr/>
            </p:nvGrpSpPr>
            <p:grpSpPr>
              <a:xfrm>
                <a:off x="6039704" y="2372571"/>
                <a:ext cx="6100856" cy="2353878"/>
                <a:chOff x="6039704" y="2372571"/>
                <a:chExt cx="6100856" cy="2353878"/>
              </a:xfrm>
            </p:grpSpPr>
            <p:sp>
              <p:nvSpPr>
                <p:cNvPr id="19" name="ZoneTexte 18"/>
                <p:cNvSpPr txBox="1"/>
                <p:nvPr/>
              </p:nvSpPr>
              <p:spPr>
                <a:xfrm>
                  <a:off x="10329896" y="3065529"/>
                  <a:ext cx="1810664" cy="1038990"/>
                </a:xfrm>
                <a:prstGeom prst="rect">
                  <a:avLst/>
                </a:prstGeom>
                <a:noFill/>
              </p:spPr>
              <p:txBody>
                <a:bodyPr wrap="square" rtlCol="0">
                  <a:spAutoFit/>
                </a:bodyPr>
                <a:lstStyle/>
                <a:p>
                  <a:pPr>
                    <a:lnSpc>
                      <a:spcPct val="115000"/>
                    </a:lnSpc>
                  </a:pPr>
                  <a:r>
                    <a:rPr lang="fr-BE" sz="2000" dirty="0">
                      <a:ea typeface="Calibri"/>
                      <a:cs typeface="MyriadPro-Regular"/>
                    </a:rPr>
                    <a:t>Revenu d’intégration sociale </a:t>
                  </a:r>
                  <a:r>
                    <a:rPr lang="fr-BE" sz="2000" dirty="0">
                      <a:ea typeface="Calibri"/>
                      <a:cs typeface="Times New Roman"/>
                    </a:rPr>
                    <a:t>(isolé)</a:t>
                  </a:r>
                  <a:endParaRPr lang="fr-BE" sz="2000" dirty="0">
                    <a:ea typeface="Calibri"/>
                    <a:cs typeface="MyriadPro-Regular"/>
                  </a:endParaRPr>
                </a:p>
                <a:p>
                  <a:pPr>
                    <a:lnSpc>
                      <a:spcPct val="115000"/>
                    </a:lnSpc>
                  </a:pPr>
                  <a:r>
                    <a:rPr lang="fr-BE" sz="2000" b="1" dirty="0">
                      <a:cs typeface="Times New Roman"/>
                    </a:rPr>
                    <a:t>929 </a:t>
                  </a:r>
                  <a:r>
                    <a:rPr lang="fr-BE" sz="2000" dirty="0">
                      <a:cs typeface="Times New Roman"/>
                    </a:rPr>
                    <a:t>€ </a:t>
                  </a:r>
                </a:p>
              </p:txBody>
            </p:sp>
            <p:sp>
              <p:nvSpPr>
                <p:cNvPr id="20" name="Accolade ouvrante 19"/>
                <p:cNvSpPr/>
                <p:nvPr/>
              </p:nvSpPr>
              <p:spPr>
                <a:xfrm rot="10800000">
                  <a:off x="9858128" y="2520277"/>
                  <a:ext cx="362857" cy="2206172"/>
                </a:xfrm>
                <a:prstGeom prst="leftBrace">
                  <a:avLst>
                    <a:gd name="adj1" fmla="val 8333"/>
                    <a:gd name="adj2" fmla="val 4868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3" name="Rectangle 22"/>
                <p:cNvSpPr/>
                <p:nvPr/>
              </p:nvSpPr>
              <p:spPr>
                <a:xfrm>
                  <a:off x="6210548" y="2372571"/>
                  <a:ext cx="1711180" cy="502531"/>
                </a:xfrm>
                <a:prstGeom prst="rect">
                  <a:avLst/>
                </a:prstGeom>
              </p:spPr>
              <p:txBody>
                <a:bodyPr wrap="square">
                  <a:spAutoFit/>
                </a:bodyPr>
                <a:lstStyle/>
                <a:p>
                  <a:pPr>
                    <a:lnSpc>
                      <a:spcPct val="115000"/>
                    </a:lnSpc>
                  </a:pPr>
                  <a:r>
                    <a:rPr lang="nl-NL" dirty="0">
                      <a:ea typeface="Calibri"/>
                      <a:cs typeface="Times New Roman" panose="02020603050405020304" pitchFamily="18" charset="0"/>
                    </a:rPr>
                    <a:t>Budget </a:t>
                  </a:r>
                  <a:r>
                    <a:rPr lang="nl-NL" dirty="0" err="1">
                      <a:ea typeface="Calibri"/>
                      <a:cs typeface="Times New Roman" panose="02020603050405020304" pitchFamily="18" charset="0"/>
                    </a:rPr>
                    <a:t>après</a:t>
                  </a:r>
                  <a:r>
                    <a:rPr lang="nl-NL" dirty="0">
                      <a:ea typeface="Calibri"/>
                      <a:cs typeface="Times New Roman" panose="02020603050405020304" pitchFamily="18" charset="0"/>
                    </a:rPr>
                    <a:t> </a:t>
                  </a:r>
                  <a:r>
                    <a:rPr lang="nl-NL" dirty="0" err="1">
                      <a:ea typeface="Calibri"/>
                      <a:cs typeface="Times New Roman" panose="02020603050405020304" pitchFamily="18" charset="0"/>
                    </a:rPr>
                    <a:t>paiement</a:t>
                  </a:r>
                  <a:r>
                    <a:rPr lang="nl-NL" dirty="0">
                      <a:ea typeface="Calibri"/>
                      <a:cs typeface="Times New Roman" panose="02020603050405020304" pitchFamily="18" charset="0"/>
                    </a:rPr>
                    <a:t> du </a:t>
                  </a:r>
                  <a:r>
                    <a:rPr lang="nl-NL" dirty="0" err="1">
                      <a:ea typeface="Calibri"/>
                      <a:cs typeface="Times New Roman" panose="02020603050405020304" pitchFamily="18" charset="0"/>
                    </a:rPr>
                    <a:t>loyer</a:t>
                  </a:r>
                  <a:endParaRPr lang="nl-NL" dirty="0">
                    <a:ea typeface="Calibri"/>
                    <a:cs typeface="Times New Roman" panose="02020603050405020304" pitchFamily="18" charset="0"/>
                  </a:endParaRPr>
                </a:p>
              </p:txBody>
            </p:sp>
            <p:sp>
              <p:nvSpPr>
                <p:cNvPr id="24" name="ZoneTexte 23"/>
                <p:cNvSpPr txBox="1"/>
                <p:nvPr/>
              </p:nvSpPr>
              <p:spPr>
                <a:xfrm>
                  <a:off x="6039704" y="3985134"/>
                  <a:ext cx="2364068" cy="502531"/>
                </a:xfrm>
                <a:prstGeom prst="rect">
                  <a:avLst/>
                </a:prstGeom>
                <a:noFill/>
              </p:spPr>
              <p:txBody>
                <a:bodyPr wrap="square" rtlCol="0">
                  <a:spAutoFit/>
                </a:bodyPr>
                <a:lstStyle/>
                <a:p>
                  <a:pPr>
                    <a:lnSpc>
                      <a:spcPct val="115000"/>
                    </a:lnSpc>
                  </a:pPr>
                  <a:r>
                    <a:rPr lang="fr-BE" dirty="0">
                      <a:ea typeface="Calibri"/>
                      <a:cs typeface="Times New Roman" panose="02020603050405020304" pitchFamily="18" charset="0"/>
                    </a:rPr>
                    <a:t>Loyer médian</a:t>
                  </a:r>
                </a:p>
                <a:p>
                  <a:pPr>
                    <a:lnSpc>
                      <a:spcPct val="115000"/>
                    </a:lnSpc>
                  </a:pPr>
                  <a:r>
                    <a:rPr lang="fr-BE" dirty="0">
                      <a:ea typeface="Calibri"/>
                      <a:cs typeface="Times New Roman" panose="02020603050405020304" pitchFamily="18" charset="0"/>
                    </a:rPr>
                    <a:t>(appartement 1 chambre)</a:t>
                  </a:r>
                  <a:endParaRPr lang="nl-BE" dirty="0">
                    <a:ea typeface="Calibri"/>
                    <a:cs typeface="Times New Roman" panose="02020603050405020304" pitchFamily="18" charset="0"/>
                  </a:endParaRPr>
                </a:p>
              </p:txBody>
            </p:sp>
          </p:grpSp>
          <p:sp>
            <p:nvSpPr>
              <p:cNvPr id="16" name="ZoneTexte 15"/>
              <p:cNvSpPr txBox="1"/>
              <p:nvPr/>
            </p:nvSpPr>
            <p:spPr>
              <a:xfrm>
                <a:off x="8699487" y="2730433"/>
                <a:ext cx="923922" cy="275651"/>
              </a:xfrm>
              <a:prstGeom prst="rect">
                <a:avLst/>
              </a:prstGeom>
              <a:noFill/>
            </p:spPr>
            <p:txBody>
              <a:bodyPr wrap="square" rtlCol="0">
                <a:spAutoFit/>
              </a:bodyPr>
              <a:lstStyle/>
              <a:p>
                <a:r>
                  <a:rPr lang="fr-BE" sz="2000" dirty="0">
                    <a:solidFill>
                      <a:schemeClr val="bg1"/>
                    </a:solidFill>
                    <a:latin typeface="Arial" panose="020B0604020202020204" pitchFamily="34" charset="0"/>
                    <a:cs typeface="Arial" panose="020B0604020202020204" pitchFamily="34" charset="0"/>
                  </a:rPr>
                  <a:t>285 €</a:t>
                </a:r>
              </a:p>
            </p:txBody>
          </p:sp>
          <p:sp>
            <p:nvSpPr>
              <p:cNvPr id="17" name="ZoneTexte 16"/>
              <p:cNvSpPr txBox="1"/>
              <p:nvPr/>
            </p:nvSpPr>
            <p:spPr>
              <a:xfrm>
                <a:off x="8700847" y="3585024"/>
                <a:ext cx="923922" cy="275651"/>
              </a:xfrm>
              <a:prstGeom prst="rect">
                <a:avLst/>
              </a:prstGeom>
              <a:noFill/>
            </p:spPr>
            <p:txBody>
              <a:bodyPr wrap="square" rtlCol="0">
                <a:spAutoFit/>
              </a:bodyPr>
              <a:lstStyle/>
              <a:p>
                <a:r>
                  <a:rPr lang="fr-BE" sz="2000" dirty="0">
                    <a:solidFill>
                      <a:schemeClr val="bg1"/>
                    </a:solidFill>
                    <a:latin typeface="Arial" panose="020B0604020202020204" pitchFamily="34" charset="0"/>
                    <a:cs typeface="Arial" panose="020B0604020202020204" pitchFamily="34" charset="0"/>
                  </a:rPr>
                  <a:t>608 €</a:t>
                </a:r>
              </a:p>
            </p:txBody>
          </p:sp>
        </p:grpSp>
        <p:cxnSp>
          <p:nvCxnSpPr>
            <p:cNvPr id="13" name="Connecteur droit avec flèche 12"/>
            <p:cNvCxnSpPr/>
            <p:nvPr/>
          </p:nvCxnSpPr>
          <p:spPr>
            <a:xfrm flipV="1">
              <a:off x="7947183" y="3785082"/>
              <a:ext cx="692217" cy="2739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921727" y="2702181"/>
              <a:ext cx="706889" cy="2022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ZoneTexte 3"/>
          <p:cNvSpPr txBox="1"/>
          <p:nvPr/>
        </p:nvSpPr>
        <p:spPr>
          <a:xfrm>
            <a:off x="1524000" y="6572944"/>
            <a:ext cx="3923928" cy="307777"/>
          </a:xfrm>
          <a:prstGeom prst="rect">
            <a:avLst/>
          </a:prstGeom>
          <a:noFill/>
        </p:spPr>
        <p:txBody>
          <a:bodyPr wrap="square" rtlCol="0">
            <a:spAutoFit/>
          </a:bodyPr>
          <a:lstStyle/>
          <a:p>
            <a:endParaRPr lang="fr-BE" sz="1400" dirty="0">
              <a:latin typeface="+mj-lt"/>
            </a:endParaRPr>
          </a:p>
        </p:txBody>
      </p:sp>
      <p:sp>
        <p:nvSpPr>
          <p:cNvPr id="3" name="ZoneTexte 2"/>
          <p:cNvSpPr txBox="1"/>
          <p:nvPr/>
        </p:nvSpPr>
        <p:spPr>
          <a:xfrm>
            <a:off x="1671699" y="917781"/>
            <a:ext cx="8964487" cy="1446550"/>
          </a:xfrm>
          <a:prstGeom prst="rect">
            <a:avLst/>
          </a:prstGeom>
          <a:noFill/>
        </p:spPr>
        <p:txBody>
          <a:bodyPr wrap="square" rtlCol="0">
            <a:spAutoFit/>
          </a:bodyPr>
          <a:lstStyle/>
          <a:p>
            <a:pPr marL="342900" indent="-342900">
              <a:buFontTx/>
              <a:buChar char="-"/>
            </a:pPr>
            <a:r>
              <a:rPr lang="fr-BE" sz="2200" dirty="0"/>
              <a:t>Entre 2004 et 2018, le loyer médian a augmenté de 24 % sans compter l’inflation! </a:t>
            </a:r>
          </a:p>
          <a:p>
            <a:endParaRPr lang="fr-BE" sz="2200" dirty="0"/>
          </a:p>
          <a:p>
            <a:r>
              <a:rPr lang="fr-BE" sz="2200" dirty="0">
                <a:cs typeface="Times" panose="02020603050405020304" pitchFamily="18" charset="0"/>
              </a:rPr>
              <a:t>→</a:t>
            </a:r>
            <a:r>
              <a:rPr lang="fr-BE" sz="2200" dirty="0"/>
              <a:t> Une part dans le budget souvent intenable</a:t>
            </a:r>
          </a:p>
        </p:txBody>
      </p:sp>
      <p:sp>
        <p:nvSpPr>
          <p:cNvPr id="5" name="Rectangle 4"/>
          <p:cNvSpPr/>
          <p:nvPr/>
        </p:nvSpPr>
        <p:spPr>
          <a:xfrm>
            <a:off x="0" y="16051"/>
            <a:ext cx="12192000" cy="523220"/>
          </a:xfrm>
          <a:prstGeom prst="rect">
            <a:avLst/>
          </a:prstGeom>
        </p:spPr>
        <p:txBody>
          <a:bodyPr wrap="square">
            <a:spAutoFit/>
          </a:bodyPr>
          <a:lstStyle/>
          <a:p>
            <a:pPr algn="ctr"/>
            <a:r>
              <a:rPr lang="fr-BE" sz="2800" dirty="0">
                <a:solidFill>
                  <a:schemeClr val="bg1"/>
                </a:solidFill>
                <a:ea typeface="Tahoma" panose="020B0604030504040204" pitchFamily="34" charset="0"/>
                <a:cs typeface="Tahoma" panose="020B0604030504040204" pitchFamily="34" charset="0"/>
              </a:rPr>
              <a:t>Un marché locatif privé peu accessible</a:t>
            </a:r>
          </a:p>
        </p:txBody>
      </p:sp>
      <p:pic>
        <p:nvPicPr>
          <p:cNvPr id="25" name="Image 24"/>
          <p:cNvPicPr>
            <a:picLocks noChangeAspect="1"/>
          </p:cNvPicPr>
          <p:nvPr/>
        </p:nvPicPr>
        <p:blipFill rotWithShape="1">
          <a:blip r:embed="rId3"/>
          <a:srcRect l="41472" t="11858" r="30441" b="10044"/>
          <a:stretch/>
        </p:blipFill>
        <p:spPr>
          <a:xfrm>
            <a:off x="6272541" y="3142155"/>
            <a:ext cx="1337035" cy="3133124"/>
          </a:xfrm>
          <a:prstGeom prst="rect">
            <a:avLst/>
          </a:prstGeom>
        </p:spPr>
      </p:pic>
      <p:sp>
        <p:nvSpPr>
          <p:cNvPr id="6" name="ZoneTexte 5"/>
          <p:cNvSpPr txBox="1"/>
          <p:nvPr/>
        </p:nvSpPr>
        <p:spPr>
          <a:xfrm>
            <a:off x="6538293" y="3308902"/>
            <a:ext cx="964445" cy="369332"/>
          </a:xfrm>
          <a:prstGeom prst="rect">
            <a:avLst/>
          </a:prstGeom>
          <a:noFill/>
        </p:spPr>
        <p:txBody>
          <a:bodyPr wrap="square" rtlCol="0">
            <a:spAutoFit/>
          </a:bodyPr>
          <a:lstStyle/>
          <a:p>
            <a:r>
              <a:rPr lang="fr-BE" dirty="0">
                <a:solidFill>
                  <a:schemeClr val="bg1"/>
                </a:solidFill>
              </a:rPr>
              <a:t>229 €</a:t>
            </a:r>
          </a:p>
        </p:txBody>
      </p:sp>
      <p:sp>
        <p:nvSpPr>
          <p:cNvPr id="7" name="ZoneTexte 6"/>
          <p:cNvSpPr txBox="1"/>
          <p:nvPr/>
        </p:nvSpPr>
        <p:spPr>
          <a:xfrm>
            <a:off x="6552403" y="4620183"/>
            <a:ext cx="979219" cy="369332"/>
          </a:xfrm>
          <a:prstGeom prst="rect">
            <a:avLst/>
          </a:prstGeom>
          <a:noFill/>
        </p:spPr>
        <p:txBody>
          <a:bodyPr wrap="square" rtlCol="0">
            <a:spAutoFit/>
          </a:bodyPr>
          <a:lstStyle/>
          <a:p>
            <a:r>
              <a:rPr lang="fr-BE" dirty="0">
                <a:solidFill>
                  <a:schemeClr val="bg1"/>
                </a:solidFill>
              </a:rPr>
              <a:t>700 €</a:t>
            </a:r>
          </a:p>
        </p:txBody>
      </p:sp>
    </p:spTree>
    <p:extLst>
      <p:ext uri="{BB962C8B-B14F-4D97-AF65-F5344CB8AC3E}">
        <p14:creationId xmlns:p14="http://schemas.microsoft.com/office/powerpoint/2010/main" val="3953562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56" y="737167"/>
            <a:ext cx="12192000" cy="400110"/>
          </a:xfrm>
          <a:prstGeom prst="rect">
            <a:avLst/>
          </a:prstGeom>
          <a:noFill/>
        </p:spPr>
        <p:txBody>
          <a:bodyPr wrap="square">
            <a:spAutoFit/>
          </a:bodyPr>
          <a:lstStyle/>
          <a:p>
            <a:pPr algn="ctr"/>
            <a:r>
              <a:rPr lang="fr-BE" sz="2000" b="1" dirty="0"/>
              <a:t>Nombre de ménages sur liste d'attente et nombre de logements sociaux, Région bruxelloise</a:t>
            </a:r>
            <a:endParaRPr lang="nl-BE" sz="2000" b="1" dirty="0"/>
          </a:p>
        </p:txBody>
      </p:sp>
      <p:sp>
        <p:nvSpPr>
          <p:cNvPr id="74753" name="Rectangle 1"/>
          <p:cNvSpPr>
            <a:spLocks noChangeArrowheads="1"/>
          </p:cNvSpPr>
          <p:nvPr/>
        </p:nvSpPr>
        <p:spPr bwMode="auto">
          <a:xfrm>
            <a:off x="6529536" y="6565613"/>
            <a:ext cx="566246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fr-BE" sz="1400" dirty="0">
                <a:ea typeface="Calibri" pitchFamily="34" charset="0"/>
                <a:cs typeface="Times New Roman" pitchFamily="18" charset="0"/>
              </a:rPr>
              <a:t>Source: Société du Logement de la Région de Bruxelles-Capitale</a:t>
            </a:r>
            <a:endParaRPr lang="nl-BE" sz="1400" dirty="0">
              <a:cs typeface="Arial" pitchFamily="34" charset="0"/>
            </a:endParaRPr>
          </a:p>
        </p:txBody>
      </p:sp>
      <p:graphicFrame>
        <p:nvGraphicFramePr>
          <p:cNvPr id="11" name="Chart 1"/>
          <p:cNvGraphicFramePr>
            <a:graphicFrameLocks/>
          </p:cNvGraphicFramePr>
          <p:nvPr>
            <p:extLst>
              <p:ext uri="{D42A27DB-BD31-4B8C-83A1-F6EECF244321}">
                <p14:modId xmlns:p14="http://schemas.microsoft.com/office/powerpoint/2010/main" val="3337446896"/>
              </p:ext>
            </p:extLst>
          </p:nvPr>
        </p:nvGraphicFramePr>
        <p:xfrm>
          <a:off x="862265" y="1280842"/>
          <a:ext cx="8712968" cy="501430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9473"/>
            <a:ext cx="12210256" cy="523220"/>
          </a:xfrm>
          <a:prstGeom prst="rect">
            <a:avLst/>
          </a:prstGeom>
        </p:spPr>
        <p:txBody>
          <a:bodyPr wrap="square">
            <a:spAutoFit/>
          </a:bodyPr>
          <a:lstStyle/>
          <a:p>
            <a:pPr algn="ctr"/>
            <a:r>
              <a:rPr lang="fr-BE" sz="2800" dirty="0">
                <a:solidFill>
                  <a:schemeClr val="bg1"/>
                </a:solidFill>
              </a:rPr>
              <a:t>Une demande croissante et non satisfaite pour un logement social</a:t>
            </a:r>
          </a:p>
        </p:txBody>
      </p:sp>
      <p:sp>
        <p:nvSpPr>
          <p:cNvPr id="2" name="Tekstvak 1"/>
          <p:cNvSpPr txBox="1"/>
          <p:nvPr/>
        </p:nvSpPr>
        <p:spPr>
          <a:xfrm>
            <a:off x="9575233" y="3355442"/>
            <a:ext cx="2292096" cy="646331"/>
          </a:xfrm>
          <a:prstGeom prst="rect">
            <a:avLst/>
          </a:prstGeom>
          <a:noFill/>
        </p:spPr>
        <p:txBody>
          <a:bodyPr wrap="square" rtlCol="0">
            <a:spAutoFit/>
          </a:bodyPr>
          <a:lstStyle/>
          <a:p>
            <a:r>
              <a:rPr lang="nl-BE" b="1" dirty="0" err="1" smtClean="0">
                <a:solidFill>
                  <a:schemeClr val="accent6">
                    <a:lumMod val="75000"/>
                  </a:schemeClr>
                </a:solidFill>
              </a:rPr>
              <a:t>Nombre</a:t>
            </a:r>
            <a:r>
              <a:rPr lang="nl-BE" b="1" dirty="0" smtClean="0">
                <a:solidFill>
                  <a:schemeClr val="accent6">
                    <a:lumMod val="75000"/>
                  </a:schemeClr>
                </a:solidFill>
              </a:rPr>
              <a:t> de </a:t>
            </a:r>
            <a:r>
              <a:rPr lang="nl-BE" b="1" dirty="0" err="1" smtClean="0">
                <a:solidFill>
                  <a:schemeClr val="accent6">
                    <a:lumMod val="75000"/>
                  </a:schemeClr>
                </a:solidFill>
              </a:rPr>
              <a:t>logements</a:t>
            </a:r>
            <a:r>
              <a:rPr lang="nl-BE" b="1" dirty="0" smtClean="0">
                <a:solidFill>
                  <a:schemeClr val="accent6">
                    <a:lumMod val="75000"/>
                  </a:schemeClr>
                </a:solidFill>
              </a:rPr>
              <a:t> </a:t>
            </a:r>
            <a:r>
              <a:rPr lang="nl-BE" b="1" dirty="0" err="1" smtClean="0">
                <a:solidFill>
                  <a:schemeClr val="accent6">
                    <a:lumMod val="75000"/>
                  </a:schemeClr>
                </a:solidFill>
              </a:rPr>
              <a:t>sociaux</a:t>
            </a:r>
            <a:r>
              <a:rPr lang="nl-BE" b="1" dirty="0" smtClean="0">
                <a:solidFill>
                  <a:schemeClr val="accent6">
                    <a:lumMod val="75000"/>
                  </a:schemeClr>
                </a:solidFill>
              </a:rPr>
              <a:t> </a:t>
            </a:r>
            <a:r>
              <a:rPr lang="nl-BE" b="1" dirty="0" err="1" smtClean="0">
                <a:solidFill>
                  <a:schemeClr val="accent6">
                    <a:lumMod val="75000"/>
                  </a:schemeClr>
                </a:solidFill>
              </a:rPr>
              <a:t>loués</a:t>
            </a:r>
            <a:endParaRPr lang="nl-BE" b="1" dirty="0">
              <a:solidFill>
                <a:schemeClr val="accent6">
                  <a:lumMod val="75000"/>
                </a:schemeClr>
              </a:solidFill>
            </a:endParaRPr>
          </a:p>
        </p:txBody>
      </p:sp>
      <p:sp>
        <p:nvSpPr>
          <p:cNvPr id="8" name="Tekstvak 7"/>
          <p:cNvSpPr txBox="1"/>
          <p:nvPr/>
        </p:nvSpPr>
        <p:spPr>
          <a:xfrm>
            <a:off x="9575233" y="1280842"/>
            <a:ext cx="2292096" cy="923330"/>
          </a:xfrm>
          <a:prstGeom prst="rect">
            <a:avLst/>
          </a:prstGeom>
          <a:noFill/>
        </p:spPr>
        <p:txBody>
          <a:bodyPr wrap="square" rtlCol="0">
            <a:spAutoFit/>
          </a:bodyPr>
          <a:lstStyle/>
          <a:p>
            <a:r>
              <a:rPr lang="nl-BE" b="1" dirty="0" err="1" smtClean="0">
                <a:solidFill>
                  <a:srgbClr val="7030A0"/>
                </a:solidFill>
              </a:rPr>
              <a:t>Nombre</a:t>
            </a:r>
            <a:r>
              <a:rPr lang="nl-BE" b="1" dirty="0" smtClean="0">
                <a:solidFill>
                  <a:srgbClr val="7030A0"/>
                </a:solidFill>
              </a:rPr>
              <a:t> de ménages </a:t>
            </a:r>
            <a:r>
              <a:rPr lang="nl-BE" b="1" dirty="0" err="1" smtClean="0">
                <a:solidFill>
                  <a:srgbClr val="7030A0"/>
                </a:solidFill>
              </a:rPr>
              <a:t>sur</a:t>
            </a:r>
            <a:r>
              <a:rPr lang="nl-BE" b="1" dirty="0" smtClean="0">
                <a:solidFill>
                  <a:srgbClr val="7030A0"/>
                </a:solidFill>
              </a:rPr>
              <a:t> </a:t>
            </a:r>
            <a:r>
              <a:rPr lang="nl-BE" b="1" dirty="0" err="1" smtClean="0">
                <a:solidFill>
                  <a:srgbClr val="7030A0"/>
                </a:solidFill>
              </a:rPr>
              <a:t>liste</a:t>
            </a:r>
            <a:r>
              <a:rPr lang="nl-BE" b="1" dirty="0" smtClean="0">
                <a:solidFill>
                  <a:srgbClr val="7030A0"/>
                </a:solidFill>
              </a:rPr>
              <a:t> </a:t>
            </a:r>
            <a:r>
              <a:rPr lang="nl-BE" b="1" dirty="0" err="1" smtClean="0">
                <a:solidFill>
                  <a:srgbClr val="7030A0"/>
                </a:solidFill>
              </a:rPr>
              <a:t>d’attente</a:t>
            </a:r>
            <a:r>
              <a:rPr lang="nl-BE" b="1" dirty="0" smtClean="0">
                <a:solidFill>
                  <a:srgbClr val="7030A0"/>
                </a:solidFill>
              </a:rPr>
              <a:t> (</a:t>
            </a:r>
            <a:r>
              <a:rPr lang="nl-BE" b="1" dirty="0" err="1" smtClean="0">
                <a:solidFill>
                  <a:srgbClr val="7030A0"/>
                </a:solidFill>
              </a:rPr>
              <a:t>avant</a:t>
            </a:r>
            <a:r>
              <a:rPr lang="nl-BE" b="1" dirty="0" smtClean="0">
                <a:solidFill>
                  <a:srgbClr val="7030A0"/>
                </a:solidFill>
              </a:rPr>
              <a:t> </a:t>
            </a:r>
            <a:r>
              <a:rPr lang="nl-BE" b="1" dirty="0" err="1" smtClean="0">
                <a:solidFill>
                  <a:srgbClr val="7030A0"/>
                </a:solidFill>
              </a:rPr>
              <a:t>radiations</a:t>
            </a:r>
            <a:r>
              <a:rPr lang="nl-BE" b="1" dirty="0" smtClean="0">
                <a:solidFill>
                  <a:srgbClr val="7030A0"/>
                </a:solidFill>
              </a:rPr>
              <a:t>)</a:t>
            </a:r>
            <a:endParaRPr lang="nl-BE" b="1" dirty="0">
              <a:solidFill>
                <a:srgbClr val="7030A0"/>
              </a:solidFill>
            </a:endParaRPr>
          </a:p>
        </p:txBody>
      </p:sp>
    </p:spTree>
    <p:extLst>
      <p:ext uri="{BB962C8B-B14F-4D97-AF65-F5344CB8AC3E}">
        <p14:creationId xmlns:p14="http://schemas.microsoft.com/office/powerpoint/2010/main" val="35621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8512" y="1072896"/>
            <a:ext cx="10387584" cy="4801314"/>
          </a:xfrm>
          <a:prstGeom prst="rect">
            <a:avLst/>
          </a:prstGeom>
          <a:noFill/>
        </p:spPr>
        <p:txBody>
          <a:bodyPr wrap="square" rtlCol="0">
            <a:spAutoFit/>
          </a:bodyPr>
          <a:lstStyle/>
          <a:p>
            <a:endParaRPr lang="fr-BE" sz="2600" dirty="0"/>
          </a:p>
          <a:p>
            <a:pPr marL="342900" indent="-342900">
              <a:buFontTx/>
              <a:buChar char="-"/>
            </a:pPr>
            <a:r>
              <a:rPr lang="fr-BE" sz="2600" dirty="0">
                <a:latin typeface="+mj-lt"/>
              </a:rPr>
              <a:t>11% des locataires ont quitté leur logement précédent dans un cadre qualifié de « départ forcé »; 27% parmi les pensionnés isolés! </a:t>
            </a:r>
          </a:p>
          <a:p>
            <a:endParaRPr lang="fr-BE" sz="2600" dirty="0">
              <a:latin typeface="+mj-lt"/>
              <a:cs typeface="Times" panose="02020603050405020304" pitchFamily="18" charset="0"/>
            </a:endParaRPr>
          </a:p>
          <a:p>
            <a:pPr marL="342900" indent="-342900">
              <a:buFontTx/>
              <a:buChar char="-"/>
            </a:pPr>
            <a:r>
              <a:rPr lang="fr-BE" sz="2600" dirty="0">
                <a:solidFill>
                  <a:prstClr val="black"/>
                </a:solidFill>
                <a:latin typeface="+mj-lt"/>
              </a:rPr>
              <a:t>Cohabitation, colocations en augmentation (11% des logements loués, 18% parmi les « nouvellement emménagés »)</a:t>
            </a:r>
          </a:p>
          <a:p>
            <a:pPr lvl="2"/>
            <a:r>
              <a:rPr lang="fr-BE" sz="2600" dirty="0">
                <a:solidFill>
                  <a:prstClr val="black"/>
                </a:solidFill>
                <a:latin typeface="+mj-lt"/>
              </a:rPr>
              <a:t>						</a:t>
            </a:r>
          </a:p>
          <a:p>
            <a:pPr marL="342900" indent="-342900">
              <a:buFontTx/>
              <a:buChar char="-"/>
            </a:pPr>
            <a:r>
              <a:rPr lang="fr-BE" sz="2600" dirty="0">
                <a:solidFill>
                  <a:prstClr val="black"/>
                </a:solidFill>
                <a:latin typeface="+mj-lt"/>
              </a:rPr>
              <a:t>Quitter la Région </a:t>
            </a:r>
            <a:r>
              <a:rPr lang="fr-BE" sz="2600" dirty="0" smtClean="0">
                <a:solidFill>
                  <a:prstClr val="black"/>
                </a:solidFill>
                <a:latin typeface="+mj-lt"/>
              </a:rPr>
              <a:t>bruxelloise</a:t>
            </a:r>
            <a:endParaRPr lang="fr-BE" sz="2600" dirty="0">
              <a:solidFill>
                <a:prstClr val="black"/>
              </a:solidFill>
              <a:latin typeface="+mj-lt"/>
            </a:endParaRPr>
          </a:p>
          <a:p>
            <a:pPr lvl="0"/>
            <a:r>
              <a:rPr lang="fr-BE" sz="2600" dirty="0">
                <a:solidFill>
                  <a:prstClr val="black"/>
                </a:solidFill>
                <a:latin typeface="+mj-lt"/>
                <a:cs typeface="Times New Roman" panose="02020603050405020304" pitchFamily="18" charset="0"/>
              </a:rPr>
              <a:t>→  un tiers des personnes quittant la Région pour habiter ailleurs en Belgique appartiennent aux catégories de revenus les plus bas (De </a:t>
            </a:r>
            <a:r>
              <a:rPr lang="fr-BE" sz="2600" dirty="0" err="1">
                <a:solidFill>
                  <a:prstClr val="black"/>
                </a:solidFill>
                <a:latin typeface="+mj-lt"/>
                <a:cs typeface="Times New Roman" panose="02020603050405020304" pitchFamily="18" charset="0"/>
              </a:rPr>
              <a:t>Laet</a:t>
            </a:r>
            <a:r>
              <a:rPr lang="fr-BE" sz="2600" dirty="0">
                <a:solidFill>
                  <a:prstClr val="black"/>
                </a:solidFill>
                <a:latin typeface="+mj-lt"/>
                <a:cs typeface="Times New Roman" panose="02020603050405020304" pitchFamily="18" charset="0"/>
              </a:rPr>
              <a:t>, 2018)</a:t>
            </a:r>
            <a:endParaRPr lang="fr-BE" sz="2600" dirty="0">
              <a:solidFill>
                <a:prstClr val="black"/>
              </a:solidFill>
              <a:latin typeface="+mj-lt"/>
            </a:endParaRPr>
          </a:p>
          <a:p>
            <a:pPr marL="342900" indent="-342900">
              <a:buFontTx/>
              <a:buChar char="-"/>
            </a:pPr>
            <a:endParaRPr lang="fr-BE" sz="2000" dirty="0"/>
          </a:p>
        </p:txBody>
      </p:sp>
      <p:sp>
        <p:nvSpPr>
          <p:cNvPr id="8" name="Rectangle 7"/>
          <p:cNvSpPr/>
          <p:nvPr/>
        </p:nvSpPr>
        <p:spPr>
          <a:xfrm>
            <a:off x="0" y="9947"/>
            <a:ext cx="12192000" cy="523220"/>
          </a:xfrm>
          <a:prstGeom prst="rect">
            <a:avLst/>
          </a:prstGeom>
        </p:spPr>
        <p:txBody>
          <a:bodyPr wrap="square">
            <a:spAutoFit/>
          </a:bodyPr>
          <a:lstStyle/>
          <a:p>
            <a:pPr algn="ctr"/>
            <a:r>
              <a:rPr lang="fr-BE" sz="2800" dirty="0">
                <a:solidFill>
                  <a:schemeClr val="bg1"/>
                </a:solidFill>
              </a:rPr>
              <a:t>Des choix souvent contraints pour les locataires</a:t>
            </a:r>
          </a:p>
        </p:txBody>
      </p:sp>
      <p:sp>
        <p:nvSpPr>
          <p:cNvPr id="12" name="ZoneTexte 11"/>
          <p:cNvSpPr txBox="1"/>
          <p:nvPr/>
        </p:nvSpPr>
        <p:spPr>
          <a:xfrm>
            <a:off x="8112224" y="6550224"/>
            <a:ext cx="4079776" cy="307777"/>
          </a:xfrm>
          <a:prstGeom prst="rect">
            <a:avLst/>
          </a:prstGeom>
          <a:noFill/>
        </p:spPr>
        <p:txBody>
          <a:bodyPr wrap="square" rtlCol="0">
            <a:spAutoFit/>
          </a:bodyPr>
          <a:lstStyle/>
          <a:p>
            <a:pPr algn="r"/>
            <a:r>
              <a:rPr lang="fr-BE" sz="1400" dirty="0"/>
              <a:t>Source: De Keersmaeker, 2019</a:t>
            </a:r>
          </a:p>
        </p:txBody>
      </p:sp>
    </p:spTree>
    <p:extLst>
      <p:ext uri="{BB962C8B-B14F-4D97-AF65-F5344CB8AC3E}">
        <p14:creationId xmlns:p14="http://schemas.microsoft.com/office/powerpoint/2010/main" val="858864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343472" y="1905506"/>
            <a:ext cx="9144000" cy="3046988"/>
          </a:xfrm>
          <a:prstGeom prst="rect">
            <a:avLst/>
          </a:prstGeom>
          <a:noFill/>
          <a:ln w="9525">
            <a:noFill/>
            <a:miter lim="800000"/>
            <a:headEnd/>
            <a:tailEnd/>
          </a:ln>
        </p:spPr>
        <p:txBody>
          <a:bodyPr>
            <a:spAutoFit/>
          </a:bodyPr>
          <a:lstStyle/>
          <a:p>
            <a:pPr algn="ctr">
              <a:defRPr/>
            </a:pPr>
            <a:r>
              <a:rPr lang="fr-BE" sz="4800" cap="small" dirty="0">
                <a:solidFill>
                  <a:schemeClr val="bg1"/>
                </a:solidFill>
                <a:latin typeface="Tahoma" pitchFamily="34" charset="0"/>
                <a:ea typeface="Tahoma" pitchFamily="34" charset="0"/>
                <a:cs typeface="Tahoma" pitchFamily="34" charset="0"/>
              </a:rPr>
              <a:t>Les expulsions en région bruxelloise</a:t>
            </a:r>
          </a:p>
          <a:p>
            <a:pPr algn="ctr">
              <a:defRPr/>
            </a:pPr>
            <a:endParaRPr lang="fr-BE" sz="4800" cap="small" dirty="0">
              <a:solidFill>
                <a:schemeClr val="bg1"/>
              </a:solidFill>
              <a:latin typeface="Tahoma" pitchFamily="34" charset="0"/>
              <a:ea typeface="Tahoma" pitchFamily="34" charset="0"/>
              <a:cs typeface="Tahoma" pitchFamily="34" charset="0"/>
            </a:endParaRPr>
          </a:p>
          <a:p>
            <a:pPr algn="ctr">
              <a:defRPr/>
            </a:pPr>
            <a:r>
              <a:rPr lang="fr-BE" sz="4800" cap="small" dirty="0">
                <a:solidFill>
                  <a:schemeClr val="bg1"/>
                </a:solidFill>
                <a:latin typeface="Tahoma" pitchFamily="34" charset="0"/>
                <a:ea typeface="Tahoma" pitchFamily="34" charset="0"/>
                <a:cs typeface="Tahoma" pitchFamily="34" charset="0"/>
              </a:rPr>
              <a:t>aspects législatifs</a:t>
            </a:r>
          </a:p>
        </p:txBody>
      </p:sp>
    </p:spTree>
    <p:extLst>
      <p:ext uri="{BB962C8B-B14F-4D97-AF65-F5344CB8AC3E}">
        <p14:creationId xmlns:p14="http://schemas.microsoft.com/office/powerpoint/2010/main" val="1149054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
            <a:ext cx="12192000" cy="523220"/>
          </a:xfrm>
          <a:prstGeom prst="rect">
            <a:avLst/>
          </a:prstGeom>
          <a:noFill/>
          <a:ln w="9525">
            <a:noFill/>
            <a:miter lim="800000"/>
            <a:headEnd/>
            <a:tailEnd/>
          </a:ln>
        </p:spPr>
        <p:txBody>
          <a:bodyPr wrap="square">
            <a:spAutoFit/>
          </a:bodyPr>
          <a:lstStyle/>
          <a:p>
            <a:pPr algn="ctr">
              <a:defRPr/>
            </a:pPr>
            <a:r>
              <a:rPr lang="fr-BE" sz="2800" dirty="0">
                <a:solidFill>
                  <a:schemeClr val="bg1"/>
                </a:solidFill>
                <a:ea typeface="Tahoma" pitchFamily="34" charset="0"/>
                <a:cs typeface="Tahoma" pitchFamily="34" charset="0"/>
              </a:rPr>
              <a:t>Différents niveaux législatifs, pas toujours concordants</a:t>
            </a:r>
            <a:endParaRPr lang="en-GB" sz="2800" dirty="0"/>
          </a:p>
        </p:txBody>
      </p:sp>
      <p:sp>
        <p:nvSpPr>
          <p:cNvPr id="5" name="ZoneTexte 4"/>
          <p:cNvSpPr txBox="1"/>
          <p:nvPr/>
        </p:nvSpPr>
        <p:spPr>
          <a:xfrm>
            <a:off x="1914562" y="1297721"/>
            <a:ext cx="8362876" cy="4832092"/>
          </a:xfrm>
          <a:prstGeom prst="rect">
            <a:avLst/>
          </a:prstGeom>
          <a:noFill/>
        </p:spPr>
        <p:txBody>
          <a:bodyPr wrap="square" rtlCol="0">
            <a:spAutoFit/>
          </a:bodyPr>
          <a:lstStyle/>
          <a:p>
            <a:pPr marL="342900" indent="-342900">
              <a:buFontTx/>
              <a:buChar char="-"/>
            </a:pPr>
            <a:r>
              <a:rPr lang="fr-BE" sz="2800" b="1" dirty="0">
                <a:latin typeface="+mj-lt"/>
              </a:rPr>
              <a:t>Droit international </a:t>
            </a:r>
          </a:p>
          <a:p>
            <a:pPr lvl="1"/>
            <a:r>
              <a:rPr lang="fr-BE" sz="2800" dirty="0">
                <a:latin typeface="+mj-lt"/>
              </a:rPr>
              <a:t>→ conditions strictes pour les expulsions pas toujours </a:t>
            </a:r>
            <a:r>
              <a:rPr lang="fr-BE" sz="2800" dirty="0" smtClean="0">
                <a:latin typeface="+mj-lt"/>
              </a:rPr>
              <a:t>reprises dans </a:t>
            </a:r>
            <a:r>
              <a:rPr lang="fr-BE" sz="2800" dirty="0">
                <a:latin typeface="+mj-lt"/>
              </a:rPr>
              <a:t>le droit belge</a:t>
            </a:r>
          </a:p>
          <a:p>
            <a:endParaRPr lang="fr-BE" sz="2800" dirty="0">
              <a:latin typeface="+mj-lt"/>
              <a:cs typeface="Times New Roman" panose="02020603050405020304" pitchFamily="18" charset="0"/>
            </a:endParaRPr>
          </a:p>
          <a:p>
            <a:pPr marL="342900" indent="-342900">
              <a:buFontTx/>
              <a:buChar char="-"/>
            </a:pPr>
            <a:r>
              <a:rPr lang="fr-BE" sz="2800" b="1" dirty="0">
                <a:latin typeface="+mj-lt"/>
                <a:cs typeface="Times New Roman" panose="02020603050405020304" pitchFamily="18" charset="0"/>
              </a:rPr>
              <a:t>Code judiciaire (fédéral</a:t>
            </a:r>
            <a:r>
              <a:rPr lang="fr-BE" sz="2800" b="1" dirty="0" smtClean="0">
                <a:latin typeface="+mj-lt"/>
                <a:cs typeface="Times New Roman" panose="02020603050405020304" pitchFamily="18" charset="0"/>
              </a:rPr>
              <a:t>)</a:t>
            </a:r>
            <a:endParaRPr lang="fr-BE" sz="2800" dirty="0">
              <a:latin typeface="+mj-lt"/>
              <a:cs typeface="Times New Roman" panose="02020603050405020304" pitchFamily="18" charset="0"/>
            </a:endParaRPr>
          </a:p>
          <a:p>
            <a:pPr marL="800100" lvl="1" indent="-342900">
              <a:buFontTx/>
              <a:buChar char="-"/>
            </a:pPr>
            <a:r>
              <a:rPr lang="fr-BE" sz="2800" dirty="0">
                <a:latin typeface="+mj-lt"/>
              </a:rPr>
              <a:t>Expulsions exécutées par les pouvoirs publics</a:t>
            </a:r>
          </a:p>
          <a:p>
            <a:pPr marL="800100" lvl="1" indent="-342900">
              <a:buFontTx/>
              <a:buChar char="-"/>
            </a:pPr>
            <a:r>
              <a:rPr lang="fr-BE" sz="2800" dirty="0">
                <a:latin typeface="+mj-lt"/>
              </a:rPr>
              <a:t>Loi dite d’ « humanisation des expulsions »</a:t>
            </a:r>
          </a:p>
          <a:p>
            <a:pPr lvl="1"/>
            <a:endParaRPr lang="fr-BE" sz="2800" dirty="0">
              <a:latin typeface="+mj-lt"/>
            </a:endParaRPr>
          </a:p>
          <a:p>
            <a:pPr marL="342900" indent="-342900">
              <a:buFontTx/>
              <a:buChar char="-"/>
            </a:pPr>
            <a:r>
              <a:rPr lang="fr-BE" sz="2800" b="1" dirty="0">
                <a:latin typeface="+mj-lt"/>
                <a:cs typeface="Times New Roman" panose="02020603050405020304" pitchFamily="18" charset="0"/>
              </a:rPr>
              <a:t>Code bruxellois du logement </a:t>
            </a:r>
            <a:endParaRPr lang="fr-BE" sz="2800" b="1" dirty="0" smtClean="0">
              <a:latin typeface="+mj-lt"/>
              <a:cs typeface="Times New Roman" panose="02020603050405020304" pitchFamily="18" charset="0"/>
            </a:endParaRPr>
          </a:p>
          <a:p>
            <a:pPr marL="800100" lvl="1" indent="-342900">
              <a:buFontTx/>
              <a:buChar char="-"/>
            </a:pPr>
            <a:r>
              <a:rPr lang="fr-BE" sz="2800" dirty="0">
                <a:latin typeface="+mj-lt"/>
                <a:cs typeface="Times New Roman" panose="02020603050405020304" pitchFamily="18" charset="0"/>
              </a:rPr>
              <a:t>l’essentiel de la législation en matière de </a:t>
            </a:r>
            <a:r>
              <a:rPr lang="fr-BE" sz="2800" dirty="0" smtClean="0">
                <a:latin typeface="+mj-lt"/>
                <a:cs typeface="Times New Roman" panose="02020603050405020304" pitchFamily="18" charset="0"/>
              </a:rPr>
              <a:t>bail</a:t>
            </a:r>
          </a:p>
          <a:p>
            <a:pPr marL="800100" lvl="1" indent="-342900">
              <a:buFontTx/>
              <a:buChar char="-"/>
            </a:pPr>
            <a:r>
              <a:rPr lang="fr-BE" sz="2800" dirty="0">
                <a:latin typeface="+mj-lt"/>
                <a:cs typeface="Times New Roman" panose="02020603050405020304" pitchFamily="18" charset="0"/>
              </a:rPr>
              <a:t>normes de qualité et </a:t>
            </a:r>
            <a:r>
              <a:rPr lang="fr-BE" sz="2800" dirty="0" smtClean="0">
                <a:latin typeface="+mj-lt"/>
                <a:cs typeface="Times New Roman" panose="02020603050405020304" pitchFamily="18" charset="0"/>
              </a:rPr>
              <a:t>de salubrité </a:t>
            </a:r>
            <a:r>
              <a:rPr lang="fr-BE" sz="2800" dirty="0">
                <a:latin typeface="+mj-lt"/>
                <a:cs typeface="Times New Roman" panose="02020603050405020304" pitchFamily="18" charset="0"/>
              </a:rPr>
              <a:t>des </a:t>
            </a:r>
            <a:r>
              <a:rPr lang="fr-BE" sz="2800" dirty="0" smtClean="0">
                <a:latin typeface="+mj-lt"/>
                <a:cs typeface="Times New Roman" panose="02020603050405020304" pitchFamily="18" charset="0"/>
              </a:rPr>
              <a:t>logements</a:t>
            </a:r>
            <a:endParaRPr lang="fr-BE" sz="2800" dirty="0">
              <a:latin typeface="+mj-lt"/>
              <a:cs typeface="Times New Roman" panose="02020603050405020304" pitchFamily="18" charset="0"/>
            </a:endParaRPr>
          </a:p>
        </p:txBody>
      </p:sp>
    </p:spTree>
    <p:extLst>
      <p:ext uri="{BB962C8B-B14F-4D97-AF65-F5344CB8AC3E}">
        <p14:creationId xmlns:p14="http://schemas.microsoft.com/office/powerpoint/2010/main" val="40192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0832" y="751810"/>
            <a:ext cx="5535168" cy="5806718"/>
          </a:xfrm>
          <a:prstGeom prst="rect">
            <a:avLst/>
          </a:prstGeom>
          <a:noFill/>
          <a:ln>
            <a:noFill/>
          </a:ln>
        </p:spPr>
        <p:txBody>
          <a:bodyPr wrap="square" rtlCol="0">
            <a:spAutoFit/>
          </a:bodyPr>
          <a:lstStyle/>
          <a:p>
            <a:pPr marL="1371600" lvl="2" indent="-457200">
              <a:buAutoNum type="arabicPeriod"/>
            </a:pPr>
            <a:r>
              <a:rPr lang="fr-BE" sz="2400" b="1" dirty="0" smtClean="0">
                <a:latin typeface="+mj-lt"/>
              </a:rPr>
              <a:t>Judiciaires</a:t>
            </a:r>
          </a:p>
          <a:p>
            <a:pPr marL="1257300" lvl="2" indent="-342900">
              <a:buFontTx/>
              <a:buChar char="-"/>
            </a:pPr>
            <a:r>
              <a:rPr lang="fr-BE" sz="2400" dirty="0" smtClean="0">
                <a:latin typeface="+mj-lt"/>
              </a:rPr>
              <a:t>Fréquentes</a:t>
            </a:r>
            <a:endParaRPr lang="fr-BE" sz="2400" dirty="0">
              <a:latin typeface="+mj-lt"/>
            </a:endParaRPr>
          </a:p>
          <a:p>
            <a:pPr lvl="2"/>
            <a:endParaRPr lang="fr-BE" dirty="0">
              <a:latin typeface="+mj-lt"/>
            </a:endParaRPr>
          </a:p>
          <a:p>
            <a:pPr marL="1257300" lvl="2" indent="-342900">
              <a:buFontTx/>
              <a:buChar char="-"/>
            </a:pPr>
            <a:r>
              <a:rPr lang="fr-BE" sz="2400" dirty="0">
                <a:latin typeface="+mj-lt"/>
              </a:rPr>
              <a:t>Justice de paix</a:t>
            </a:r>
          </a:p>
          <a:p>
            <a:pPr lvl="2"/>
            <a:endParaRPr lang="fr-BE" dirty="0">
              <a:latin typeface="+mj-lt"/>
            </a:endParaRPr>
          </a:p>
          <a:p>
            <a:pPr marL="1257300" lvl="2" indent="-342900">
              <a:buFontTx/>
              <a:buChar char="-"/>
            </a:pPr>
            <a:r>
              <a:rPr lang="fr-BE" sz="2400" dirty="0">
                <a:latin typeface="+mj-lt"/>
              </a:rPr>
              <a:t>Différentes procédures, degré variable de protection pour le locataire: </a:t>
            </a:r>
          </a:p>
          <a:p>
            <a:pPr marL="1714500" lvl="3" indent="-342900">
              <a:spcBef>
                <a:spcPts val="400"/>
              </a:spcBef>
              <a:spcAft>
                <a:spcPts val="400"/>
              </a:spcAft>
              <a:buFont typeface="Courier New" panose="02070309020205020404" pitchFamily="49" charset="0"/>
              <a:buChar char="o"/>
            </a:pPr>
            <a:r>
              <a:rPr lang="fr-BE" sz="2400" dirty="0">
                <a:latin typeface="+mj-lt"/>
              </a:rPr>
              <a:t>SISP </a:t>
            </a:r>
          </a:p>
          <a:p>
            <a:pPr marL="1714500" lvl="3" indent="-342900">
              <a:spcBef>
                <a:spcPts val="400"/>
              </a:spcBef>
              <a:spcAft>
                <a:spcPts val="400"/>
              </a:spcAft>
              <a:buFont typeface="Courier New" panose="02070309020205020404" pitchFamily="49" charset="0"/>
              <a:buChar char="o"/>
            </a:pPr>
            <a:r>
              <a:rPr lang="fr-BE" sz="2400" dirty="0">
                <a:latin typeface="+mj-lt"/>
              </a:rPr>
              <a:t>bailleur privé avec contrat de bail </a:t>
            </a:r>
          </a:p>
          <a:p>
            <a:pPr marL="1714500" lvl="3" indent="-342900">
              <a:spcBef>
                <a:spcPts val="400"/>
              </a:spcBef>
              <a:spcAft>
                <a:spcPts val="400"/>
              </a:spcAft>
              <a:buFont typeface="Courier New" panose="02070309020205020404" pitchFamily="49" charset="0"/>
              <a:buChar char="o"/>
            </a:pPr>
            <a:r>
              <a:rPr lang="fr-BE" sz="2400" dirty="0">
                <a:latin typeface="+mj-lt"/>
              </a:rPr>
              <a:t>convention d’occupation précaire</a:t>
            </a:r>
          </a:p>
          <a:p>
            <a:pPr marL="1714500" lvl="3" indent="-342900">
              <a:spcBef>
                <a:spcPts val="400"/>
              </a:spcBef>
              <a:spcAft>
                <a:spcPts val="400"/>
              </a:spcAft>
              <a:buFont typeface="Courier New" panose="02070309020205020404" pitchFamily="49" charset="0"/>
              <a:buChar char="o"/>
            </a:pPr>
            <a:r>
              <a:rPr lang="fr-BE" sz="2400" dirty="0" smtClean="0">
                <a:latin typeface="+mj-lt"/>
              </a:rPr>
              <a:t>occupation sans titre ni droit (! loi anti-squat de 2017)</a:t>
            </a:r>
            <a:endParaRPr lang="fr-BE" sz="2400" dirty="0">
              <a:latin typeface="+mj-lt"/>
            </a:endParaRPr>
          </a:p>
        </p:txBody>
      </p:sp>
      <p:sp>
        <p:nvSpPr>
          <p:cNvPr id="6" name="Rectangle 5"/>
          <p:cNvSpPr/>
          <p:nvPr/>
        </p:nvSpPr>
        <p:spPr>
          <a:xfrm>
            <a:off x="0" y="-22820"/>
            <a:ext cx="12192000" cy="523220"/>
          </a:xfrm>
          <a:prstGeom prst="rect">
            <a:avLst/>
          </a:prstGeom>
        </p:spPr>
        <p:txBody>
          <a:bodyPr wrap="square">
            <a:spAutoFit/>
          </a:bodyPr>
          <a:lstStyle/>
          <a:p>
            <a:pPr algn="ctr"/>
            <a:r>
              <a:rPr lang="fr-BE" sz="2800" dirty="0">
                <a:solidFill>
                  <a:schemeClr val="bg1"/>
                </a:solidFill>
              </a:rPr>
              <a:t>3 types d’expulsions: judiciaires, administratives, illégales</a:t>
            </a:r>
          </a:p>
        </p:txBody>
      </p:sp>
      <p:sp>
        <p:nvSpPr>
          <p:cNvPr id="8" name="ZoneTexte 7"/>
          <p:cNvSpPr txBox="1"/>
          <p:nvPr/>
        </p:nvSpPr>
        <p:spPr>
          <a:xfrm>
            <a:off x="4871864" y="759953"/>
            <a:ext cx="3284584" cy="5601533"/>
          </a:xfrm>
          <a:prstGeom prst="rect">
            <a:avLst/>
          </a:prstGeom>
          <a:noFill/>
        </p:spPr>
        <p:txBody>
          <a:bodyPr wrap="square" rtlCol="0">
            <a:spAutoFit/>
          </a:bodyPr>
          <a:lstStyle/>
          <a:p>
            <a:r>
              <a:rPr lang="fr-BE" sz="2400" b="1" dirty="0">
                <a:latin typeface="+mj-lt"/>
              </a:rPr>
              <a:t>2. Administratives</a:t>
            </a:r>
          </a:p>
          <a:p>
            <a:pPr marL="342900" indent="-342900">
              <a:buFontTx/>
              <a:buChar char="-"/>
            </a:pPr>
            <a:r>
              <a:rPr lang="fr-BE" sz="2400" dirty="0" smtClean="0">
                <a:latin typeface="+mj-lt"/>
              </a:rPr>
              <a:t>Moins </a:t>
            </a:r>
            <a:r>
              <a:rPr lang="fr-BE" sz="2400" dirty="0">
                <a:latin typeface="+mj-lt"/>
              </a:rPr>
              <a:t>fréquentes en Région bruxelloise</a:t>
            </a:r>
          </a:p>
          <a:p>
            <a:endParaRPr lang="fr-BE" sz="2400" dirty="0">
              <a:latin typeface="+mj-lt"/>
            </a:endParaRPr>
          </a:p>
          <a:p>
            <a:pPr marL="342900" indent="-342900">
              <a:buFontTx/>
              <a:buChar char="-"/>
            </a:pPr>
            <a:r>
              <a:rPr lang="fr-BE" sz="2400" dirty="0">
                <a:latin typeface="+mj-lt"/>
              </a:rPr>
              <a:t>Décision des autorités   communales en cas  d’insalubrité</a:t>
            </a:r>
            <a:r>
              <a:rPr lang="fr-BE" sz="2400" dirty="0" smtClean="0">
                <a:latin typeface="+mj-lt"/>
              </a:rPr>
              <a:t>:</a:t>
            </a:r>
          </a:p>
          <a:p>
            <a:endParaRPr lang="fr-BE" sz="2400" dirty="0">
              <a:latin typeface="+mj-lt"/>
            </a:endParaRPr>
          </a:p>
          <a:p>
            <a:pPr marL="914400" lvl="1" indent="-457200">
              <a:buFont typeface="Courier New" panose="02070309020205020404" pitchFamily="49" charset="0"/>
              <a:buChar char="o"/>
            </a:pPr>
            <a:r>
              <a:rPr lang="fr-BE" sz="2400" dirty="0">
                <a:latin typeface="+mj-lt"/>
              </a:rPr>
              <a:t>Initiative communale</a:t>
            </a:r>
          </a:p>
          <a:p>
            <a:pPr marL="914400" lvl="1" indent="-457200">
              <a:buFont typeface="Courier New" panose="02070309020205020404" pitchFamily="49" charset="0"/>
              <a:buChar char="o"/>
            </a:pPr>
            <a:r>
              <a:rPr lang="fr-BE" sz="2400" dirty="0">
                <a:latin typeface="+mj-lt"/>
              </a:rPr>
              <a:t>Mise en application d’une décision de la DIRL</a:t>
            </a:r>
          </a:p>
          <a:p>
            <a:pPr lvl="1"/>
            <a:endParaRPr lang="fr-BE" sz="2200" dirty="0"/>
          </a:p>
        </p:txBody>
      </p:sp>
      <p:sp>
        <p:nvSpPr>
          <p:cNvPr id="9" name="ZoneTexte 8"/>
          <p:cNvSpPr txBox="1"/>
          <p:nvPr/>
        </p:nvSpPr>
        <p:spPr>
          <a:xfrm>
            <a:off x="8298188" y="759953"/>
            <a:ext cx="3771892" cy="4832092"/>
          </a:xfrm>
          <a:prstGeom prst="rect">
            <a:avLst/>
          </a:prstGeom>
          <a:noFill/>
        </p:spPr>
        <p:txBody>
          <a:bodyPr wrap="square" rtlCol="0">
            <a:spAutoFit/>
          </a:bodyPr>
          <a:lstStyle/>
          <a:p>
            <a:r>
              <a:rPr lang="fr-BE" sz="2400" b="1" dirty="0">
                <a:latin typeface="+mj-lt"/>
              </a:rPr>
              <a:t>3. Illégales</a:t>
            </a:r>
          </a:p>
          <a:p>
            <a:pPr marL="342900" indent="-342900">
              <a:buFontTx/>
              <a:buChar char="-"/>
            </a:pPr>
            <a:r>
              <a:rPr lang="fr-BE" sz="2400" dirty="0">
                <a:latin typeface="+mj-lt"/>
              </a:rPr>
              <a:t>Certainement très fréquentes</a:t>
            </a:r>
          </a:p>
          <a:p>
            <a:pPr marL="342900" indent="-342900">
              <a:buFontTx/>
              <a:buChar char="-"/>
            </a:pPr>
            <a:endParaRPr lang="fr-BE" sz="2400" dirty="0">
              <a:latin typeface="+mj-lt"/>
            </a:endParaRPr>
          </a:p>
          <a:p>
            <a:pPr marL="342900" indent="-342900">
              <a:buFontTx/>
              <a:buChar char="-"/>
            </a:pPr>
            <a:r>
              <a:rPr lang="fr-BE" sz="2400" dirty="0">
                <a:latin typeface="+mj-lt"/>
              </a:rPr>
              <a:t>En dehors de tout cadre légal/formel</a:t>
            </a:r>
          </a:p>
          <a:p>
            <a:pPr marL="342900" indent="-342900">
              <a:buFontTx/>
              <a:buChar char="-"/>
            </a:pPr>
            <a:endParaRPr lang="fr-BE" sz="2400" dirty="0">
              <a:latin typeface="+mj-lt"/>
            </a:endParaRPr>
          </a:p>
          <a:p>
            <a:pPr marL="342900" indent="-342900">
              <a:buFontTx/>
              <a:buChar char="-"/>
            </a:pPr>
            <a:r>
              <a:rPr lang="fr-BE" sz="2400" dirty="0">
                <a:latin typeface="+mj-lt"/>
              </a:rPr>
              <a:t>Ex. bailleur procède lui-même à l’expulsion, changement de serrure, menaces, faux préavis, coupure du gaz, …</a:t>
            </a:r>
          </a:p>
          <a:p>
            <a:pPr marL="342900" indent="-342900">
              <a:buFontTx/>
              <a:buChar char="-"/>
            </a:pPr>
            <a:endParaRPr lang="fr-BE" sz="2000" dirty="0"/>
          </a:p>
        </p:txBody>
      </p:sp>
    </p:spTree>
    <p:extLst>
      <p:ext uri="{BB962C8B-B14F-4D97-AF65-F5344CB8AC3E}">
        <p14:creationId xmlns:p14="http://schemas.microsoft.com/office/powerpoint/2010/main" val="27318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nvPr>
        </p:nvGraphicFramePr>
        <p:xfrm>
          <a:off x="3215680" y="907056"/>
          <a:ext cx="5184576" cy="583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ulle ronde 7"/>
          <p:cNvSpPr/>
          <p:nvPr/>
        </p:nvSpPr>
        <p:spPr>
          <a:xfrm>
            <a:off x="8253897" y="692696"/>
            <a:ext cx="2427398" cy="1593488"/>
          </a:xfrm>
          <a:prstGeom prst="wedgeEllipseCallout">
            <a:avLst>
              <a:gd name="adj1" fmla="val -56295"/>
              <a:gd name="adj2" fmla="val 75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solidFill>
              </a:rPr>
              <a:t>Le CPAS est prévenu </a:t>
            </a:r>
            <a:r>
              <a:rPr lang="fr-BE" sz="1300" dirty="0">
                <a:solidFill>
                  <a:schemeClr val="tx1"/>
                </a:solidFill>
              </a:rPr>
              <a:t>(bail de résidence principale/occupation sans titre ni droit)</a:t>
            </a:r>
          </a:p>
        </p:txBody>
      </p:sp>
      <p:sp>
        <p:nvSpPr>
          <p:cNvPr id="9" name="Bulle ronde 8"/>
          <p:cNvSpPr/>
          <p:nvPr/>
        </p:nvSpPr>
        <p:spPr>
          <a:xfrm>
            <a:off x="7749541" y="2368095"/>
            <a:ext cx="2880320" cy="1584177"/>
          </a:xfrm>
          <a:prstGeom prst="wedgeEllipseCallout">
            <a:avLst>
              <a:gd name="adj1" fmla="val -59159"/>
              <a:gd name="adj2" fmla="val -3882"/>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Signification du jugement par huissier</a:t>
            </a:r>
          </a:p>
          <a:p>
            <a:pPr algn="ctr"/>
            <a:r>
              <a:rPr lang="fr-BE" sz="1300" dirty="0">
                <a:solidFill>
                  <a:schemeClr val="tx1"/>
                </a:solidFill>
              </a:rPr>
              <a:t>(CPAS prévu uniquement pour certains types de bail)</a:t>
            </a:r>
          </a:p>
        </p:txBody>
      </p:sp>
      <p:graphicFrame>
        <p:nvGraphicFramePr>
          <p:cNvPr id="12" name="Diagramme 11"/>
          <p:cNvGraphicFramePr/>
          <p:nvPr>
            <p:extLst/>
          </p:nvPr>
        </p:nvGraphicFramePr>
        <p:xfrm>
          <a:off x="1703512" y="2924944"/>
          <a:ext cx="2844316" cy="18510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ZoneTexte 12"/>
          <p:cNvSpPr txBox="1"/>
          <p:nvPr/>
        </p:nvSpPr>
        <p:spPr>
          <a:xfrm>
            <a:off x="1919536" y="3429000"/>
            <a:ext cx="2088232" cy="369332"/>
          </a:xfrm>
          <a:prstGeom prst="rect">
            <a:avLst/>
          </a:prstGeom>
          <a:noFill/>
        </p:spPr>
        <p:txBody>
          <a:bodyPr wrap="square" rtlCol="0">
            <a:spAutoFit/>
          </a:bodyPr>
          <a:lstStyle/>
          <a:p>
            <a:endParaRPr lang="fr-BE" dirty="0"/>
          </a:p>
        </p:txBody>
      </p:sp>
      <p:sp>
        <p:nvSpPr>
          <p:cNvPr id="14" name="ZoneTexte 13"/>
          <p:cNvSpPr txBox="1"/>
          <p:nvPr/>
        </p:nvSpPr>
        <p:spPr>
          <a:xfrm>
            <a:off x="1756959" y="3362546"/>
            <a:ext cx="2483768" cy="923330"/>
          </a:xfrm>
          <a:prstGeom prst="rect">
            <a:avLst/>
          </a:prstGeom>
          <a:noFill/>
        </p:spPr>
        <p:txBody>
          <a:bodyPr wrap="square" rtlCol="0">
            <a:spAutoFit/>
          </a:bodyPr>
          <a:lstStyle/>
          <a:p>
            <a:r>
              <a:rPr lang="fr-BE" dirty="0"/>
              <a:t>Délai légal à respecter, entre le jugement et l’expulsion</a:t>
            </a:r>
          </a:p>
        </p:txBody>
      </p:sp>
      <p:sp>
        <p:nvSpPr>
          <p:cNvPr id="15" name="Bulle ronde 14"/>
          <p:cNvSpPr/>
          <p:nvPr/>
        </p:nvSpPr>
        <p:spPr>
          <a:xfrm>
            <a:off x="7104112" y="3977034"/>
            <a:ext cx="2908016" cy="1304314"/>
          </a:xfrm>
          <a:prstGeom prst="wedgeEllipseCallout">
            <a:avLst>
              <a:gd name="adj1" fmla="val -55001"/>
              <a:gd name="adj2" fmla="val -15449"/>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Avis de l’huissier au locataire min. 5 jours avant la date d’expulsion</a:t>
            </a:r>
          </a:p>
        </p:txBody>
      </p:sp>
      <p:sp>
        <p:nvSpPr>
          <p:cNvPr id="16" name="Bulle ronde 15"/>
          <p:cNvSpPr/>
          <p:nvPr/>
        </p:nvSpPr>
        <p:spPr>
          <a:xfrm>
            <a:off x="6657976" y="5334001"/>
            <a:ext cx="3074429" cy="1523999"/>
          </a:xfrm>
          <a:prstGeom prst="wedgeEllipseCallout">
            <a:avLst>
              <a:gd name="adj1" fmla="val -58913"/>
              <a:gd name="adj2" fmla="val -16262"/>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Présence obligatoire de l’huissier, la police et agents du dépôt communal</a:t>
            </a:r>
            <a:r>
              <a:rPr lang="fr-BE" b="1" dirty="0">
                <a:solidFill>
                  <a:schemeClr val="tx1"/>
                </a:solidFill>
              </a:rPr>
              <a:t> </a:t>
            </a:r>
            <a:r>
              <a:rPr lang="fr-BE" sz="1400" dirty="0">
                <a:solidFill>
                  <a:schemeClr val="tx1"/>
                </a:solidFill>
              </a:rPr>
              <a:t>(</a:t>
            </a:r>
            <a:r>
              <a:rPr lang="fr-BE" sz="1400" dirty="0" err="1">
                <a:solidFill>
                  <a:schemeClr val="tx1"/>
                </a:solidFill>
              </a:rPr>
              <a:t>cpas</a:t>
            </a:r>
            <a:r>
              <a:rPr lang="fr-BE" sz="1400" dirty="0">
                <a:solidFill>
                  <a:schemeClr val="tx1"/>
                </a:solidFill>
              </a:rPr>
              <a:t> parfois présent)</a:t>
            </a:r>
          </a:p>
        </p:txBody>
      </p:sp>
      <p:sp>
        <p:nvSpPr>
          <p:cNvPr id="17" name="Rectangle 16"/>
          <p:cNvSpPr/>
          <p:nvPr/>
        </p:nvSpPr>
        <p:spPr>
          <a:xfrm>
            <a:off x="0" y="33114"/>
            <a:ext cx="12191999" cy="523220"/>
          </a:xfrm>
          <a:prstGeom prst="rect">
            <a:avLst/>
          </a:prstGeom>
        </p:spPr>
        <p:txBody>
          <a:bodyPr wrap="square">
            <a:spAutoFit/>
          </a:bodyPr>
          <a:lstStyle/>
          <a:p>
            <a:pPr algn="ctr"/>
            <a:r>
              <a:rPr lang="fr-BE" sz="2800" dirty="0">
                <a:solidFill>
                  <a:schemeClr val="bg1"/>
                </a:solidFill>
              </a:rPr>
              <a:t>Expulsion judiciaire: différentes étapes </a:t>
            </a:r>
          </a:p>
        </p:txBody>
      </p:sp>
      <p:sp>
        <p:nvSpPr>
          <p:cNvPr id="18" name="Rectangle 17"/>
          <p:cNvSpPr/>
          <p:nvPr/>
        </p:nvSpPr>
        <p:spPr>
          <a:xfrm>
            <a:off x="2135560" y="5334000"/>
            <a:ext cx="2736304" cy="1266422"/>
          </a:xfrm>
          <a:prstGeom prst="wedgeRectCallout">
            <a:avLst>
              <a:gd name="adj1" fmla="val 49942"/>
              <a:gd name="adj2" fmla="val 1540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Enlèvement et conservation (6 mois) par l’administration communal des biens du locataire</a:t>
            </a:r>
          </a:p>
        </p:txBody>
      </p:sp>
    </p:spTree>
    <p:extLst>
      <p:ext uri="{BB962C8B-B14F-4D97-AF65-F5344CB8AC3E}">
        <p14:creationId xmlns:p14="http://schemas.microsoft.com/office/powerpoint/2010/main" val="14193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2" grpId="0">
        <p:bldAsOne/>
      </p:bldGraphic>
      <p:bldP spid="14" grpId="0"/>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751066" y="926022"/>
            <a:ext cx="8689868" cy="4970447"/>
          </a:xfrm>
          <a:prstGeom prst="rect">
            <a:avLst/>
          </a:prstGeom>
        </p:spPr>
      </p:pic>
      <p:sp>
        <p:nvSpPr>
          <p:cNvPr id="4" name="Rectangle 3"/>
          <p:cNvSpPr/>
          <p:nvPr/>
        </p:nvSpPr>
        <p:spPr>
          <a:xfrm>
            <a:off x="2942829" y="2252772"/>
            <a:ext cx="6332526" cy="2123658"/>
          </a:xfrm>
          <a:prstGeom prst="rect">
            <a:avLst/>
          </a:prstGeom>
        </p:spPr>
        <p:txBody>
          <a:bodyPr wrap="square">
            <a:spAutoFit/>
          </a:bodyPr>
          <a:lstStyle/>
          <a:p>
            <a:r>
              <a:rPr lang="fr-BE" sz="6000" dirty="0" smtClean="0">
                <a:solidFill>
                  <a:srgbClr val="FFFFFF"/>
                </a:solidFill>
                <a:latin typeface="+mj-lt"/>
              </a:rPr>
              <a:t>Baromètre social</a:t>
            </a:r>
          </a:p>
          <a:p>
            <a:endParaRPr lang="fr-BE" sz="4400" dirty="0">
              <a:solidFill>
                <a:srgbClr val="FFFFFF"/>
              </a:solidFill>
              <a:latin typeface="+mj-lt"/>
            </a:endParaRPr>
          </a:p>
          <a:p>
            <a:r>
              <a:rPr lang="fr-BE" sz="2800" dirty="0" smtClean="0">
                <a:solidFill>
                  <a:srgbClr val="FFFFFF"/>
                </a:solidFill>
                <a:latin typeface="+mj-lt"/>
              </a:rPr>
              <a:t>Rapport pauvreté </a:t>
            </a:r>
            <a:r>
              <a:rPr lang="fr-BE" sz="2800" dirty="0">
                <a:solidFill>
                  <a:srgbClr val="FFFFFF"/>
                </a:solidFill>
                <a:latin typeface="+mj-lt"/>
              </a:rPr>
              <a:t>2018</a:t>
            </a:r>
            <a:endParaRPr lang="fr-BE" sz="3200" dirty="0">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593" y="5963727"/>
            <a:ext cx="3702537" cy="731969"/>
          </a:xfrm>
          <a:prstGeom prst="rect">
            <a:avLst/>
          </a:prstGeom>
        </p:spPr>
      </p:pic>
      <p:grpSp>
        <p:nvGrpSpPr>
          <p:cNvPr id="17" name="Group 5"/>
          <p:cNvGrpSpPr>
            <a:grpSpLocks/>
          </p:cNvGrpSpPr>
          <p:nvPr/>
        </p:nvGrpSpPr>
        <p:grpSpPr bwMode="auto">
          <a:xfrm>
            <a:off x="2942829"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Tree>
    <p:extLst>
      <p:ext uri="{BB962C8B-B14F-4D97-AF65-F5344CB8AC3E}">
        <p14:creationId xmlns:p14="http://schemas.microsoft.com/office/powerpoint/2010/main" val="710636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nvPr>
        </p:nvGraphicFramePr>
        <p:xfrm>
          <a:off x="3215680" y="907056"/>
          <a:ext cx="5184576" cy="583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ulle ronde 7"/>
          <p:cNvSpPr/>
          <p:nvPr/>
        </p:nvSpPr>
        <p:spPr>
          <a:xfrm>
            <a:off x="8253897" y="692696"/>
            <a:ext cx="2427398" cy="1593488"/>
          </a:xfrm>
          <a:prstGeom prst="wedgeEllipseCallout">
            <a:avLst>
              <a:gd name="adj1" fmla="val -56295"/>
              <a:gd name="adj2" fmla="val 75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solidFill>
              </a:rPr>
              <a:t>Le CPAS est prévenu </a:t>
            </a:r>
            <a:r>
              <a:rPr lang="fr-BE" sz="1300" dirty="0">
                <a:solidFill>
                  <a:schemeClr val="tx1"/>
                </a:solidFill>
              </a:rPr>
              <a:t>(bail de résidence principale/occupation sans titre ni droit)</a:t>
            </a:r>
          </a:p>
        </p:txBody>
      </p:sp>
      <p:graphicFrame>
        <p:nvGraphicFramePr>
          <p:cNvPr id="12" name="Diagramme 11"/>
          <p:cNvGraphicFramePr/>
          <p:nvPr>
            <p:extLst/>
          </p:nvPr>
        </p:nvGraphicFramePr>
        <p:xfrm>
          <a:off x="1703512" y="2924944"/>
          <a:ext cx="2844316" cy="18510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ZoneTexte 12"/>
          <p:cNvSpPr txBox="1"/>
          <p:nvPr/>
        </p:nvSpPr>
        <p:spPr>
          <a:xfrm>
            <a:off x="1919536" y="3429000"/>
            <a:ext cx="2088232" cy="369332"/>
          </a:xfrm>
          <a:prstGeom prst="rect">
            <a:avLst/>
          </a:prstGeom>
          <a:noFill/>
        </p:spPr>
        <p:txBody>
          <a:bodyPr wrap="square" rtlCol="0">
            <a:spAutoFit/>
          </a:bodyPr>
          <a:lstStyle/>
          <a:p>
            <a:endParaRPr lang="fr-BE" dirty="0"/>
          </a:p>
        </p:txBody>
      </p:sp>
      <p:sp>
        <p:nvSpPr>
          <p:cNvPr id="14" name="ZoneTexte 13"/>
          <p:cNvSpPr txBox="1"/>
          <p:nvPr/>
        </p:nvSpPr>
        <p:spPr>
          <a:xfrm>
            <a:off x="1756959" y="3362546"/>
            <a:ext cx="2483768" cy="923330"/>
          </a:xfrm>
          <a:prstGeom prst="rect">
            <a:avLst/>
          </a:prstGeom>
          <a:noFill/>
        </p:spPr>
        <p:txBody>
          <a:bodyPr wrap="square" rtlCol="0">
            <a:spAutoFit/>
          </a:bodyPr>
          <a:lstStyle/>
          <a:p>
            <a:r>
              <a:rPr lang="fr-BE" dirty="0"/>
              <a:t>Délai légal à respecter, entre le jugement et l’expulsion</a:t>
            </a:r>
          </a:p>
        </p:txBody>
      </p:sp>
      <p:sp>
        <p:nvSpPr>
          <p:cNvPr id="17" name="Rectangle 16"/>
          <p:cNvSpPr/>
          <p:nvPr/>
        </p:nvSpPr>
        <p:spPr>
          <a:xfrm>
            <a:off x="97536" y="12230"/>
            <a:ext cx="12094464" cy="523220"/>
          </a:xfrm>
          <a:prstGeom prst="rect">
            <a:avLst/>
          </a:prstGeom>
        </p:spPr>
        <p:txBody>
          <a:bodyPr wrap="square">
            <a:spAutoFit/>
          </a:bodyPr>
          <a:lstStyle/>
          <a:p>
            <a:pPr algn="ctr"/>
            <a:r>
              <a:rPr lang="fr-BE" sz="2800" dirty="0">
                <a:solidFill>
                  <a:schemeClr val="bg1"/>
                </a:solidFill>
              </a:rPr>
              <a:t>Loi dite d’« humanisation des expulsions »… des protections suffisantes?</a:t>
            </a:r>
          </a:p>
        </p:txBody>
      </p:sp>
      <p:sp>
        <p:nvSpPr>
          <p:cNvPr id="18" name="Rectangle 17"/>
          <p:cNvSpPr/>
          <p:nvPr/>
        </p:nvSpPr>
        <p:spPr>
          <a:xfrm>
            <a:off x="2135560" y="5334000"/>
            <a:ext cx="2736304" cy="1266422"/>
          </a:xfrm>
          <a:prstGeom prst="wedgeRectCallout">
            <a:avLst>
              <a:gd name="adj1" fmla="val 49942"/>
              <a:gd name="adj2" fmla="val 1540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Enlèvement et conservation (6 mois) par l’administration communal des biens du locataire</a:t>
            </a:r>
          </a:p>
        </p:txBody>
      </p:sp>
    </p:spTree>
    <p:extLst>
      <p:ext uri="{BB962C8B-B14F-4D97-AF65-F5344CB8AC3E}">
        <p14:creationId xmlns:p14="http://schemas.microsoft.com/office/powerpoint/2010/main" val="8497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2" grpId="0">
        <p:bldAsOne/>
      </p:bldGraphic>
      <p:bldP spid="14"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415480" y="2276872"/>
            <a:ext cx="9144000" cy="1569660"/>
          </a:xfrm>
          <a:prstGeom prst="rect">
            <a:avLst/>
          </a:prstGeom>
          <a:noFill/>
          <a:ln w="9525">
            <a:noFill/>
            <a:miter lim="800000"/>
            <a:headEnd/>
            <a:tailEnd/>
          </a:ln>
        </p:spPr>
        <p:txBody>
          <a:bodyPr>
            <a:spAutoFit/>
          </a:bodyPr>
          <a:lstStyle/>
          <a:p>
            <a:pPr algn="ctr">
              <a:defRPr/>
            </a:pPr>
            <a:r>
              <a:rPr lang="fr-BE" sz="4800" cap="small" dirty="0">
                <a:solidFill>
                  <a:schemeClr val="bg1"/>
                </a:solidFill>
                <a:latin typeface="Tahoma" pitchFamily="34" charset="0"/>
                <a:ea typeface="Tahoma" pitchFamily="34" charset="0"/>
                <a:cs typeface="Tahoma" pitchFamily="34" charset="0"/>
              </a:rPr>
              <a:t>Combien d’expulsions en Région bruxelloise?</a:t>
            </a:r>
          </a:p>
        </p:txBody>
      </p:sp>
    </p:spTree>
    <p:extLst>
      <p:ext uri="{BB962C8B-B14F-4D97-AF65-F5344CB8AC3E}">
        <p14:creationId xmlns:p14="http://schemas.microsoft.com/office/powerpoint/2010/main" val="340589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19538" y="245289"/>
            <a:ext cx="9105861" cy="492443"/>
          </a:xfrm>
          <a:prstGeom prst="rect">
            <a:avLst/>
          </a:prstGeom>
          <a:noFill/>
          <a:ln w="9525">
            <a:noFill/>
            <a:miter lim="800000"/>
            <a:headEnd/>
            <a:tailEnd/>
          </a:ln>
        </p:spPr>
        <p:txBody>
          <a:bodyPr>
            <a:spAutoFit/>
          </a:bodyPr>
          <a:lstStyle/>
          <a:p>
            <a:pPr>
              <a:defRPr/>
            </a:pPr>
            <a:endParaRPr lang="en-GB" sz="2600" dirty="0">
              <a:latin typeface="Times New Roman" pitchFamily="18" charset="0"/>
            </a:endParaRPr>
          </a:p>
        </p:txBody>
      </p:sp>
      <p:sp>
        <p:nvSpPr>
          <p:cNvPr id="5" name="ZoneTexte 4"/>
          <p:cNvSpPr txBox="1"/>
          <p:nvPr/>
        </p:nvSpPr>
        <p:spPr>
          <a:xfrm>
            <a:off x="463296" y="1052736"/>
            <a:ext cx="11350751" cy="5324535"/>
          </a:xfrm>
          <a:prstGeom prst="rect">
            <a:avLst/>
          </a:prstGeom>
          <a:noFill/>
        </p:spPr>
        <p:txBody>
          <a:bodyPr wrap="square" rtlCol="0">
            <a:spAutoFit/>
          </a:bodyPr>
          <a:lstStyle/>
          <a:p>
            <a:pPr marL="342900" indent="-342900">
              <a:buFontTx/>
              <a:buChar char="-"/>
            </a:pPr>
            <a:r>
              <a:rPr lang="fr-BE" sz="2600" dirty="0">
                <a:latin typeface="+mj-lt"/>
              </a:rPr>
              <a:t>Pas de base de données centralisées, systématiques, exhaustives et validées sur ce phénomène</a:t>
            </a:r>
          </a:p>
          <a:p>
            <a:r>
              <a:rPr lang="fr-BE" sz="2600" dirty="0">
                <a:latin typeface="+mj-lt"/>
                <a:cs typeface="Times New Roman" panose="02020603050405020304" pitchFamily="18" charset="0"/>
              </a:rPr>
              <a:t>→ </a:t>
            </a:r>
            <a:r>
              <a:rPr lang="fr-BE" sz="2600" b="1" dirty="0">
                <a:latin typeface="+mj-lt"/>
                <a:cs typeface="Times New Roman" panose="02020603050405020304" pitchFamily="18" charset="0"/>
              </a:rPr>
              <a:t>invisibilité</a:t>
            </a:r>
            <a:r>
              <a:rPr lang="fr-BE" sz="2600" dirty="0">
                <a:latin typeface="+mj-lt"/>
                <a:cs typeface="Times New Roman" panose="02020603050405020304" pitchFamily="18" charset="0"/>
              </a:rPr>
              <a:t>!</a:t>
            </a:r>
          </a:p>
          <a:p>
            <a:endParaRPr lang="fr-BE" sz="2600" dirty="0">
              <a:latin typeface="+mj-lt"/>
              <a:cs typeface="Times New Roman" panose="02020603050405020304" pitchFamily="18" charset="0"/>
            </a:endParaRPr>
          </a:p>
          <a:p>
            <a:pPr marL="342900" indent="-342900">
              <a:buFontTx/>
              <a:buChar char="-"/>
            </a:pPr>
            <a:r>
              <a:rPr lang="fr-BE" sz="2600" dirty="0">
                <a:latin typeface="+mj-lt"/>
                <a:cs typeface="Times New Roman" panose="02020603050405020304" pitchFamily="18" charset="0"/>
              </a:rPr>
              <a:t>Trois acteurs à la source des données:</a:t>
            </a:r>
          </a:p>
          <a:p>
            <a:pPr marL="800100" lvl="1" indent="-342900">
              <a:buFontTx/>
              <a:buChar char="-"/>
            </a:pPr>
            <a:r>
              <a:rPr lang="fr-BE" sz="2600" dirty="0">
                <a:latin typeface="+mj-lt"/>
                <a:cs typeface="Times New Roman" panose="02020603050405020304" pitchFamily="18" charset="0"/>
              </a:rPr>
              <a:t>Justices de paix, via le SPF Justice (demandes et jugements d’expulsions</a:t>
            </a:r>
            <a:r>
              <a:rPr lang="fr-BE" sz="2600" dirty="0" smtClean="0">
                <a:latin typeface="+mj-lt"/>
                <a:cs typeface="Times New Roman" panose="02020603050405020304" pitchFamily="18" charset="0"/>
              </a:rPr>
              <a:t>)</a:t>
            </a:r>
          </a:p>
          <a:p>
            <a:pPr lvl="1"/>
            <a:r>
              <a:rPr lang="fr-BE" sz="2600" dirty="0" smtClean="0">
                <a:solidFill>
                  <a:schemeClr val="accent1"/>
                </a:solidFill>
                <a:latin typeface="+mj-lt"/>
                <a:cs typeface="Times New Roman" panose="02020603050405020304" pitchFamily="18" charset="0"/>
              </a:rPr>
              <a:t>→ Pas encore disponible</a:t>
            </a:r>
            <a:endParaRPr lang="fr-BE" sz="2600" dirty="0">
              <a:solidFill>
                <a:schemeClr val="accent1"/>
              </a:solidFill>
              <a:latin typeface="+mj-lt"/>
              <a:cs typeface="Times New Roman" panose="02020603050405020304" pitchFamily="18" charset="0"/>
            </a:endParaRPr>
          </a:p>
          <a:p>
            <a:pPr marL="800100" lvl="1" indent="-342900">
              <a:buFontTx/>
              <a:buChar char="-"/>
            </a:pPr>
            <a:r>
              <a:rPr lang="fr-BE" sz="2600" dirty="0">
                <a:latin typeface="+mj-lt"/>
                <a:cs typeface="Times New Roman" panose="02020603050405020304" pitchFamily="18" charset="0"/>
              </a:rPr>
              <a:t>Huissiers, via les Chambres (expulsions organisées et effectives)</a:t>
            </a:r>
          </a:p>
          <a:p>
            <a:pPr marL="800100" lvl="1" indent="-342900">
              <a:buFontTx/>
              <a:buChar char="-"/>
            </a:pPr>
            <a:r>
              <a:rPr lang="fr-BE" sz="2600" dirty="0">
                <a:latin typeface="+mj-lt"/>
                <a:cs typeface="Times New Roman" panose="02020603050405020304" pitchFamily="18" charset="0"/>
              </a:rPr>
              <a:t>Communes (expulsions administratives</a:t>
            </a:r>
            <a:r>
              <a:rPr lang="fr-BE" sz="2600" dirty="0" smtClean="0">
                <a:latin typeface="+mj-lt"/>
                <a:cs typeface="Times New Roman" panose="02020603050405020304" pitchFamily="18" charset="0"/>
              </a:rPr>
              <a:t>)</a:t>
            </a:r>
          </a:p>
          <a:p>
            <a:pPr lvl="1"/>
            <a:endParaRPr lang="fr-BE" sz="2600" dirty="0">
              <a:latin typeface="+mj-lt"/>
              <a:cs typeface="Times New Roman" panose="02020603050405020304" pitchFamily="18" charset="0"/>
            </a:endParaRPr>
          </a:p>
          <a:p>
            <a:pPr lvl="1"/>
            <a:r>
              <a:rPr lang="fr-BE" sz="2600" b="1" dirty="0">
                <a:solidFill>
                  <a:schemeClr val="bg1">
                    <a:lumMod val="65000"/>
                  </a:schemeClr>
                </a:solidFill>
                <a:latin typeface="+mj-lt"/>
                <a:cs typeface="Times New Roman" panose="02020603050405020304" pitchFamily="18" charset="0"/>
              </a:rPr>
              <a:t>! Expulsions illégales </a:t>
            </a:r>
          </a:p>
          <a:p>
            <a:pPr lvl="1"/>
            <a:endParaRPr lang="fr-BE" dirty="0">
              <a:solidFill>
                <a:schemeClr val="bg1">
                  <a:lumMod val="65000"/>
                </a:schemeClr>
              </a:solidFill>
              <a:latin typeface="Times New Roman" panose="02020603050405020304" pitchFamily="18" charset="0"/>
              <a:cs typeface="Times New Roman" panose="02020603050405020304" pitchFamily="18" charset="0"/>
            </a:endParaRPr>
          </a:p>
          <a:p>
            <a:pPr lvl="1"/>
            <a:endParaRPr lang="fr-BE" dirty="0">
              <a:solidFill>
                <a:schemeClr val="bg1">
                  <a:lumMod val="65000"/>
                </a:schemeClr>
              </a:solidFill>
              <a:latin typeface="Times New Roman" panose="02020603050405020304" pitchFamily="18" charset="0"/>
              <a:cs typeface="Times New Roman" panose="02020603050405020304" pitchFamily="18" charset="0"/>
            </a:endParaRPr>
          </a:p>
          <a:p>
            <a:pPr lvl="1"/>
            <a:endParaRPr lang="fr-BE" dirty="0"/>
          </a:p>
        </p:txBody>
      </p:sp>
      <p:sp>
        <p:nvSpPr>
          <p:cNvPr id="6" name="Rectangle 5"/>
          <p:cNvSpPr/>
          <p:nvPr/>
        </p:nvSpPr>
        <p:spPr>
          <a:xfrm>
            <a:off x="0" y="0"/>
            <a:ext cx="12192000" cy="523220"/>
          </a:xfrm>
          <a:prstGeom prst="rect">
            <a:avLst/>
          </a:prstGeom>
        </p:spPr>
        <p:txBody>
          <a:bodyPr wrap="square">
            <a:spAutoFit/>
          </a:bodyPr>
          <a:lstStyle/>
          <a:p>
            <a:pPr algn="ctr"/>
            <a:r>
              <a:rPr lang="fr-BE" sz="2800" dirty="0">
                <a:solidFill>
                  <a:schemeClr val="bg1"/>
                </a:solidFill>
              </a:rPr>
              <a:t>Absence de statistiques officielles</a:t>
            </a:r>
          </a:p>
        </p:txBody>
      </p:sp>
    </p:spTree>
    <p:extLst>
      <p:ext uri="{BB962C8B-B14F-4D97-AF65-F5344CB8AC3E}">
        <p14:creationId xmlns:p14="http://schemas.microsoft.com/office/powerpoint/2010/main" val="307880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27357"/>
            <a:ext cx="12191999" cy="523220"/>
          </a:xfrm>
          <a:prstGeom prst="rect">
            <a:avLst/>
          </a:prstGeom>
          <a:noFill/>
          <a:ln w="9525">
            <a:noFill/>
            <a:miter lim="800000"/>
            <a:headEnd/>
            <a:tailEnd/>
          </a:ln>
        </p:spPr>
        <p:txBody>
          <a:bodyPr wrap="square">
            <a:spAutoFit/>
          </a:bodyPr>
          <a:lstStyle/>
          <a:p>
            <a:pPr algn="ctr">
              <a:defRPr/>
            </a:pPr>
            <a:r>
              <a:rPr lang="fr-BE" sz="2800" dirty="0">
                <a:solidFill>
                  <a:schemeClr val="bg1"/>
                </a:solidFill>
              </a:rPr>
              <a:t>Expulsions judiciaires: prudence avec les chiffres!</a:t>
            </a:r>
          </a:p>
        </p:txBody>
      </p:sp>
      <p:sp>
        <p:nvSpPr>
          <p:cNvPr id="5" name="ZoneTexte 4"/>
          <p:cNvSpPr txBox="1"/>
          <p:nvPr/>
        </p:nvSpPr>
        <p:spPr>
          <a:xfrm>
            <a:off x="731520" y="929509"/>
            <a:ext cx="10643616" cy="4878259"/>
          </a:xfrm>
          <a:prstGeom prst="rect">
            <a:avLst/>
          </a:prstGeom>
          <a:noFill/>
        </p:spPr>
        <p:txBody>
          <a:bodyPr wrap="square" rtlCol="0">
            <a:spAutoFit/>
          </a:bodyPr>
          <a:lstStyle/>
          <a:p>
            <a:pPr marL="342900" indent="-342900">
              <a:buFontTx/>
              <a:buChar char="-"/>
            </a:pPr>
            <a:r>
              <a:rPr lang="fr-BE" sz="2500" dirty="0">
                <a:latin typeface="+mj-lt"/>
              </a:rPr>
              <a:t>Pas encore de données auprès du SPF Justice</a:t>
            </a:r>
          </a:p>
          <a:p>
            <a:r>
              <a:rPr lang="fr-BE" sz="2500" dirty="0">
                <a:latin typeface="+mj-lt"/>
              </a:rPr>
              <a:t> </a:t>
            </a:r>
            <a:r>
              <a:rPr lang="fr-BE" sz="2500" dirty="0">
                <a:latin typeface="+mj-lt"/>
                <a:cs typeface="Times New Roman" panose="02020603050405020304" pitchFamily="18" charset="0"/>
              </a:rPr>
              <a:t>→ </a:t>
            </a:r>
            <a:r>
              <a:rPr lang="fr-BE" sz="2500" dirty="0">
                <a:latin typeface="+mj-lt"/>
              </a:rPr>
              <a:t>Démarches auprès d’un grand nombre </a:t>
            </a:r>
            <a:r>
              <a:rPr lang="fr-BE" sz="2500" dirty="0" smtClean="0">
                <a:latin typeface="+mj-lt"/>
              </a:rPr>
              <a:t>d’acteurs (voir rapport)</a:t>
            </a:r>
            <a:endParaRPr lang="fr-BE" sz="2500" dirty="0">
              <a:latin typeface="+mj-lt"/>
            </a:endParaRPr>
          </a:p>
          <a:p>
            <a:endParaRPr lang="fr-BE" sz="2500" dirty="0">
              <a:latin typeface="+mj-lt"/>
            </a:endParaRPr>
          </a:p>
          <a:p>
            <a:pPr marL="342900" indent="-342900">
              <a:buFontTx/>
              <a:buChar char="-"/>
            </a:pPr>
            <a:r>
              <a:rPr lang="fr-BE" sz="2500" dirty="0">
                <a:latin typeface="+mj-lt"/>
              </a:rPr>
              <a:t>Demandes d’expulsion judiciaire: l’enquête auprès des 19 CPAS s’est avérée la plus exhaustive</a:t>
            </a:r>
          </a:p>
          <a:p>
            <a:pPr marL="800100" lvl="1" indent="-342900">
              <a:buFont typeface="Arial" panose="020B0604020202020204" pitchFamily="34" charset="0"/>
              <a:buChar char="•"/>
            </a:pPr>
            <a:r>
              <a:rPr lang="fr-BE" sz="2500" u="sng" dirty="0">
                <a:latin typeface="+mj-lt"/>
              </a:rPr>
              <a:t>Mais</a:t>
            </a:r>
            <a:r>
              <a:rPr lang="fr-BE" sz="2500" dirty="0">
                <a:latin typeface="+mj-lt"/>
              </a:rPr>
              <a:t>: pas toujours d’encodage, diverses méthodes de comptabilisation, …</a:t>
            </a:r>
          </a:p>
          <a:p>
            <a:r>
              <a:rPr lang="fr-BE" sz="2500" dirty="0">
                <a:latin typeface="+mj-lt"/>
                <a:cs typeface="Times New Roman" panose="02020603050405020304" pitchFamily="18" charset="0"/>
              </a:rPr>
              <a:t>    </a:t>
            </a:r>
            <a:endParaRPr lang="fr-BE" sz="2500" dirty="0">
              <a:latin typeface="+mj-lt"/>
            </a:endParaRPr>
          </a:p>
          <a:p>
            <a:pPr marL="342900" indent="-342900">
              <a:buFontTx/>
              <a:buChar char="-"/>
            </a:pPr>
            <a:r>
              <a:rPr lang="fr-BE" sz="2500" dirty="0">
                <a:latin typeface="+mj-lt"/>
              </a:rPr>
              <a:t>Expulsions effectives: Chambre des huissiers de l’arrondissement de Bruxelles</a:t>
            </a:r>
          </a:p>
          <a:p>
            <a:pPr marL="800100" lvl="1" indent="-342900">
              <a:buFont typeface="Arial" panose="020B0604020202020204" pitchFamily="34" charset="0"/>
              <a:buChar char="•"/>
            </a:pPr>
            <a:r>
              <a:rPr lang="fr-BE" sz="2500" u="sng" dirty="0">
                <a:latin typeface="+mj-lt"/>
              </a:rPr>
              <a:t>Mais</a:t>
            </a:r>
            <a:r>
              <a:rPr lang="fr-BE" sz="2500" dirty="0">
                <a:latin typeface="+mj-lt"/>
              </a:rPr>
              <a:t>: sous-estimation</a:t>
            </a:r>
          </a:p>
          <a:p>
            <a:pPr lvl="1"/>
            <a:endParaRPr lang="fr-BE" sz="2500" dirty="0">
              <a:latin typeface="+mj-lt"/>
            </a:endParaRPr>
          </a:p>
          <a:p>
            <a:pPr lvl="0"/>
            <a:r>
              <a:rPr lang="fr-BE" sz="2500" b="1" dirty="0">
                <a:solidFill>
                  <a:srgbClr val="C00000"/>
                </a:solidFill>
                <a:latin typeface="+mj-lt"/>
              </a:rPr>
              <a:t>→ Prudence dans l’interprétation des chiffres</a:t>
            </a:r>
          </a:p>
          <a:p>
            <a:pPr lvl="1"/>
            <a:endParaRPr lang="fr-BE" dirty="0"/>
          </a:p>
          <a:p>
            <a:pPr lvl="1"/>
            <a:endParaRPr lang="fr-BE" dirty="0"/>
          </a:p>
        </p:txBody>
      </p:sp>
    </p:spTree>
    <p:extLst>
      <p:ext uri="{BB962C8B-B14F-4D97-AF65-F5344CB8AC3E}">
        <p14:creationId xmlns:p14="http://schemas.microsoft.com/office/powerpoint/2010/main" val="2762703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3984" y="5964431"/>
            <a:ext cx="11558016" cy="738664"/>
          </a:xfrm>
          <a:prstGeom prst="rect">
            <a:avLst/>
          </a:prstGeom>
        </p:spPr>
        <p:txBody>
          <a:bodyPr wrap="square">
            <a:spAutoFit/>
          </a:bodyPr>
          <a:lstStyle/>
          <a:p>
            <a:pPr algn="r"/>
            <a:r>
              <a:rPr lang="fr-BE" sz="1400" dirty="0"/>
              <a:t>Source : Enquête auprès des CPAS bruxellois (demandes d’expulsions) et Chambre des huissiers de l’arrondissement de Bruxelles (expulsions effectives), complété par d’autres sources parcellaires. Il faut garder à l’esprit que ces données sont à interpréter </a:t>
            </a:r>
            <a:r>
              <a:rPr lang="fr-BE" sz="1400" b="1" dirty="0"/>
              <a:t>avec grande prudence</a:t>
            </a:r>
            <a:r>
              <a:rPr lang="fr-BE" sz="1400" dirty="0"/>
              <a:t>: en l’absence de statistiques officielles sur les expulsions au moment de la rédaction de ce rapport, il s’agit d’un ordre de grandeur approximatif basé sur des données incomplètes.</a:t>
            </a:r>
          </a:p>
        </p:txBody>
      </p:sp>
      <p:sp>
        <p:nvSpPr>
          <p:cNvPr id="18" name="ZoneTexte 17"/>
          <p:cNvSpPr txBox="1"/>
          <p:nvPr/>
        </p:nvSpPr>
        <p:spPr>
          <a:xfrm>
            <a:off x="0" y="89008"/>
            <a:ext cx="12192000" cy="523220"/>
          </a:xfrm>
          <a:prstGeom prst="rect">
            <a:avLst/>
          </a:prstGeom>
          <a:noFill/>
        </p:spPr>
        <p:txBody>
          <a:bodyPr wrap="square" rtlCol="0">
            <a:spAutoFit/>
          </a:bodyPr>
          <a:lstStyle/>
          <a:p>
            <a:pPr algn="ctr"/>
            <a:r>
              <a:rPr lang="fr-BE" sz="2800" dirty="0">
                <a:solidFill>
                  <a:schemeClr val="bg1"/>
                </a:solidFill>
              </a:rPr>
              <a:t>Approximation du nombre d’expulsions judiciaires en Région bruxelloise, 2017</a:t>
            </a:r>
          </a:p>
        </p:txBody>
      </p:sp>
      <p:grpSp>
        <p:nvGrpSpPr>
          <p:cNvPr id="5" name="Groep 4"/>
          <p:cNvGrpSpPr/>
          <p:nvPr/>
        </p:nvGrpSpPr>
        <p:grpSpPr>
          <a:xfrm>
            <a:off x="1146047" y="1170432"/>
            <a:ext cx="10668000" cy="4157472"/>
            <a:chOff x="1735748" y="1262368"/>
            <a:chExt cx="9883228" cy="3250678"/>
          </a:xfrm>
        </p:grpSpPr>
        <p:cxnSp>
          <p:nvCxnSpPr>
            <p:cNvPr id="6" name="Connecteur droit avec flèche 5"/>
            <p:cNvCxnSpPr>
              <a:stCxn id="4" idx="2"/>
              <a:endCxn id="9" idx="0"/>
            </p:cNvCxnSpPr>
            <p:nvPr/>
          </p:nvCxnSpPr>
          <p:spPr>
            <a:xfrm flipH="1">
              <a:off x="5900650" y="1662478"/>
              <a:ext cx="3118" cy="10020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349683" y="1262368"/>
              <a:ext cx="5492634" cy="492443"/>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fr-BE" sz="2600" dirty="0"/>
                <a:t>+/- 5000 expulsions demandées</a:t>
              </a:r>
            </a:p>
          </p:txBody>
        </p:sp>
        <p:sp>
          <p:nvSpPr>
            <p:cNvPr id="8" name="ZoneTexte 7"/>
            <p:cNvSpPr txBox="1"/>
            <p:nvPr/>
          </p:nvSpPr>
          <p:spPr>
            <a:xfrm>
              <a:off x="5900650" y="1980277"/>
              <a:ext cx="5718326" cy="430887"/>
            </a:xfrm>
            <a:prstGeom prst="rect">
              <a:avLst/>
            </a:prstGeom>
            <a:noFill/>
          </p:spPr>
          <p:txBody>
            <a:bodyPr wrap="square" rtlCol="0">
              <a:spAutoFit/>
            </a:bodyPr>
            <a:lstStyle/>
            <a:p>
              <a:r>
                <a:rPr lang="fr-BE" sz="2200" dirty="0"/>
                <a:t>+/- 1 expulsion demandée sur 4 serait organisée</a:t>
              </a:r>
            </a:p>
          </p:txBody>
        </p:sp>
        <p:sp>
          <p:nvSpPr>
            <p:cNvPr id="9" name="Rectangle 8"/>
            <p:cNvSpPr/>
            <p:nvPr/>
          </p:nvSpPr>
          <p:spPr>
            <a:xfrm>
              <a:off x="3899310" y="2664478"/>
              <a:ext cx="4393381" cy="436418"/>
            </a:xfrm>
            <a:prstGeom prst="rect">
              <a:avLst/>
            </a:prstGeom>
            <a:solidFill>
              <a:schemeClr val="accent1">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600" dirty="0">
                  <a:solidFill>
                    <a:schemeClr val="tx1"/>
                  </a:solidFill>
                </a:rPr>
                <a:t>+/- 1200 expulsions organisées</a:t>
              </a:r>
            </a:p>
          </p:txBody>
        </p:sp>
        <p:cxnSp>
          <p:nvCxnSpPr>
            <p:cNvPr id="10" name="Connecteur droit avec flèche 9"/>
            <p:cNvCxnSpPr>
              <a:stCxn id="9" idx="2"/>
              <a:endCxn id="12" idx="0"/>
            </p:cNvCxnSpPr>
            <p:nvPr/>
          </p:nvCxnSpPr>
          <p:spPr>
            <a:xfrm flipH="1">
              <a:off x="5881946" y="3100896"/>
              <a:ext cx="18704" cy="97573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891300" y="3402451"/>
              <a:ext cx="5727676" cy="430887"/>
            </a:xfrm>
            <a:prstGeom prst="rect">
              <a:avLst/>
            </a:prstGeom>
            <a:noFill/>
          </p:spPr>
          <p:txBody>
            <a:bodyPr wrap="square" rtlCol="0">
              <a:spAutoFit/>
            </a:bodyPr>
            <a:lstStyle/>
            <a:p>
              <a:r>
                <a:rPr lang="fr-BE" sz="2200" dirty="0"/>
                <a:t>+/- 1 expulsion organisée sur 2 serait exécutée</a:t>
              </a:r>
            </a:p>
          </p:txBody>
        </p:sp>
        <p:sp>
          <p:nvSpPr>
            <p:cNvPr id="12" name="Rectangle 11"/>
            <p:cNvSpPr/>
            <p:nvPr/>
          </p:nvSpPr>
          <p:spPr>
            <a:xfrm>
              <a:off x="4068297" y="4076628"/>
              <a:ext cx="4055407" cy="436418"/>
            </a:xfrm>
            <a:prstGeom prst="rect">
              <a:avLst/>
            </a:prstGeom>
            <a:solidFill>
              <a:schemeClr val="accent1">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2600" dirty="0">
                  <a:solidFill>
                    <a:schemeClr val="tx1"/>
                  </a:solidFill>
                </a:rPr>
                <a:t>+/- 600 expulsions effectives</a:t>
              </a:r>
            </a:p>
          </p:txBody>
        </p:sp>
        <p:sp>
          <p:nvSpPr>
            <p:cNvPr id="21" name="ZoneTexte 20"/>
            <p:cNvSpPr txBox="1"/>
            <p:nvPr/>
          </p:nvSpPr>
          <p:spPr>
            <a:xfrm>
              <a:off x="1735748" y="4176141"/>
              <a:ext cx="2448272" cy="336905"/>
            </a:xfrm>
            <a:prstGeom prst="rect">
              <a:avLst/>
            </a:prstGeom>
            <a:noFill/>
          </p:spPr>
          <p:txBody>
            <a:bodyPr wrap="square" rtlCol="0">
              <a:spAutoFit/>
            </a:bodyPr>
            <a:lstStyle/>
            <a:p>
              <a:r>
                <a:rPr lang="fr-BE" sz="2200" dirty="0">
                  <a:solidFill>
                    <a:srgbClr val="C00000"/>
                  </a:solidFill>
                </a:rPr>
                <a:t>! Sous-estimation</a:t>
              </a:r>
            </a:p>
          </p:txBody>
        </p:sp>
      </p:grpSp>
    </p:spTree>
    <p:extLst>
      <p:ext uri="{BB962C8B-B14F-4D97-AF65-F5344CB8AC3E}">
        <p14:creationId xmlns:p14="http://schemas.microsoft.com/office/powerpoint/2010/main" val="1184638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85216" y="865632"/>
            <a:ext cx="11192255" cy="5693866"/>
          </a:xfrm>
          <a:prstGeom prst="rect">
            <a:avLst/>
          </a:prstGeom>
          <a:noFill/>
        </p:spPr>
        <p:txBody>
          <a:bodyPr wrap="square" rtlCol="0">
            <a:spAutoFit/>
          </a:bodyPr>
          <a:lstStyle/>
          <a:p>
            <a:pPr marL="342900" indent="-342900">
              <a:buFontTx/>
              <a:buChar char="-"/>
            </a:pPr>
            <a:r>
              <a:rPr lang="fr-BE" sz="2800" dirty="0">
                <a:latin typeface="+mj-lt"/>
              </a:rPr>
              <a:t>Peu de données</a:t>
            </a:r>
          </a:p>
          <a:p>
            <a:endParaRPr lang="fr-BE" sz="2800" dirty="0">
              <a:latin typeface="+mj-lt"/>
            </a:endParaRPr>
          </a:p>
          <a:p>
            <a:pPr marL="342900" indent="-342900">
              <a:buFontTx/>
              <a:buChar char="-"/>
            </a:pPr>
            <a:r>
              <a:rPr lang="fr-BE" sz="2800" dirty="0">
                <a:latin typeface="+mj-lt"/>
              </a:rPr>
              <a:t>Différences de pratiques selon les communes</a:t>
            </a:r>
          </a:p>
          <a:p>
            <a:endParaRPr lang="fr-BE" sz="2800" dirty="0">
              <a:latin typeface="+mj-lt"/>
            </a:endParaRPr>
          </a:p>
          <a:p>
            <a:pPr marL="342900" indent="-342900">
              <a:buFontTx/>
              <a:buChar char="-"/>
            </a:pPr>
            <a:r>
              <a:rPr lang="fr-BE" sz="2800" dirty="0">
                <a:latin typeface="+mj-lt"/>
              </a:rPr>
              <a:t>DIRL, 2018:</a:t>
            </a:r>
          </a:p>
          <a:p>
            <a:pPr marL="800100" lvl="1" indent="-342900">
              <a:buFontTx/>
              <a:buChar char="-"/>
            </a:pPr>
            <a:r>
              <a:rPr lang="fr-BE" sz="2800" dirty="0">
                <a:latin typeface="+mj-lt"/>
              </a:rPr>
              <a:t>575 plaintes, proportionnellement plus dans les communes où la pauvreté est importante</a:t>
            </a:r>
          </a:p>
          <a:p>
            <a:pPr marL="800100" lvl="1" indent="-342900">
              <a:buFontTx/>
              <a:buChar char="-"/>
            </a:pPr>
            <a:r>
              <a:rPr lang="fr-BE" sz="2800" dirty="0">
                <a:latin typeface="+mj-lt"/>
              </a:rPr>
              <a:t>161 interdictions immédiates, 110 après revisite et 26 pour refus d’accès du bailleur </a:t>
            </a:r>
          </a:p>
          <a:p>
            <a:pPr lvl="1"/>
            <a:endParaRPr lang="fr-BE" sz="2800" dirty="0">
              <a:latin typeface="+mj-lt"/>
            </a:endParaRPr>
          </a:p>
          <a:p>
            <a:pPr marL="342900" indent="-342900">
              <a:buFontTx/>
              <a:buChar char="-"/>
            </a:pPr>
            <a:r>
              <a:rPr lang="fr-BE" sz="2800" dirty="0" smtClean="0">
                <a:latin typeface="+mj-lt"/>
              </a:rPr>
              <a:t>Relativement </a:t>
            </a:r>
            <a:r>
              <a:rPr lang="fr-BE" sz="2800" dirty="0">
                <a:latin typeface="+mj-lt"/>
              </a:rPr>
              <a:t>peu d’expulsions de ménages sur base d’un arrêté d’</a:t>
            </a:r>
            <a:r>
              <a:rPr lang="fr-BE" sz="2800" dirty="0" err="1">
                <a:latin typeface="+mj-lt"/>
              </a:rPr>
              <a:t>inhabitabilité</a:t>
            </a:r>
            <a:r>
              <a:rPr lang="fr-BE" sz="2800" dirty="0">
                <a:latin typeface="+mj-lt"/>
              </a:rPr>
              <a:t> ou d’exécution d’une décision de la DIRL</a:t>
            </a:r>
          </a:p>
          <a:p>
            <a:pPr marL="342900" indent="-342900">
              <a:buFontTx/>
              <a:buChar char="-"/>
            </a:pPr>
            <a:endParaRPr lang="fr-BE" sz="2800" dirty="0"/>
          </a:p>
        </p:txBody>
      </p:sp>
      <p:sp>
        <p:nvSpPr>
          <p:cNvPr id="6" name="Rectangle 5"/>
          <p:cNvSpPr/>
          <p:nvPr/>
        </p:nvSpPr>
        <p:spPr>
          <a:xfrm>
            <a:off x="0" y="44625"/>
            <a:ext cx="12192000" cy="523220"/>
          </a:xfrm>
          <a:prstGeom prst="rect">
            <a:avLst/>
          </a:prstGeom>
        </p:spPr>
        <p:txBody>
          <a:bodyPr wrap="square">
            <a:spAutoFit/>
          </a:bodyPr>
          <a:lstStyle/>
          <a:p>
            <a:pPr algn="ctr">
              <a:defRPr/>
            </a:pPr>
            <a:r>
              <a:rPr lang="fr-BE" sz="2800" dirty="0">
                <a:solidFill>
                  <a:schemeClr val="bg1"/>
                </a:solidFill>
                <a:ea typeface="Tahoma" pitchFamily="34" charset="0"/>
                <a:cs typeface="Tahoma" pitchFamily="34" charset="0"/>
              </a:rPr>
              <a:t>Expulsions administratives: probablement plutôt rares</a:t>
            </a:r>
            <a:endParaRPr lang="en-GB" sz="2800" dirty="0"/>
          </a:p>
        </p:txBody>
      </p:sp>
    </p:spTree>
    <p:extLst>
      <p:ext uri="{BB962C8B-B14F-4D97-AF65-F5344CB8AC3E}">
        <p14:creationId xmlns:p14="http://schemas.microsoft.com/office/powerpoint/2010/main" val="847136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2880" y="0"/>
            <a:ext cx="12192000" cy="584775"/>
          </a:xfrm>
          <a:prstGeom prst="rect">
            <a:avLst/>
          </a:prstGeom>
          <a:noFill/>
          <a:ln w="9525">
            <a:noFill/>
            <a:miter lim="800000"/>
            <a:headEnd/>
            <a:tailEnd/>
          </a:ln>
        </p:spPr>
        <p:txBody>
          <a:bodyPr wrap="square">
            <a:spAutoFit/>
          </a:bodyPr>
          <a:lstStyle/>
          <a:p>
            <a:pPr algn="ctr">
              <a:defRPr/>
            </a:pPr>
            <a:r>
              <a:rPr lang="fr-BE" sz="3200" dirty="0">
                <a:solidFill>
                  <a:schemeClr val="bg1"/>
                </a:solidFill>
                <a:ea typeface="Tahoma" pitchFamily="34" charset="0"/>
                <a:cs typeface="Tahoma" pitchFamily="34" charset="0"/>
              </a:rPr>
              <a:t>À retenir…</a:t>
            </a:r>
            <a:endParaRPr lang="en-GB" sz="3200" dirty="0"/>
          </a:p>
        </p:txBody>
      </p:sp>
      <p:sp>
        <p:nvSpPr>
          <p:cNvPr id="2" name="ZoneTexte 1"/>
          <p:cNvSpPr txBox="1"/>
          <p:nvPr/>
        </p:nvSpPr>
        <p:spPr>
          <a:xfrm>
            <a:off x="487680" y="1478313"/>
            <a:ext cx="11375136" cy="3539430"/>
          </a:xfrm>
          <a:prstGeom prst="rect">
            <a:avLst/>
          </a:prstGeom>
          <a:noFill/>
        </p:spPr>
        <p:txBody>
          <a:bodyPr wrap="square" rtlCol="0">
            <a:spAutoFit/>
          </a:bodyPr>
          <a:lstStyle/>
          <a:p>
            <a:pPr marL="342900" indent="-342900">
              <a:buFontTx/>
              <a:buChar char="-"/>
            </a:pPr>
            <a:r>
              <a:rPr lang="fr-BE" sz="3200" dirty="0">
                <a:latin typeface="+mj-lt"/>
              </a:rPr>
              <a:t>Absence de statistiques et invisibilité</a:t>
            </a:r>
          </a:p>
          <a:p>
            <a:r>
              <a:rPr lang="fr-BE" sz="3200" dirty="0">
                <a:latin typeface="+mj-lt"/>
                <a:cs typeface="Times New Roman" panose="02020603050405020304" pitchFamily="18" charset="0"/>
              </a:rPr>
              <a:t>→ nécessité de mise en place d’un appareil statistique adapté</a:t>
            </a:r>
            <a:endParaRPr lang="fr-BE" sz="3200" dirty="0">
              <a:latin typeface="+mj-lt"/>
            </a:endParaRPr>
          </a:p>
          <a:p>
            <a:endParaRPr lang="fr-BE" sz="3200" dirty="0">
              <a:latin typeface="+mj-lt"/>
            </a:endParaRPr>
          </a:p>
          <a:p>
            <a:pPr marL="342900" indent="-342900">
              <a:buFontTx/>
              <a:buChar char="-"/>
            </a:pPr>
            <a:r>
              <a:rPr lang="fr-BE" sz="3200" dirty="0">
                <a:latin typeface="+mj-lt"/>
              </a:rPr>
              <a:t>Ordres de grandeur témoignent que l’ampleur du phénomène des expulsions judiciaires est loin d’être négligeable</a:t>
            </a:r>
          </a:p>
          <a:p>
            <a:endParaRPr lang="fr-BE" sz="3200" dirty="0">
              <a:latin typeface="+mj-lt"/>
            </a:endParaRPr>
          </a:p>
          <a:p>
            <a:pPr marL="342900" indent="-342900">
              <a:buFontTx/>
              <a:buChar char="-"/>
            </a:pPr>
            <a:r>
              <a:rPr lang="fr-BE" sz="3200" dirty="0">
                <a:latin typeface="+mj-lt"/>
              </a:rPr>
              <a:t>Derrière les chiffres, drames humains aux multiples conséquences</a:t>
            </a:r>
          </a:p>
        </p:txBody>
      </p:sp>
    </p:spTree>
    <p:extLst>
      <p:ext uri="{BB962C8B-B14F-4D97-AF65-F5344CB8AC3E}">
        <p14:creationId xmlns:p14="http://schemas.microsoft.com/office/powerpoint/2010/main" val="4247546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830997"/>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Méthodologie qualitative</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5849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64379"/>
          </a:xfrm>
        </p:spPr>
        <p:txBody>
          <a:bodyPr>
            <a:normAutofit/>
          </a:bodyPr>
          <a:lstStyle/>
          <a:p>
            <a:pPr algn="ctr"/>
            <a:r>
              <a:rPr lang="fr-BE" sz="2800" dirty="0" smtClean="0">
                <a:solidFill>
                  <a:schemeClr val="bg1"/>
                </a:solidFill>
                <a:latin typeface="+mn-lt"/>
              </a:rPr>
              <a:t>Un panel de 88 répondants</a:t>
            </a:r>
            <a:endParaRPr lang="fr-BE" sz="2800" dirty="0">
              <a:solidFill>
                <a:schemeClr val="bg1"/>
              </a:solidFill>
              <a:latin typeface="+mn-lt"/>
            </a:endParaRPr>
          </a:p>
        </p:txBody>
      </p:sp>
      <p:sp>
        <p:nvSpPr>
          <p:cNvPr id="3" name="Espace réservé du contenu 2"/>
          <p:cNvSpPr>
            <a:spLocks noGrp="1"/>
          </p:cNvSpPr>
          <p:nvPr>
            <p:ph idx="1"/>
          </p:nvPr>
        </p:nvSpPr>
        <p:spPr>
          <a:xfrm>
            <a:off x="838200" y="1079667"/>
            <a:ext cx="10515600" cy="4351338"/>
          </a:xfrm>
        </p:spPr>
        <p:txBody>
          <a:bodyPr>
            <a:normAutofit fontScale="85000" lnSpcReduction="20000"/>
          </a:bodyPr>
          <a:lstStyle/>
          <a:p>
            <a:r>
              <a:rPr lang="fr-BE" sz="3200" dirty="0" smtClean="0">
                <a:solidFill>
                  <a:prstClr val="black"/>
                </a:solidFill>
                <a:latin typeface="+mj-lt"/>
              </a:rPr>
              <a:t>19 </a:t>
            </a:r>
            <a:r>
              <a:rPr lang="fr-BE" sz="3200" dirty="0">
                <a:solidFill>
                  <a:prstClr val="black"/>
                </a:solidFill>
                <a:latin typeface="+mj-lt"/>
              </a:rPr>
              <a:t>personnes qui ont </a:t>
            </a:r>
            <a:r>
              <a:rPr lang="fr-BE" sz="3200" b="1" dirty="0">
                <a:solidFill>
                  <a:prstClr val="black"/>
                </a:solidFill>
                <a:latin typeface="+mj-lt"/>
              </a:rPr>
              <a:t>vécu une expulsion de leur logement, un départ forcé ou ont été confrontées à un risque </a:t>
            </a:r>
            <a:r>
              <a:rPr lang="fr-BE" sz="3200" b="1" dirty="0" smtClean="0">
                <a:solidFill>
                  <a:prstClr val="black"/>
                </a:solidFill>
                <a:latin typeface="+mj-lt"/>
              </a:rPr>
              <a:t>d’expulsion</a:t>
            </a:r>
          </a:p>
          <a:p>
            <a:pPr marL="0" indent="0">
              <a:buNone/>
            </a:pPr>
            <a:endParaRPr lang="fr-BE" sz="3200" b="1" dirty="0">
              <a:solidFill>
                <a:prstClr val="black"/>
              </a:solidFill>
              <a:latin typeface="+mj-lt"/>
            </a:endParaRPr>
          </a:p>
          <a:p>
            <a:r>
              <a:rPr lang="fr-BE" sz="3200" dirty="0">
                <a:solidFill>
                  <a:prstClr val="black"/>
                </a:solidFill>
                <a:latin typeface="+mj-lt"/>
              </a:rPr>
              <a:t>69 </a:t>
            </a:r>
            <a:r>
              <a:rPr lang="fr-BE" sz="3200" b="1" dirty="0">
                <a:solidFill>
                  <a:prstClr val="black"/>
                </a:solidFill>
                <a:latin typeface="+mj-lt"/>
              </a:rPr>
              <a:t>intervenants professionnels </a:t>
            </a:r>
            <a:endParaRPr lang="fr-BE" sz="3200" dirty="0">
              <a:solidFill>
                <a:prstClr val="black"/>
              </a:solidFill>
              <a:latin typeface="+mj-lt"/>
            </a:endParaRPr>
          </a:p>
          <a:p>
            <a:pPr lvl="1"/>
            <a:r>
              <a:rPr lang="fr-BE" sz="2800" u="sng" dirty="0">
                <a:solidFill>
                  <a:prstClr val="black"/>
                </a:solidFill>
                <a:latin typeface="+mj-lt"/>
              </a:rPr>
              <a:t>L’aide aux personnes avant, pendant ou après l’expulsion </a:t>
            </a:r>
            <a:r>
              <a:rPr lang="fr-BE" sz="2800" dirty="0">
                <a:solidFill>
                  <a:prstClr val="black"/>
                </a:solidFill>
                <a:latin typeface="+mj-lt"/>
              </a:rPr>
              <a:t>: assistants sociaux, associations, CPAS, unions de locataires, services logement, services d’habitat accompagné, maisons d’accueil, centres d’hébergement d’urgence … </a:t>
            </a:r>
            <a:endParaRPr lang="fr-BE" sz="2800" dirty="0" smtClean="0">
              <a:solidFill>
                <a:prstClr val="black"/>
              </a:solidFill>
              <a:latin typeface="+mj-lt"/>
            </a:endParaRPr>
          </a:p>
          <a:p>
            <a:pPr marL="457200" lvl="1" indent="0">
              <a:buNone/>
            </a:pPr>
            <a:endParaRPr lang="fr-BE" sz="2100" dirty="0">
              <a:solidFill>
                <a:prstClr val="black"/>
              </a:solidFill>
              <a:latin typeface="+mj-lt"/>
            </a:endParaRPr>
          </a:p>
          <a:p>
            <a:pPr lvl="1"/>
            <a:r>
              <a:rPr lang="fr-BE" sz="2800" u="sng" dirty="0">
                <a:solidFill>
                  <a:prstClr val="black"/>
                </a:solidFill>
                <a:latin typeface="+mj-lt"/>
              </a:rPr>
              <a:t>La décision d’expulsion </a:t>
            </a:r>
            <a:r>
              <a:rPr lang="fr-BE" sz="2800" dirty="0">
                <a:solidFill>
                  <a:prstClr val="black"/>
                </a:solidFill>
                <a:latin typeface="+mj-lt"/>
              </a:rPr>
              <a:t>: juges de </a:t>
            </a:r>
            <a:r>
              <a:rPr lang="fr-BE" sz="2800" dirty="0" smtClean="0">
                <a:solidFill>
                  <a:prstClr val="black"/>
                </a:solidFill>
                <a:latin typeface="+mj-lt"/>
              </a:rPr>
              <a:t>paix</a:t>
            </a:r>
          </a:p>
          <a:p>
            <a:pPr marL="457200" lvl="1" indent="0">
              <a:buNone/>
            </a:pPr>
            <a:endParaRPr lang="fr-BE" sz="2100" dirty="0">
              <a:solidFill>
                <a:prstClr val="black"/>
              </a:solidFill>
              <a:latin typeface="+mj-lt"/>
            </a:endParaRPr>
          </a:p>
          <a:p>
            <a:pPr lvl="1"/>
            <a:r>
              <a:rPr lang="fr-BE" sz="2800" u="sng" dirty="0">
                <a:solidFill>
                  <a:prstClr val="black"/>
                </a:solidFill>
                <a:latin typeface="+mj-lt"/>
              </a:rPr>
              <a:t>La défense </a:t>
            </a:r>
            <a:r>
              <a:rPr lang="fr-BE" sz="2800" dirty="0">
                <a:solidFill>
                  <a:prstClr val="black"/>
                </a:solidFill>
                <a:latin typeface="+mj-lt"/>
              </a:rPr>
              <a:t>de l’une des deux parties, soit des locataires soit des propriétaires : avocats, syndicats des locataires ou des </a:t>
            </a:r>
            <a:r>
              <a:rPr lang="fr-BE" sz="2800" dirty="0" smtClean="0">
                <a:solidFill>
                  <a:prstClr val="black"/>
                </a:solidFill>
                <a:latin typeface="+mj-lt"/>
              </a:rPr>
              <a:t>propriétaires</a:t>
            </a:r>
          </a:p>
          <a:p>
            <a:pPr lvl="1"/>
            <a:endParaRPr lang="fr-BE" sz="2300" dirty="0">
              <a:solidFill>
                <a:prstClr val="black"/>
              </a:solidFill>
              <a:latin typeface="+mj-lt"/>
            </a:endParaRPr>
          </a:p>
          <a:p>
            <a:pPr lvl="1"/>
            <a:r>
              <a:rPr lang="fr-BE" sz="2800" u="sng" dirty="0">
                <a:solidFill>
                  <a:prstClr val="black"/>
                </a:solidFill>
                <a:latin typeface="+mj-lt"/>
              </a:rPr>
              <a:t>L’exécution</a:t>
            </a:r>
            <a:r>
              <a:rPr lang="fr-BE" sz="2800" dirty="0">
                <a:solidFill>
                  <a:prstClr val="black"/>
                </a:solidFill>
                <a:latin typeface="+mj-lt"/>
              </a:rPr>
              <a:t> de la décision d’expulsion : huissiers de justice et policiers</a:t>
            </a:r>
          </a:p>
          <a:p>
            <a:pPr marL="0" indent="0">
              <a:buNone/>
            </a:pPr>
            <a:endParaRPr lang="fr-BE" dirty="0"/>
          </a:p>
        </p:txBody>
      </p:sp>
    </p:spTree>
    <p:extLst>
      <p:ext uri="{BB962C8B-B14F-4D97-AF65-F5344CB8AC3E}">
        <p14:creationId xmlns:p14="http://schemas.microsoft.com/office/powerpoint/2010/main" val="642639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1569660"/>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Avant l’expulsion: les facteurs déclencheurs</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94281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0408" y="-133331"/>
            <a:ext cx="10515600" cy="800100"/>
          </a:xfrm>
        </p:spPr>
        <p:txBody>
          <a:bodyPr/>
          <a:lstStyle/>
          <a:p>
            <a:pPr algn="ctr"/>
            <a:r>
              <a:rPr lang="fr-FR" sz="2800" dirty="0" smtClean="0">
                <a:solidFill>
                  <a:schemeClr val="bg1"/>
                </a:solidFill>
                <a:latin typeface="+mn-lt"/>
              </a:rPr>
              <a:t>Taux de risque de pauvreté élevé en Région bruxelloise</a:t>
            </a:r>
            <a:endParaRPr lang="fr-FR" sz="2800" dirty="0">
              <a:solidFill>
                <a:schemeClr val="bg1"/>
              </a:solidFill>
              <a:latin typeface="+mn-lt"/>
            </a:endParaRPr>
          </a:p>
        </p:txBody>
      </p:sp>
      <p:sp>
        <p:nvSpPr>
          <p:cNvPr id="5" name="Tekstvak 4"/>
          <p:cNvSpPr txBox="1"/>
          <p:nvPr/>
        </p:nvSpPr>
        <p:spPr>
          <a:xfrm>
            <a:off x="8515350" y="6505575"/>
            <a:ext cx="2714625" cy="369332"/>
          </a:xfrm>
          <a:prstGeom prst="rect">
            <a:avLst/>
          </a:prstGeom>
          <a:noFill/>
        </p:spPr>
        <p:txBody>
          <a:bodyPr wrap="square" rtlCol="0">
            <a:spAutoFit/>
          </a:bodyPr>
          <a:lstStyle/>
          <a:p>
            <a:endParaRPr lang="nl-BE" dirty="0"/>
          </a:p>
        </p:txBody>
      </p:sp>
      <p:sp>
        <p:nvSpPr>
          <p:cNvPr id="3" name="Tekstvak 2"/>
          <p:cNvSpPr txBox="1"/>
          <p:nvPr/>
        </p:nvSpPr>
        <p:spPr>
          <a:xfrm>
            <a:off x="0" y="754546"/>
            <a:ext cx="12192000" cy="400110"/>
          </a:xfrm>
          <a:prstGeom prst="rect">
            <a:avLst/>
          </a:prstGeom>
          <a:noFill/>
        </p:spPr>
        <p:txBody>
          <a:bodyPr wrap="square" rtlCol="0">
            <a:spAutoFit/>
          </a:bodyPr>
          <a:lstStyle/>
          <a:p>
            <a:pPr algn="ctr"/>
            <a:r>
              <a:rPr lang="fr-FR" sz="2000" b="1" dirty="0" smtClean="0"/>
              <a:t>Pourcentage de personnes dont le revenu est inférieur au seuil de risque de pauvreté, 2017</a:t>
            </a:r>
            <a:endParaRPr lang="fr-FR" sz="2000" b="1" dirty="0"/>
          </a:p>
        </p:txBody>
      </p:sp>
      <p:sp>
        <p:nvSpPr>
          <p:cNvPr id="6" name="Tekstvak 5"/>
          <p:cNvSpPr txBox="1"/>
          <p:nvPr/>
        </p:nvSpPr>
        <p:spPr>
          <a:xfrm>
            <a:off x="7960301" y="6550223"/>
            <a:ext cx="4231699" cy="307777"/>
          </a:xfrm>
          <a:prstGeom prst="rect">
            <a:avLst/>
          </a:prstGeom>
          <a:noFill/>
        </p:spPr>
        <p:txBody>
          <a:bodyPr wrap="square" rtlCol="0">
            <a:spAutoFit/>
          </a:bodyPr>
          <a:lstStyle/>
          <a:p>
            <a:pPr algn="r"/>
            <a:r>
              <a:rPr lang="nl-BE" sz="1400" dirty="0" smtClean="0"/>
              <a:t>Source: </a:t>
            </a:r>
            <a:r>
              <a:rPr lang="nl-BE" sz="1400" dirty="0" err="1" smtClean="0"/>
              <a:t>Statistics</a:t>
            </a:r>
            <a:r>
              <a:rPr lang="nl-BE" sz="1400" dirty="0" smtClean="0"/>
              <a:t> Belgium, EU-SILC 2018</a:t>
            </a:r>
            <a:endParaRPr lang="nl-BE" sz="1400" dirty="0"/>
          </a:p>
        </p:txBody>
      </p:sp>
      <p:graphicFrame>
        <p:nvGraphicFramePr>
          <p:cNvPr id="7" name="Chart 1"/>
          <p:cNvGraphicFramePr>
            <a:graphicFrameLocks/>
          </p:cNvGraphicFramePr>
          <p:nvPr>
            <p:extLst>
              <p:ext uri="{D42A27DB-BD31-4B8C-83A1-F6EECF244321}">
                <p14:modId xmlns:p14="http://schemas.microsoft.com/office/powerpoint/2010/main" val="2256562264"/>
              </p:ext>
            </p:extLst>
          </p:nvPr>
        </p:nvGraphicFramePr>
        <p:xfrm>
          <a:off x="2562831" y="1554646"/>
          <a:ext cx="7066339" cy="4554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9825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12192000" cy="589547"/>
          </a:xfrm>
        </p:spPr>
        <p:txBody>
          <a:bodyPr>
            <a:normAutofit/>
          </a:bodyPr>
          <a:lstStyle/>
          <a:p>
            <a:pPr algn="ctr"/>
            <a:r>
              <a:rPr lang="fr-BE" sz="2800" dirty="0" smtClean="0">
                <a:solidFill>
                  <a:schemeClr val="bg1"/>
                </a:solidFill>
                <a:latin typeface="+mn-lt"/>
              </a:rPr>
              <a:t>Une combinaison de facteurs structurels et conjoncturels </a:t>
            </a:r>
            <a:endParaRPr lang="fr-BE" sz="2800" dirty="0">
              <a:solidFill>
                <a:schemeClr val="bg1"/>
              </a:solidFill>
              <a:latin typeface="+mn-lt"/>
            </a:endParaRPr>
          </a:p>
        </p:txBody>
      </p:sp>
      <p:graphicFrame>
        <p:nvGraphicFramePr>
          <p:cNvPr id="6" name="Diagramme 1"/>
          <p:cNvGraphicFramePr/>
          <p:nvPr>
            <p:extLst>
              <p:ext uri="{D42A27DB-BD31-4B8C-83A1-F6EECF244321}">
                <p14:modId xmlns:p14="http://schemas.microsoft.com/office/powerpoint/2010/main" val="1830585861"/>
              </p:ext>
            </p:extLst>
          </p:nvPr>
        </p:nvGraphicFramePr>
        <p:xfrm>
          <a:off x="1627888" y="697832"/>
          <a:ext cx="8936225" cy="578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146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1580"/>
          </a:xfrm>
        </p:spPr>
        <p:txBody>
          <a:bodyPr>
            <a:normAutofit/>
          </a:bodyPr>
          <a:lstStyle/>
          <a:p>
            <a:pPr algn="ctr"/>
            <a:r>
              <a:rPr lang="fr-BE" sz="2800" dirty="0" smtClean="0">
                <a:solidFill>
                  <a:schemeClr val="bg1"/>
                </a:solidFill>
                <a:latin typeface="+mn-lt"/>
              </a:rPr>
              <a:t>Une situation de logement problématique dès le départ</a:t>
            </a:r>
            <a:endParaRPr lang="fr-BE" sz="2800" dirty="0">
              <a:solidFill>
                <a:schemeClr val="bg1"/>
              </a:solidFill>
              <a:latin typeface="+mn-lt"/>
            </a:endParaRPr>
          </a:p>
        </p:txBody>
      </p:sp>
      <p:sp>
        <p:nvSpPr>
          <p:cNvPr id="3" name="Espace réservé du contenu 2"/>
          <p:cNvSpPr>
            <a:spLocks noGrp="1"/>
          </p:cNvSpPr>
          <p:nvPr>
            <p:ph idx="1"/>
          </p:nvPr>
        </p:nvSpPr>
        <p:spPr>
          <a:xfrm>
            <a:off x="252663" y="1034716"/>
            <a:ext cx="11514221" cy="5654842"/>
          </a:xfrm>
        </p:spPr>
        <p:txBody>
          <a:bodyPr numCol="2">
            <a:normAutofit/>
          </a:bodyPr>
          <a:lstStyle/>
          <a:p>
            <a:pPr marL="0" lvl="0" indent="0">
              <a:lnSpc>
                <a:spcPct val="115000"/>
              </a:lnSpc>
              <a:buNone/>
              <a:tabLst>
                <a:tab pos="281940" algn="l"/>
              </a:tabLst>
            </a:pPr>
            <a:r>
              <a:rPr lang="fr-BE" sz="3000" b="1" dirty="0" smtClean="0">
                <a:latin typeface="+mj-lt"/>
              </a:rPr>
              <a:t>Propriétaire (bailleur)</a:t>
            </a:r>
          </a:p>
          <a:p>
            <a:pPr marL="800100" lvl="1" indent="-342900">
              <a:lnSpc>
                <a:spcPct val="115000"/>
              </a:lnSpc>
              <a:tabLst>
                <a:tab pos="281940" algn="l"/>
              </a:tabLst>
            </a:pPr>
            <a:r>
              <a:rPr lang="fr-BE" sz="3000" dirty="0" smtClean="0">
                <a:latin typeface="+mj-lt"/>
              </a:rPr>
              <a:t>Conditions </a:t>
            </a:r>
            <a:r>
              <a:rPr lang="fr-BE" sz="3000" dirty="0">
                <a:latin typeface="+mj-lt"/>
              </a:rPr>
              <a:t>de bail ou d’occupation non </a:t>
            </a:r>
            <a:r>
              <a:rPr lang="fr-BE" sz="3000" dirty="0" smtClean="0">
                <a:latin typeface="+mj-lt"/>
              </a:rPr>
              <a:t>réglementaires</a:t>
            </a:r>
            <a:endParaRPr lang="fr-BE" sz="3000" dirty="0">
              <a:latin typeface="+mj-lt"/>
            </a:endParaRPr>
          </a:p>
          <a:p>
            <a:pPr marL="800100" lvl="1" indent="-342900">
              <a:lnSpc>
                <a:spcPct val="115000"/>
              </a:lnSpc>
              <a:tabLst>
                <a:tab pos="281940" algn="l"/>
              </a:tabLst>
            </a:pPr>
            <a:r>
              <a:rPr lang="fr-BE" sz="3000" dirty="0">
                <a:latin typeface="+mj-lt"/>
              </a:rPr>
              <a:t>Logement insalubre ou en mauvais </a:t>
            </a:r>
            <a:r>
              <a:rPr lang="fr-BE" sz="3000" dirty="0" smtClean="0">
                <a:latin typeface="+mj-lt"/>
              </a:rPr>
              <a:t>état</a:t>
            </a:r>
            <a:endParaRPr lang="fr-BE" sz="3000" dirty="0">
              <a:latin typeface="+mj-lt"/>
            </a:endParaRPr>
          </a:p>
          <a:p>
            <a:pPr marL="800100" lvl="1" indent="-342900">
              <a:lnSpc>
                <a:spcPct val="115000"/>
              </a:lnSpc>
              <a:tabLst>
                <a:tab pos="281940" algn="l"/>
              </a:tabLst>
            </a:pPr>
            <a:r>
              <a:rPr lang="fr-BE" sz="3000" dirty="0">
                <a:latin typeface="+mj-lt"/>
              </a:rPr>
              <a:t>Logement inadapté </a:t>
            </a:r>
            <a:endParaRPr lang="fr-BE" sz="3000" dirty="0" smtClean="0">
              <a:latin typeface="+mj-lt"/>
            </a:endParaRPr>
          </a:p>
          <a:p>
            <a:pPr marL="800100" lvl="1" indent="-342900">
              <a:lnSpc>
                <a:spcPct val="115000"/>
              </a:lnSpc>
              <a:tabLst>
                <a:tab pos="281940" algn="l"/>
              </a:tabLst>
            </a:pPr>
            <a:r>
              <a:rPr lang="fr-BE" sz="3000" dirty="0" smtClean="0">
                <a:latin typeface="+mj-lt"/>
              </a:rPr>
              <a:t>Mauvaise </a:t>
            </a:r>
            <a:r>
              <a:rPr lang="fr-BE" sz="3000" dirty="0">
                <a:latin typeface="+mj-lt"/>
              </a:rPr>
              <a:t>gestion du bien </a:t>
            </a:r>
            <a:endParaRPr lang="fr-BE" sz="3000" dirty="0" smtClean="0">
              <a:latin typeface="+mj-lt"/>
              <a:ea typeface="Calibri" panose="020F0502020204030204" pitchFamily="34" charset="0"/>
              <a:cs typeface="Times New Roman" panose="02020603050405020304" pitchFamily="18" charset="0"/>
            </a:endParaRPr>
          </a:p>
          <a:p>
            <a:pPr marL="342900" indent="-342900">
              <a:lnSpc>
                <a:spcPct val="115000"/>
              </a:lnSpc>
              <a:tabLst>
                <a:tab pos="281940" algn="l"/>
              </a:tabLst>
            </a:pPr>
            <a:endParaRPr lang="fr-BE" sz="3000" dirty="0">
              <a:latin typeface="+mj-lt"/>
              <a:ea typeface="Calibri" panose="020F0502020204030204" pitchFamily="34" charset="0"/>
              <a:cs typeface="Times New Roman" panose="02020603050405020304" pitchFamily="18" charset="0"/>
            </a:endParaRPr>
          </a:p>
          <a:p>
            <a:pPr marL="0" indent="0">
              <a:lnSpc>
                <a:spcPct val="115000"/>
              </a:lnSpc>
              <a:buNone/>
              <a:tabLst>
                <a:tab pos="281940" algn="l"/>
              </a:tabLst>
            </a:pPr>
            <a:r>
              <a:rPr lang="fr-BE" sz="3000" b="1" dirty="0" smtClean="0">
                <a:latin typeface="+mj-lt"/>
                <a:ea typeface="Calibri" panose="020F0502020204030204" pitchFamily="34" charset="0"/>
                <a:cs typeface="Times New Roman" panose="02020603050405020304" pitchFamily="18" charset="0"/>
              </a:rPr>
              <a:t>Locataires (occupants</a:t>
            </a:r>
            <a:r>
              <a:rPr lang="fr-BE" sz="3000" dirty="0" smtClean="0">
                <a:latin typeface="+mj-lt"/>
                <a:ea typeface="Calibri" panose="020F0502020204030204" pitchFamily="34" charset="0"/>
                <a:cs typeface="Times New Roman" panose="02020603050405020304" pitchFamily="18" charset="0"/>
              </a:rPr>
              <a:t>)</a:t>
            </a:r>
          </a:p>
          <a:p>
            <a:pPr marL="800100" lvl="1" indent="-342900">
              <a:lnSpc>
                <a:spcPct val="107000"/>
              </a:lnSpc>
              <a:tabLst>
                <a:tab pos="457200" algn="l"/>
              </a:tabLst>
            </a:pPr>
            <a:r>
              <a:rPr lang="fr-BE" sz="3000" dirty="0">
                <a:latin typeface="+mj-lt"/>
              </a:rPr>
              <a:t>Non-paiement du loyer et/ou des charges</a:t>
            </a:r>
          </a:p>
          <a:p>
            <a:pPr marL="800100" lvl="1" indent="-342900">
              <a:lnSpc>
                <a:spcPct val="107000"/>
              </a:lnSpc>
              <a:tabLst>
                <a:tab pos="457200" algn="l"/>
              </a:tabLst>
            </a:pPr>
            <a:r>
              <a:rPr lang="fr-BE" sz="3000" dirty="0" smtClean="0">
                <a:latin typeface="+mj-lt"/>
              </a:rPr>
              <a:t>Dégradation </a:t>
            </a:r>
            <a:r>
              <a:rPr lang="fr-BE" sz="3000" dirty="0">
                <a:latin typeface="+mj-lt"/>
              </a:rPr>
              <a:t>du logement</a:t>
            </a:r>
          </a:p>
          <a:p>
            <a:pPr marL="800100" lvl="1" indent="-342900">
              <a:lnSpc>
                <a:spcPct val="107000"/>
              </a:lnSpc>
              <a:tabLst>
                <a:tab pos="457200" algn="l"/>
              </a:tabLst>
            </a:pPr>
            <a:r>
              <a:rPr lang="fr-BE" sz="3000" dirty="0" smtClean="0">
                <a:latin typeface="+mj-lt"/>
              </a:rPr>
              <a:t>Troubles </a:t>
            </a:r>
            <a:r>
              <a:rPr lang="fr-BE" sz="3000" dirty="0">
                <a:latin typeface="+mj-lt"/>
              </a:rPr>
              <a:t>du voisinage </a:t>
            </a:r>
            <a:endParaRPr lang="fr-BE" sz="3000" dirty="0" smtClean="0">
              <a:latin typeface="+mj-lt"/>
            </a:endParaRPr>
          </a:p>
          <a:p>
            <a:pPr marL="800100" lvl="1" indent="-342900">
              <a:lnSpc>
                <a:spcPct val="107000"/>
              </a:lnSpc>
              <a:tabLst>
                <a:tab pos="457200" algn="l"/>
              </a:tabLst>
            </a:pPr>
            <a:r>
              <a:rPr lang="fr-BE" sz="3000" dirty="0" smtClean="0">
                <a:latin typeface="+mj-lt"/>
              </a:rPr>
              <a:t>Occupation </a:t>
            </a:r>
            <a:r>
              <a:rPr lang="fr-BE" sz="3000" dirty="0">
                <a:latin typeface="+mj-lt"/>
              </a:rPr>
              <a:t>sans titre ni droit</a:t>
            </a:r>
          </a:p>
          <a:p>
            <a:pPr marL="800100" lvl="1" indent="-342900">
              <a:lnSpc>
                <a:spcPct val="107000"/>
              </a:lnSpc>
              <a:tabLst>
                <a:tab pos="457200" algn="l"/>
              </a:tabLst>
            </a:pPr>
            <a:r>
              <a:rPr lang="fr-BE" sz="3000" dirty="0">
                <a:latin typeface="+mj-lt"/>
              </a:rPr>
              <a:t>Non-respect des obligations </a:t>
            </a:r>
            <a:r>
              <a:rPr lang="fr-BE" sz="3000" dirty="0" smtClean="0">
                <a:latin typeface="+mj-lt"/>
              </a:rPr>
              <a:t>contractuelles</a:t>
            </a:r>
            <a:endParaRPr lang="fr-BE" sz="3000" dirty="0">
              <a:latin typeface="+mj-lt"/>
              <a:ea typeface="Calibri" panose="020F0502020204030204" pitchFamily="34" charset="0"/>
              <a:cs typeface="Times New Roman" panose="02020603050405020304" pitchFamily="18" charset="0"/>
            </a:endParaRPr>
          </a:p>
          <a:p>
            <a:endParaRPr lang="fr-BE" sz="3600" dirty="0"/>
          </a:p>
        </p:txBody>
      </p:sp>
    </p:spTree>
    <p:extLst>
      <p:ext uri="{BB962C8B-B14F-4D97-AF65-F5344CB8AC3E}">
        <p14:creationId xmlns:p14="http://schemas.microsoft.com/office/powerpoint/2010/main" val="3726961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1579"/>
          </a:xfrm>
        </p:spPr>
        <p:txBody>
          <a:bodyPr>
            <a:normAutofit/>
          </a:bodyPr>
          <a:lstStyle/>
          <a:p>
            <a:pPr algn="ctr"/>
            <a:r>
              <a:rPr lang="fr-BE" sz="2800" dirty="0" smtClean="0">
                <a:solidFill>
                  <a:schemeClr val="bg1"/>
                </a:solidFill>
                <a:latin typeface="+mn-lt"/>
              </a:rPr>
              <a:t>Des facteurs additionnels, déclencheurs de la procédure</a:t>
            </a:r>
            <a:endParaRPr lang="fr-BE" sz="2800" dirty="0">
              <a:solidFill>
                <a:schemeClr val="bg1"/>
              </a:solidFill>
              <a:latin typeface="+mn-lt"/>
            </a:endParaRPr>
          </a:p>
        </p:txBody>
      </p:sp>
      <p:sp>
        <p:nvSpPr>
          <p:cNvPr id="3" name="Espace réservé du contenu 2"/>
          <p:cNvSpPr>
            <a:spLocks noGrp="1"/>
          </p:cNvSpPr>
          <p:nvPr>
            <p:ph idx="1"/>
          </p:nvPr>
        </p:nvSpPr>
        <p:spPr>
          <a:xfrm>
            <a:off x="409245" y="839677"/>
            <a:ext cx="11562176" cy="5139777"/>
          </a:xfrm>
        </p:spPr>
        <p:txBody>
          <a:bodyPr numCol="2">
            <a:noAutofit/>
          </a:bodyPr>
          <a:lstStyle/>
          <a:p>
            <a:pPr marL="0" indent="0">
              <a:lnSpc>
                <a:spcPct val="100000"/>
              </a:lnSpc>
              <a:buNone/>
            </a:pPr>
            <a:r>
              <a:rPr lang="fr-BE" sz="3600" b="1" dirty="0" smtClean="0">
                <a:latin typeface="+mj-lt"/>
              </a:rPr>
              <a:t>Propriétaire (bailleur)</a:t>
            </a:r>
          </a:p>
          <a:p>
            <a:pPr marL="800100" lvl="1" indent="-342900">
              <a:lnSpc>
                <a:spcPct val="100000"/>
              </a:lnSpc>
              <a:tabLst>
                <a:tab pos="457200" algn="l"/>
              </a:tabLst>
            </a:pPr>
            <a:r>
              <a:rPr lang="fr-BE" dirty="0">
                <a:latin typeface="+mj-lt"/>
              </a:rPr>
              <a:t>Changement des conditions du bail : augmentation du loyer; exigence de paiement en liquide</a:t>
            </a:r>
          </a:p>
          <a:p>
            <a:pPr marL="800100" lvl="1" indent="-342900">
              <a:lnSpc>
                <a:spcPct val="100000"/>
              </a:lnSpc>
              <a:tabLst>
                <a:tab pos="226695" algn="l"/>
              </a:tabLst>
            </a:pPr>
            <a:r>
              <a:rPr lang="fr-BE" dirty="0">
                <a:latin typeface="+mj-lt"/>
              </a:rPr>
              <a:t>Volonté d’occupation du bien</a:t>
            </a:r>
          </a:p>
          <a:p>
            <a:pPr marL="800100" lvl="1" indent="-342900">
              <a:lnSpc>
                <a:spcPct val="100000"/>
              </a:lnSpc>
              <a:tabLst>
                <a:tab pos="457200" algn="l"/>
              </a:tabLst>
            </a:pPr>
            <a:r>
              <a:rPr lang="fr-BE" dirty="0">
                <a:latin typeface="+mj-lt"/>
              </a:rPr>
              <a:t>Changement de </a:t>
            </a:r>
            <a:r>
              <a:rPr lang="fr-BE" dirty="0" smtClean="0">
                <a:latin typeface="+mj-lt"/>
              </a:rPr>
              <a:t>propriétaire</a:t>
            </a:r>
          </a:p>
          <a:p>
            <a:pPr marL="800100" lvl="1" indent="-342900">
              <a:lnSpc>
                <a:spcPct val="100000"/>
              </a:lnSpc>
              <a:tabLst>
                <a:tab pos="457200" algn="l"/>
              </a:tabLst>
            </a:pPr>
            <a:r>
              <a:rPr lang="fr-BE" dirty="0" smtClean="0">
                <a:latin typeface="+mj-lt"/>
              </a:rPr>
              <a:t>Volonté </a:t>
            </a:r>
            <a:r>
              <a:rPr lang="fr-BE" dirty="0">
                <a:latin typeface="+mj-lt"/>
              </a:rPr>
              <a:t>de changement de locataire</a:t>
            </a:r>
          </a:p>
          <a:p>
            <a:pPr marL="800100" lvl="1" indent="-342900">
              <a:lnSpc>
                <a:spcPct val="100000"/>
              </a:lnSpc>
            </a:pPr>
            <a:r>
              <a:rPr lang="fr-BE" dirty="0">
                <a:latin typeface="+mj-lt"/>
              </a:rPr>
              <a:t>Réalisation d’importants travaux de </a:t>
            </a:r>
            <a:r>
              <a:rPr lang="fr-BE" dirty="0" smtClean="0">
                <a:latin typeface="+mj-lt"/>
              </a:rPr>
              <a:t>rénovation</a:t>
            </a:r>
          </a:p>
          <a:p>
            <a:pPr marL="457200" lvl="1" indent="0">
              <a:lnSpc>
                <a:spcPct val="100000"/>
              </a:lnSpc>
              <a:buNone/>
            </a:pPr>
            <a:endParaRPr lang="fr-BE" sz="1050" dirty="0" smtClean="0">
              <a:latin typeface="+mj-lt"/>
            </a:endParaRPr>
          </a:p>
          <a:p>
            <a:pPr marL="0" indent="0">
              <a:lnSpc>
                <a:spcPct val="100000"/>
              </a:lnSpc>
              <a:buNone/>
            </a:pPr>
            <a:endParaRPr lang="fr-BE" sz="3200" dirty="0" smtClean="0">
              <a:latin typeface="+mj-lt"/>
            </a:endParaRPr>
          </a:p>
          <a:p>
            <a:pPr marL="0" indent="0">
              <a:lnSpc>
                <a:spcPct val="100000"/>
              </a:lnSpc>
              <a:buNone/>
            </a:pPr>
            <a:r>
              <a:rPr lang="fr-BE" sz="3600" b="1" dirty="0" smtClean="0">
                <a:latin typeface="+mj-lt"/>
              </a:rPr>
              <a:t>Locataires (occupants)</a:t>
            </a:r>
          </a:p>
          <a:p>
            <a:pPr marL="800100" lvl="1" indent="-342900">
              <a:lnSpc>
                <a:spcPct val="100000"/>
              </a:lnSpc>
              <a:tabLst>
                <a:tab pos="457200" algn="l"/>
              </a:tabLst>
            </a:pPr>
            <a:r>
              <a:rPr lang="fr-BE" sz="2000" dirty="0">
                <a:latin typeface="+mj-lt"/>
              </a:rPr>
              <a:t>Non-paiement du loyer et/ou des charges</a:t>
            </a:r>
          </a:p>
          <a:p>
            <a:pPr marL="800100" lvl="1" indent="-342900">
              <a:lnSpc>
                <a:spcPct val="100000"/>
              </a:lnSpc>
              <a:tabLst>
                <a:tab pos="457200" algn="l"/>
              </a:tabLst>
            </a:pPr>
            <a:r>
              <a:rPr lang="fr-BE" sz="2000" dirty="0" smtClean="0">
                <a:latin typeface="+mj-lt"/>
              </a:rPr>
              <a:t>Refus </a:t>
            </a:r>
            <a:r>
              <a:rPr lang="fr-BE" sz="2000" dirty="0">
                <a:latin typeface="+mj-lt"/>
              </a:rPr>
              <a:t>des termes du nouveau bail – légaux ou illégaux</a:t>
            </a:r>
          </a:p>
          <a:p>
            <a:pPr marL="800100" lvl="1" indent="-342900">
              <a:lnSpc>
                <a:spcPct val="100000"/>
              </a:lnSpc>
              <a:tabLst>
                <a:tab pos="457200" algn="l"/>
              </a:tabLst>
            </a:pPr>
            <a:r>
              <a:rPr lang="fr-BE" sz="2000" dirty="0">
                <a:latin typeface="+mj-lt"/>
              </a:rPr>
              <a:t>Refus de changement des conditions du bail (illégales)</a:t>
            </a:r>
          </a:p>
          <a:p>
            <a:pPr marL="800100" lvl="1" indent="-342900">
              <a:lnSpc>
                <a:spcPct val="100000"/>
              </a:lnSpc>
              <a:tabLst>
                <a:tab pos="457200" algn="l"/>
              </a:tabLst>
            </a:pPr>
            <a:r>
              <a:rPr lang="fr-BE" sz="2000" dirty="0">
                <a:latin typeface="+mj-lt"/>
              </a:rPr>
              <a:t>Occupation </a:t>
            </a:r>
            <a:r>
              <a:rPr lang="fr-BE" sz="2000" dirty="0" smtClean="0">
                <a:latin typeface="+mj-lt"/>
              </a:rPr>
              <a:t>illégale</a:t>
            </a:r>
            <a:endParaRPr lang="fr-BE" sz="2000" dirty="0">
              <a:latin typeface="+mj-lt"/>
            </a:endParaRPr>
          </a:p>
          <a:p>
            <a:pPr marL="800100" lvl="1" indent="-342900">
              <a:lnSpc>
                <a:spcPct val="100000"/>
              </a:lnSpc>
              <a:tabLst>
                <a:tab pos="457200" algn="l"/>
              </a:tabLst>
            </a:pPr>
            <a:r>
              <a:rPr lang="fr-BE" sz="2000" dirty="0">
                <a:latin typeface="+mj-lt"/>
              </a:rPr>
              <a:t>Dépôt d’une plainte pour insalubrité</a:t>
            </a:r>
          </a:p>
          <a:p>
            <a:pPr marL="800100" lvl="1" indent="-342900">
              <a:lnSpc>
                <a:spcPct val="100000"/>
              </a:lnSpc>
              <a:tabLst>
                <a:tab pos="457200" algn="l"/>
              </a:tabLst>
            </a:pPr>
            <a:r>
              <a:rPr lang="fr-BE" sz="2000" dirty="0">
                <a:latin typeface="+mj-lt"/>
              </a:rPr>
              <a:t>Non-occupation du logement ou changement de composition du ménage sans accord (logement social)</a:t>
            </a:r>
          </a:p>
          <a:p>
            <a:pPr marL="800100" lvl="1" indent="-342900">
              <a:lnSpc>
                <a:spcPct val="100000"/>
              </a:lnSpc>
              <a:tabLst>
                <a:tab pos="457200" algn="l"/>
              </a:tabLst>
            </a:pPr>
            <a:r>
              <a:rPr lang="fr-BE" sz="2000" dirty="0">
                <a:latin typeface="+mj-lt"/>
              </a:rPr>
              <a:t>Non-respect des obligations </a:t>
            </a:r>
            <a:r>
              <a:rPr lang="fr-BE" sz="2000" dirty="0" smtClean="0">
                <a:latin typeface="+mj-lt"/>
              </a:rPr>
              <a:t>contractuelles</a:t>
            </a:r>
            <a:endParaRPr lang="fr-BE" sz="2000" dirty="0">
              <a:latin typeface="+mj-lt"/>
              <a:cs typeface="Times New Roman" panose="02020603050405020304" pitchFamily="18" charset="0"/>
            </a:endParaRPr>
          </a:p>
        </p:txBody>
      </p:sp>
    </p:spTree>
    <p:extLst>
      <p:ext uri="{BB962C8B-B14F-4D97-AF65-F5344CB8AC3E}">
        <p14:creationId xmlns:p14="http://schemas.microsoft.com/office/powerpoint/2010/main" val="3608096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2752"/>
            <a:ext cx="12192000" cy="666363"/>
          </a:xfrm>
        </p:spPr>
        <p:txBody>
          <a:bodyPr>
            <a:normAutofit/>
          </a:bodyPr>
          <a:lstStyle/>
          <a:p>
            <a:pPr algn="ctr"/>
            <a:r>
              <a:rPr lang="fr-BE" sz="2400" dirty="0" smtClean="0">
                <a:solidFill>
                  <a:schemeClr val="bg1"/>
                </a:solidFill>
                <a:latin typeface="+mn-lt"/>
              </a:rPr>
              <a:t>Le récit de Jozef: des facteurs structurels et conjoncturels ont abouti à la procédure d’expulsion</a:t>
            </a:r>
            <a:endParaRPr lang="fr-BE" sz="2400" dirty="0">
              <a:solidFill>
                <a:schemeClr val="bg1"/>
              </a:solidFill>
              <a:latin typeface="+mn-lt"/>
            </a:endParaRPr>
          </a:p>
        </p:txBody>
      </p:sp>
      <p:sp>
        <p:nvSpPr>
          <p:cNvPr id="3" name="Espace réservé du contenu 2"/>
          <p:cNvSpPr>
            <a:spLocks noGrp="1"/>
          </p:cNvSpPr>
          <p:nvPr>
            <p:ph idx="1"/>
          </p:nvPr>
        </p:nvSpPr>
        <p:spPr>
          <a:xfrm>
            <a:off x="421105" y="976726"/>
            <a:ext cx="11177337" cy="4351338"/>
          </a:xfrm>
        </p:spPr>
        <p:txBody>
          <a:bodyPr>
            <a:noAutofit/>
          </a:bodyPr>
          <a:lstStyle/>
          <a:p>
            <a:pPr marL="0" indent="0" algn="ctr">
              <a:buNone/>
            </a:pPr>
            <a:r>
              <a:rPr lang="fr-BE" sz="2300" dirty="0" smtClean="0">
                <a:latin typeface="+mj-lt"/>
              </a:rPr>
              <a:t>Jozef </a:t>
            </a:r>
            <a:r>
              <a:rPr lang="fr-BE" sz="2300" dirty="0">
                <a:latin typeface="+mj-lt"/>
              </a:rPr>
              <a:t>est marié et père de 4 enfants. Il vit </a:t>
            </a:r>
            <a:r>
              <a:rPr lang="fr-BE" sz="2300" dirty="0" smtClean="0">
                <a:latin typeface="+mj-lt"/>
              </a:rPr>
              <a:t>en Belgique </a:t>
            </a:r>
            <a:r>
              <a:rPr lang="fr-BE" sz="2300" dirty="0">
                <a:latin typeface="+mj-lt"/>
              </a:rPr>
              <a:t>depuis de nombreuses années.</a:t>
            </a:r>
          </a:p>
          <a:p>
            <a:pPr marL="0" indent="0" algn="ctr">
              <a:buNone/>
            </a:pPr>
            <a:r>
              <a:rPr lang="fr-BE" sz="2300" dirty="0">
                <a:latin typeface="+mj-lt"/>
              </a:rPr>
              <a:t>Avant d’être menacé d’expulsion, il vivait </a:t>
            </a:r>
            <a:r>
              <a:rPr lang="fr-BE" sz="2300" dirty="0" smtClean="0">
                <a:latin typeface="+mj-lt"/>
              </a:rPr>
              <a:t>dans un </a:t>
            </a:r>
            <a:r>
              <a:rPr lang="fr-BE" sz="2300" dirty="0">
                <a:latin typeface="+mj-lt"/>
              </a:rPr>
              <a:t>appartement en très mauvais état : </a:t>
            </a:r>
            <a:r>
              <a:rPr lang="fr-BE" sz="2300" i="1" dirty="0">
                <a:solidFill>
                  <a:schemeClr val="accent6">
                    <a:lumMod val="75000"/>
                  </a:schemeClr>
                </a:solidFill>
                <a:latin typeface="+mj-lt"/>
              </a:rPr>
              <a:t>«problèmes d’humidité</a:t>
            </a:r>
            <a:r>
              <a:rPr lang="fr-BE" sz="2300" i="1" dirty="0" smtClean="0">
                <a:solidFill>
                  <a:schemeClr val="accent6">
                    <a:lumMod val="75000"/>
                  </a:schemeClr>
                </a:solidFill>
                <a:latin typeface="+mj-lt"/>
              </a:rPr>
              <a:t>, de </a:t>
            </a:r>
            <a:r>
              <a:rPr lang="fr-BE" sz="2300" i="1" dirty="0">
                <a:solidFill>
                  <a:schemeClr val="accent6">
                    <a:lumMod val="75000"/>
                  </a:schemeClr>
                </a:solidFill>
                <a:latin typeface="+mj-lt"/>
              </a:rPr>
              <a:t>chauffage, de tout …» </a:t>
            </a:r>
            <a:endParaRPr lang="fr-BE" sz="2300" i="1" dirty="0" smtClean="0">
              <a:solidFill>
                <a:schemeClr val="accent6">
                  <a:lumMod val="75000"/>
                </a:schemeClr>
              </a:solidFill>
              <a:latin typeface="+mj-lt"/>
            </a:endParaRPr>
          </a:p>
          <a:p>
            <a:pPr marL="0" indent="0" algn="ctr">
              <a:buNone/>
            </a:pPr>
            <a:r>
              <a:rPr lang="fr-BE" sz="2300" dirty="0" smtClean="0">
                <a:latin typeface="+mj-lt"/>
              </a:rPr>
              <a:t>Jozef </a:t>
            </a:r>
            <a:r>
              <a:rPr lang="fr-BE" sz="2300" dirty="0">
                <a:latin typeface="+mj-lt"/>
              </a:rPr>
              <a:t>a à plusieurs reprises tenté </a:t>
            </a:r>
            <a:r>
              <a:rPr lang="fr-BE" sz="2300" dirty="0" smtClean="0">
                <a:latin typeface="+mj-lt"/>
              </a:rPr>
              <a:t>le dialogue </a:t>
            </a:r>
            <a:r>
              <a:rPr lang="fr-BE" sz="2300" dirty="0">
                <a:latin typeface="+mj-lt"/>
              </a:rPr>
              <a:t>avec son propriétaire pour qu’il règle cette situation, </a:t>
            </a:r>
            <a:r>
              <a:rPr lang="fr-BE" sz="2300" dirty="0" smtClean="0">
                <a:latin typeface="+mj-lt"/>
              </a:rPr>
              <a:t>en vain </a:t>
            </a:r>
            <a:r>
              <a:rPr lang="fr-BE" sz="2300" dirty="0">
                <a:latin typeface="+mj-lt"/>
              </a:rPr>
              <a:t>: </a:t>
            </a:r>
            <a:r>
              <a:rPr lang="fr-BE" sz="2300" i="1" dirty="0">
                <a:solidFill>
                  <a:schemeClr val="accent6">
                    <a:lumMod val="75000"/>
                  </a:schemeClr>
                </a:solidFill>
                <a:latin typeface="+mj-lt"/>
              </a:rPr>
              <a:t>«J’ai parlé au propriétaire mais il ne venait pas. Et il n’y </a:t>
            </a:r>
            <a:r>
              <a:rPr lang="fr-BE" sz="2300" i="1" dirty="0" smtClean="0">
                <a:solidFill>
                  <a:schemeClr val="accent6">
                    <a:lumMod val="75000"/>
                  </a:schemeClr>
                </a:solidFill>
                <a:latin typeface="+mj-lt"/>
              </a:rPr>
              <a:t>avait pas </a:t>
            </a:r>
            <a:r>
              <a:rPr lang="fr-BE" sz="2300" i="1" dirty="0">
                <a:solidFill>
                  <a:schemeClr val="accent6">
                    <a:lumMod val="75000"/>
                  </a:schemeClr>
                </a:solidFill>
                <a:latin typeface="+mj-lt"/>
              </a:rPr>
              <a:t>de travaux. Rien.»</a:t>
            </a:r>
          </a:p>
          <a:p>
            <a:pPr marL="0" indent="0" algn="ctr">
              <a:buNone/>
            </a:pPr>
            <a:r>
              <a:rPr lang="fr-BE" sz="2300" dirty="0">
                <a:latin typeface="+mj-lt"/>
              </a:rPr>
              <a:t>Jozef n’en est pas resté là : </a:t>
            </a:r>
            <a:r>
              <a:rPr lang="fr-BE" sz="2300" i="1" dirty="0">
                <a:solidFill>
                  <a:schemeClr val="accent6">
                    <a:lumMod val="75000"/>
                  </a:schemeClr>
                </a:solidFill>
                <a:latin typeface="+mj-lt"/>
              </a:rPr>
              <a:t>«Je suis allé à l’inspection du </a:t>
            </a:r>
            <a:r>
              <a:rPr lang="fr-BE" sz="2300" i="1" dirty="0" smtClean="0">
                <a:solidFill>
                  <a:schemeClr val="accent6">
                    <a:lumMod val="75000"/>
                  </a:schemeClr>
                </a:solidFill>
                <a:latin typeface="+mj-lt"/>
              </a:rPr>
              <a:t>logement (…) </a:t>
            </a:r>
            <a:r>
              <a:rPr lang="fr-BE" sz="2300" i="1" dirty="0">
                <a:solidFill>
                  <a:schemeClr val="accent6">
                    <a:lumMod val="75000"/>
                  </a:schemeClr>
                </a:solidFill>
                <a:latin typeface="+mj-lt"/>
              </a:rPr>
              <a:t>l’inspection est venue à l’appartement, elle a pris des </a:t>
            </a:r>
            <a:r>
              <a:rPr lang="fr-BE" sz="2300" i="1" dirty="0" smtClean="0">
                <a:solidFill>
                  <a:schemeClr val="accent6">
                    <a:lumMod val="75000"/>
                  </a:schemeClr>
                </a:solidFill>
                <a:latin typeface="+mj-lt"/>
              </a:rPr>
              <a:t>photos, elle </a:t>
            </a:r>
            <a:r>
              <a:rPr lang="fr-BE" sz="2300" i="1" dirty="0">
                <a:solidFill>
                  <a:schemeClr val="accent6">
                    <a:lumMod val="75000"/>
                  </a:schemeClr>
                </a:solidFill>
                <a:latin typeface="+mj-lt"/>
              </a:rPr>
              <a:t>a prié le propriétaire de faire les travaux …» </a:t>
            </a:r>
            <a:endParaRPr lang="fr-BE" sz="2300" i="1" dirty="0" smtClean="0">
              <a:solidFill>
                <a:schemeClr val="accent6">
                  <a:lumMod val="75000"/>
                </a:schemeClr>
              </a:solidFill>
              <a:latin typeface="+mj-lt"/>
            </a:endParaRPr>
          </a:p>
          <a:p>
            <a:pPr marL="0" indent="0" algn="ctr">
              <a:buNone/>
            </a:pPr>
            <a:r>
              <a:rPr lang="fr-BE" sz="2300" dirty="0" smtClean="0">
                <a:latin typeface="+mj-lt"/>
              </a:rPr>
              <a:t>La </a:t>
            </a:r>
            <a:r>
              <a:rPr lang="fr-BE" sz="2300" dirty="0">
                <a:latin typeface="+mj-lt"/>
              </a:rPr>
              <a:t>DIRL lui </a:t>
            </a:r>
            <a:r>
              <a:rPr lang="fr-BE" sz="2300" dirty="0" smtClean="0">
                <a:latin typeface="+mj-lt"/>
              </a:rPr>
              <a:t>a donné </a:t>
            </a:r>
            <a:r>
              <a:rPr lang="fr-BE" sz="2300" dirty="0">
                <a:latin typeface="+mj-lt"/>
              </a:rPr>
              <a:t>raison et a enjoint le propriétaire à réaliser </a:t>
            </a:r>
            <a:r>
              <a:rPr lang="fr-BE" sz="2300" dirty="0" smtClean="0">
                <a:latin typeface="+mj-lt"/>
              </a:rPr>
              <a:t>d’importants travaux</a:t>
            </a:r>
            <a:r>
              <a:rPr lang="fr-BE" sz="2300" dirty="0">
                <a:latin typeface="+mj-lt"/>
              </a:rPr>
              <a:t>. Celui-ci n’a pas obtempéré ; il a plutôt ‘joué la montre’ </a:t>
            </a:r>
            <a:r>
              <a:rPr lang="fr-BE" sz="2300" dirty="0" smtClean="0">
                <a:latin typeface="+mj-lt"/>
              </a:rPr>
              <a:t>: </a:t>
            </a:r>
            <a:r>
              <a:rPr lang="fr-BE" sz="2300" i="1" dirty="0" smtClean="0">
                <a:solidFill>
                  <a:schemeClr val="accent6">
                    <a:lumMod val="75000"/>
                  </a:schemeClr>
                </a:solidFill>
                <a:latin typeface="+mj-lt"/>
              </a:rPr>
              <a:t>« </a:t>
            </a:r>
            <a:r>
              <a:rPr lang="fr-BE" sz="2300" i="1" dirty="0">
                <a:solidFill>
                  <a:schemeClr val="accent6">
                    <a:lumMod val="75000"/>
                  </a:schemeClr>
                </a:solidFill>
                <a:latin typeface="+mj-lt"/>
              </a:rPr>
              <a:t>… le propriétaire n’en a rien fait, il n’a rien fait. Le </a:t>
            </a:r>
            <a:r>
              <a:rPr lang="fr-BE" sz="2300" i="1" dirty="0" smtClean="0">
                <a:solidFill>
                  <a:schemeClr val="accent6">
                    <a:lumMod val="75000"/>
                  </a:schemeClr>
                </a:solidFill>
                <a:latin typeface="+mj-lt"/>
              </a:rPr>
              <a:t>propriétaire a </a:t>
            </a:r>
            <a:r>
              <a:rPr lang="fr-BE" sz="2300" i="1" dirty="0">
                <a:solidFill>
                  <a:schemeClr val="accent6">
                    <a:lumMod val="75000"/>
                  </a:schemeClr>
                </a:solidFill>
                <a:latin typeface="+mj-lt"/>
              </a:rPr>
              <a:t>attendu que le contrat se termine. Il restait un an pour </a:t>
            </a:r>
            <a:r>
              <a:rPr lang="fr-BE" sz="2300" i="1" dirty="0" smtClean="0">
                <a:solidFill>
                  <a:schemeClr val="accent6">
                    <a:lumMod val="75000"/>
                  </a:schemeClr>
                </a:solidFill>
                <a:latin typeface="+mj-lt"/>
              </a:rPr>
              <a:t>qu’il se </a:t>
            </a:r>
            <a:r>
              <a:rPr lang="fr-BE" sz="2300" i="1" dirty="0">
                <a:solidFill>
                  <a:schemeClr val="accent6">
                    <a:lumMod val="75000"/>
                  </a:schemeClr>
                </a:solidFill>
                <a:latin typeface="+mj-lt"/>
              </a:rPr>
              <a:t>termine le contrat de 5 ans.» </a:t>
            </a:r>
            <a:endParaRPr lang="fr-BE" sz="2300" i="1" dirty="0" smtClean="0">
              <a:solidFill>
                <a:schemeClr val="accent6">
                  <a:lumMod val="75000"/>
                </a:schemeClr>
              </a:solidFill>
              <a:latin typeface="+mj-lt"/>
            </a:endParaRPr>
          </a:p>
          <a:p>
            <a:pPr marL="0" indent="0" algn="ctr">
              <a:buNone/>
            </a:pPr>
            <a:r>
              <a:rPr lang="fr-BE" sz="2300" dirty="0" smtClean="0">
                <a:latin typeface="+mj-lt"/>
              </a:rPr>
              <a:t>Et </a:t>
            </a:r>
            <a:r>
              <a:rPr lang="fr-BE" sz="2300" dirty="0">
                <a:latin typeface="+mj-lt"/>
              </a:rPr>
              <a:t>puis, l’annonce est tombée </a:t>
            </a:r>
            <a:r>
              <a:rPr lang="fr-BE" sz="2300" dirty="0" smtClean="0">
                <a:latin typeface="+mj-lt"/>
              </a:rPr>
              <a:t>: </a:t>
            </a:r>
            <a:r>
              <a:rPr lang="fr-BE" sz="2300" i="1" dirty="0" smtClean="0">
                <a:solidFill>
                  <a:schemeClr val="accent6">
                    <a:lumMod val="75000"/>
                  </a:schemeClr>
                </a:solidFill>
                <a:latin typeface="+mj-lt"/>
              </a:rPr>
              <a:t>«</a:t>
            </a:r>
            <a:r>
              <a:rPr lang="fr-BE" sz="2300" i="1" dirty="0">
                <a:solidFill>
                  <a:schemeClr val="accent6">
                    <a:lumMod val="75000"/>
                  </a:schemeClr>
                </a:solidFill>
                <a:latin typeface="+mj-lt"/>
              </a:rPr>
              <a:t>Après le propriétaire en a profité pour (…) 6 mois avant la fin </a:t>
            </a:r>
            <a:r>
              <a:rPr lang="fr-BE" sz="2300" i="1" dirty="0" smtClean="0">
                <a:solidFill>
                  <a:schemeClr val="accent6">
                    <a:lumMod val="75000"/>
                  </a:schemeClr>
                </a:solidFill>
                <a:latin typeface="+mj-lt"/>
              </a:rPr>
              <a:t>du contrat</a:t>
            </a:r>
            <a:r>
              <a:rPr lang="fr-BE" sz="2300" i="1" dirty="0">
                <a:solidFill>
                  <a:schemeClr val="accent6">
                    <a:lumMod val="75000"/>
                  </a:schemeClr>
                </a:solidFill>
                <a:latin typeface="+mj-lt"/>
              </a:rPr>
              <a:t>, il a envoyé un préavis (…) Dans le préavis, il était </a:t>
            </a:r>
            <a:r>
              <a:rPr lang="fr-BE" sz="2300" i="1" dirty="0" smtClean="0">
                <a:solidFill>
                  <a:schemeClr val="accent6">
                    <a:lumMod val="75000"/>
                  </a:schemeClr>
                </a:solidFill>
                <a:latin typeface="+mj-lt"/>
              </a:rPr>
              <a:t>écrit qu’il </a:t>
            </a:r>
            <a:r>
              <a:rPr lang="fr-BE" sz="2300" i="1" dirty="0">
                <a:solidFill>
                  <a:schemeClr val="accent6">
                    <a:lumMod val="75000"/>
                  </a:schemeClr>
                </a:solidFill>
                <a:latin typeface="+mj-lt"/>
              </a:rPr>
              <a:t>y en avait pour 21 000 euros </a:t>
            </a:r>
            <a:r>
              <a:rPr lang="fr-BE" sz="2300" i="1" dirty="0" smtClean="0">
                <a:solidFill>
                  <a:schemeClr val="accent6">
                    <a:lumMod val="75000"/>
                  </a:schemeClr>
                </a:solidFill>
                <a:latin typeface="+mj-lt"/>
              </a:rPr>
              <a:t>de </a:t>
            </a:r>
            <a:r>
              <a:rPr lang="fr-BE" sz="2300" i="1" dirty="0">
                <a:solidFill>
                  <a:schemeClr val="accent6">
                    <a:lumMod val="75000"/>
                  </a:schemeClr>
                </a:solidFill>
                <a:latin typeface="+mj-lt"/>
              </a:rPr>
              <a:t>travaux</a:t>
            </a:r>
            <a:r>
              <a:rPr lang="fr-BE" sz="2300" i="1" dirty="0" smtClean="0">
                <a:solidFill>
                  <a:schemeClr val="accent6">
                    <a:lumMod val="75000"/>
                  </a:schemeClr>
                </a:solidFill>
                <a:latin typeface="+mj-lt"/>
              </a:rPr>
              <a:t>.»</a:t>
            </a:r>
            <a:endParaRPr lang="fr-BE" sz="2300" i="1" dirty="0">
              <a:solidFill>
                <a:schemeClr val="accent6">
                  <a:lumMod val="75000"/>
                </a:schemeClr>
              </a:solidFill>
              <a:latin typeface="+mj-lt"/>
            </a:endParaRPr>
          </a:p>
        </p:txBody>
      </p:sp>
    </p:spTree>
    <p:extLst>
      <p:ext uri="{BB962C8B-B14F-4D97-AF65-F5344CB8AC3E}">
        <p14:creationId xmlns:p14="http://schemas.microsoft.com/office/powerpoint/2010/main" val="1714639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2308324"/>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Du risque d’expulsion à l’expulsion effective: facteurs d’escalade &amp; de désescalade</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22890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20316"/>
            <a:ext cx="12192000" cy="637673"/>
          </a:xfrm>
        </p:spPr>
        <p:txBody>
          <a:bodyPr>
            <a:noAutofit/>
          </a:bodyPr>
          <a:lstStyle/>
          <a:p>
            <a:pPr algn="ctr"/>
            <a:r>
              <a:rPr lang="fr-BE" sz="2800" dirty="0">
                <a:solidFill>
                  <a:schemeClr val="bg1"/>
                </a:solidFill>
                <a:latin typeface="+mn-lt"/>
              </a:rPr>
              <a:t>Tout risque d’expulsion ne mène pas à une expulsion effective</a:t>
            </a:r>
            <a:r>
              <a:rPr lang="fr-BE" sz="2800" dirty="0">
                <a:latin typeface="+mn-lt"/>
              </a:rPr>
              <a:t/>
            </a:r>
            <a:br>
              <a:rPr lang="fr-BE" sz="2800" dirty="0">
                <a:latin typeface="+mn-lt"/>
              </a:rPr>
            </a:b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a:xfrm>
            <a:off x="838200" y="1055603"/>
            <a:ext cx="10515600" cy="4351338"/>
          </a:xfrm>
        </p:spPr>
        <p:txBody>
          <a:bodyPr>
            <a:noAutofit/>
          </a:bodyPr>
          <a:lstStyle/>
          <a:p>
            <a:pPr marL="0" indent="0">
              <a:buNone/>
            </a:pPr>
            <a:r>
              <a:rPr lang="fr-BE" sz="3000" b="1" u="sng" dirty="0" smtClean="0">
                <a:latin typeface="+mj-lt"/>
              </a:rPr>
              <a:t>Mais</a:t>
            </a:r>
            <a:r>
              <a:rPr lang="fr-BE" sz="3000" dirty="0" smtClean="0">
                <a:latin typeface="+mj-lt"/>
              </a:rPr>
              <a:t> l’expérience du risque peut déjà </a:t>
            </a:r>
            <a:r>
              <a:rPr lang="fr-BE" sz="3000" b="1" dirty="0" smtClean="0">
                <a:latin typeface="+mj-lt"/>
              </a:rPr>
              <a:t>affecter</a:t>
            </a:r>
            <a:r>
              <a:rPr lang="fr-BE" sz="3000" dirty="0" smtClean="0">
                <a:latin typeface="+mj-lt"/>
              </a:rPr>
              <a:t> les personnes concernées</a:t>
            </a:r>
          </a:p>
          <a:p>
            <a:pPr marL="0" indent="0">
              <a:spcBef>
                <a:spcPts val="1200"/>
              </a:spcBef>
              <a:spcAft>
                <a:spcPts val="1200"/>
              </a:spcAft>
              <a:buNone/>
            </a:pPr>
            <a:endParaRPr lang="fr-BE" sz="400" dirty="0" smtClean="0">
              <a:latin typeface="+mj-lt"/>
            </a:endParaRPr>
          </a:p>
          <a:p>
            <a:pPr marL="0" indent="0">
              <a:spcBef>
                <a:spcPts val="0"/>
              </a:spcBef>
              <a:spcAft>
                <a:spcPts val="1200"/>
              </a:spcAft>
              <a:buNone/>
            </a:pPr>
            <a:r>
              <a:rPr lang="fr-BE" sz="3000" dirty="0" smtClean="0">
                <a:latin typeface="+mj-lt"/>
              </a:rPr>
              <a:t>RÉCIT DE NELLA</a:t>
            </a:r>
          </a:p>
          <a:p>
            <a:pPr marL="0" indent="0" algn="ctr">
              <a:buNone/>
            </a:pPr>
            <a:r>
              <a:rPr lang="fr-BE" i="1" dirty="0" smtClean="0">
                <a:solidFill>
                  <a:schemeClr val="accent6">
                    <a:lumMod val="75000"/>
                  </a:schemeClr>
                </a:solidFill>
                <a:latin typeface="+mj-lt"/>
              </a:rPr>
              <a:t>La conséquence de tout ça est que maintenant je suis une femme seule avec un enfant à charge, ça posait beaucoup de conséquences, psychologiquement je ne suis pas bien, d’ailleurs des fois j’ai des angoisses je ne dors pas la nuit parce que quand tu subis de telles pressions tu ne restes plus la même. </a:t>
            </a:r>
          </a:p>
          <a:p>
            <a:pPr marL="0" indent="0" algn="ctr">
              <a:buNone/>
            </a:pPr>
            <a:r>
              <a:rPr lang="fr-BE" i="1" dirty="0" smtClean="0">
                <a:solidFill>
                  <a:schemeClr val="accent6">
                    <a:lumMod val="75000"/>
                  </a:schemeClr>
                </a:solidFill>
                <a:latin typeface="+mj-lt"/>
              </a:rPr>
              <a:t>Ça fait quelque chose en toi donc tu n’as plus confiance même si on te la donne, tu n’as plus vraiment confiance.</a:t>
            </a:r>
            <a:endParaRPr lang="fr-BE" dirty="0">
              <a:solidFill>
                <a:schemeClr val="accent6">
                  <a:lumMod val="75000"/>
                </a:schemeClr>
              </a:solidFill>
              <a:latin typeface="+mj-lt"/>
            </a:endParaRPr>
          </a:p>
        </p:txBody>
      </p:sp>
    </p:spTree>
    <p:extLst>
      <p:ext uri="{BB962C8B-B14F-4D97-AF65-F5344CB8AC3E}">
        <p14:creationId xmlns:p14="http://schemas.microsoft.com/office/powerpoint/2010/main" val="2007467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153057615"/>
              </p:ext>
            </p:extLst>
          </p:nvPr>
        </p:nvGraphicFramePr>
        <p:xfrm>
          <a:off x="1933303" y="844062"/>
          <a:ext cx="9065874" cy="573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5"/>
          <p:cNvSpPr>
            <a:spLocks noGrp="1"/>
          </p:cNvSpPr>
          <p:nvPr>
            <p:ph type="title"/>
          </p:nvPr>
        </p:nvSpPr>
        <p:spPr>
          <a:xfrm>
            <a:off x="0" y="0"/>
            <a:ext cx="12192000" cy="575454"/>
          </a:xfrm>
        </p:spPr>
        <p:txBody>
          <a:bodyPr>
            <a:normAutofit/>
          </a:bodyPr>
          <a:lstStyle/>
          <a:p>
            <a:pPr algn="ctr"/>
            <a:r>
              <a:rPr lang="fr-BE" sz="2800" dirty="0" smtClean="0">
                <a:solidFill>
                  <a:schemeClr val="bg1"/>
                </a:solidFill>
                <a:latin typeface="+mn-lt"/>
              </a:rPr>
              <a:t>L’expulsion évitée, mais rarement sans un départ forcé</a:t>
            </a:r>
            <a:endParaRPr lang="fr-BE" sz="2800" dirty="0">
              <a:solidFill>
                <a:schemeClr val="bg1"/>
              </a:solidFill>
              <a:latin typeface="+mn-lt"/>
            </a:endParaRPr>
          </a:p>
        </p:txBody>
      </p:sp>
    </p:spTree>
    <p:extLst>
      <p:ext uri="{BB962C8B-B14F-4D97-AF65-F5344CB8AC3E}">
        <p14:creationId xmlns:p14="http://schemas.microsoft.com/office/powerpoint/2010/main" val="4060563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5642"/>
          </a:xfrm>
        </p:spPr>
        <p:txBody>
          <a:bodyPr>
            <a:normAutofit/>
          </a:bodyPr>
          <a:lstStyle/>
          <a:p>
            <a:pPr algn="ctr"/>
            <a:r>
              <a:rPr lang="fr-BE" sz="2800" dirty="0" smtClean="0">
                <a:solidFill>
                  <a:schemeClr val="bg1"/>
                </a:solidFill>
                <a:latin typeface="+mn-lt"/>
              </a:rPr>
              <a:t>Des démarches de désescalade à opérer à temps </a:t>
            </a:r>
            <a:endParaRPr lang="fr-BE" sz="2800" dirty="0">
              <a:solidFill>
                <a:schemeClr val="bg1"/>
              </a:solidFill>
              <a:latin typeface="+mn-lt"/>
            </a:endParaRPr>
          </a:p>
        </p:txBody>
      </p:sp>
      <p:sp>
        <p:nvSpPr>
          <p:cNvPr id="3" name="Espace réservé du contenu 2"/>
          <p:cNvSpPr>
            <a:spLocks noGrp="1"/>
          </p:cNvSpPr>
          <p:nvPr>
            <p:ph idx="1"/>
          </p:nvPr>
        </p:nvSpPr>
        <p:spPr>
          <a:xfrm>
            <a:off x="176463" y="1356394"/>
            <a:ext cx="11839074" cy="4351338"/>
          </a:xfrm>
        </p:spPr>
        <p:txBody>
          <a:bodyPr numCol="2">
            <a:noAutofit/>
          </a:bodyPr>
          <a:lstStyle/>
          <a:p>
            <a:pPr marL="0" lvl="0" indent="0">
              <a:buNone/>
            </a:pPr>
            <a:r>
              <a:rPr lang="fr-FR" sz="3200" b="1" dirty="0" smtClean="0">
                <a:latin typeface="+mj-lt"/>
              </a:rPr>
              <a:t>Locataires (occupants)</a:t>
            </a:r>
          </a:p>
          <a:p>
            <a:pPr lvl="1"/>
            <a:r>
              <a:rPr lang="fr-FR" dirty="0" smtClean="0">
                <a:latin typeface="+mj-lt"/>
              </a:rPr>
              <a:t>Recherche </a:t>
            </a:r>
            <a:r>
              <a:rPr lang="fr-FR" dirty="0">
                <a:latin typeface="+mj-lt"/>
              </a:rPr>
              <a:t>d’une conciliation/ accord avec le bailleur </a:t>
            </a:r>
            <a:endParaRPr lang="fr-BE" dirty="0">
              <a:latin typeface="+mj-lt"/>
            </a:endParaRPr>
          </a:p>
          <a:p>
            <a:pPr lvl="1"/>
            <a:r>
              <a:rPr lang="fr-FR" dirty="0">
                <a:latin typeface="+mj-lt"/>
              </a:rPr>
              <a:t>Participation à la procédure judiciaire </a:t>
            </a:r>
            <a:endParaRPr lang="fr-BE" dirty="0">
              <a:latin typeface="+mj-lt"/>
            </a:endParaRPr>
          </a:p>
          <a:p>
            <a:pPr lvl="1"/>
            <a:r>
              <a:rPr lang="fr-FR" dirty="0">
                <a:latin typeface="+mj-lt"/>
              </a:rPr>
              <a:t>Recours aux services sociaux et d’aide juridique </a:t>
            </a:r>
            <a:endParaRPr lang="fr-FR" dirty="0" smtClean="0">
              <a:latin typeface="+mj-lt"/>
            </a:endParaRPr>
          </a:p>
          <a:p>
            <a:pPr marL="457200" lvl="1" indent="0">
              <a:buNone/>
            </a:pPr>
            <a:endParaRPr lang="fr-FR" dirty="0">
              <a:latin typeface="+mj-lt"/>
            </a:endParaRPr>
          </a:p>
          <a:p>
            <a:pPr marL="457200" lvl="1" indent="0">
              <a:buNone/>
            </a:pPr>
            <a:endParaRPr lang="fr-FR" dirty="0" smtClean="0">
              <a:latin typeface="+mj-lt"/>
            </a:endParaRPr>
          </a:p>
          <a:p>
            <a:pPr marL="457200" lvl="1" indent="0">
              <a:buNone/>
            </a:pPr>
            <a:endParaRPr lang="fr-FR" dirty="0">
              <a:latin typeface="+mj-lt"/>
            </a:endParaRPr>
          </a:p>
          <a:p>
            <a:pPr marL="457200" lvl="1" indent="0">
              <a:buNone/>
            </a:pPr>
            <a:endParaRPr lang="fr-FR" dirty="0" smtClean="0">
              <a:latin typeface="+mj-lt"/>
            </a:endParaRPr>
          </a:p>
          <a:p>
            <a:pPr marL="457200" lvl="1" indent="0">
              <a:buNone/>
            </a:pPr>
            <a:endParaRPr lang="fr-FR" dirty="0">
              <a:latin typeface="+mj-lt"/>
            </a:endParaRPr>
          </a:p>
          <a:p>
            <a:pPr marL="457200" lvl="1" indent="0">
              <a:buNone/>
            </a:pPr>
            <a:endParaRPr lang="fr-FR" dirty="0" smtClean="0">
              <a:latin typeface="+mj-lt"/>
            </a:endParaRPr>
          </a:p>
          <a:p>
            <a:pPr marL="457200" lvl="1" indent="0">
              <a:buNone/>
            </a:pPr>
            <a:endParaRPr lang="fr-FR" dirty="0" smtClean="0">
              <a:latin typeface="+mj-lt"/>
            </a:endParaRPr>
          </a:p>
          <a:p>
            <a:pPr marL="0" indent="0">
              <a:buNone/>
            </a:pPr>
            <a:r>
              <a:rPr lang="fr-FR" sz="3200" b="1" dirty="0" smtClean="0">
                <a:latin typeface="+mj-lt"/>
              </a:rPr>
              <a:t>Intervenants sociaux et judiciaires</a:t>
            </a:r>
          </a:p>
          <a:p>
            <a:pPr lvl="1"/>
            <a:r>
              <a:rPr lang="fr-BE" dirty="0">
                <a:latin typeface="+mj-lt"/>
              </a:rPr>
              <a:t>Bonne information des personnes en situation de risque d’expulsion </a:t>
            </a:r>
          </a:p>
          <a:p>
            <a:pPr lvl="1"/>
            <a:r>
              <a:rPr lang="fr-BE" dirty="0">
                <a:latin typeface="+mj-lt"/>
              </a:rPr>
              <a:t>Démarches proactives vers les personnes en situation de risque </a:t>
            </a:r>
            <a:r>
              <a:rPr lang="fr-BE" dirty="0" smtClean="0">
                <a:latin typeface="+mj-lt"/>
              </a:rPr>
              <a:t>d’expulsion</a:t>
            </a:r>
            <a:endParaRPr lang="fr-BE" dirty="0">
              <a:latin typeface="+mj-lt"/>
            </a:endParaRPr>
          </a:p>
          <a:p>
            <a:pPr lvl="1"/>
            <a:r>
              <a:rPr lang="fr-BE" dirty="0">
                <a:latin typeface="+mj-lt"/>
              </a:rPr>
              <a:t>Incitation à la participation des personnes à la procédure légale</a:t>
            </a:r>
          </a:p>
          <a:p>
            <a:pPr lvl="1"/>
            <a:r>
              <a:rPr lang="fr-BE" dirty="0">
                <a:latin typeface="+mj-lt"/>
              </a:rPr>
              <a:t>Aide à la conciliation et la </a:t>
            </a:r>
            <a:r>
              <a:rPr lang="fr-BE" dirty="0" smtClean="0">
                <a:latin typeface="+mj-lt"/>
              </a:rPr>
              <a:t>médiation</a:t>
            </a:r>
            <a:endParaRPr lang="fr-BE" dirty="0">
              <a:latin typeface="+mj-lt"/>
            </a:endParaRPr>
          </a:p>
          <a:p>
            <a:pPr lvl="1"/>
            <a:r>
              <a:rPr lang="fr-FR" dirty="0">
                <a:latin typeface="+mj-lt"/>
              </a:rPr>
              <a:t>Aide effective et adéquate au </a:t>
            </a:r>
            <a:r>
              <a:rPr lang="fr-FR" dirty="0" smtClean="0">
                <a:latin typeface="+mj-lt"/>
              </a:rPr>
              <a:t>relogement</a:t>
            </a:r>
            <a:endParaRPr lang="fr-BE" dirty="0">
              <a:latin typeface="+mj-lt"/>
            </a:endParaRPr>
          </a:p>
          <a:p>
            <a:pPr lvl="1"/>
            <a:r>
              <a:rPr lang="fr-FR" dirty="0">
                <a:latin typeface="+mj-lt"/>
              </a:rPr>
              <a:t>Attention aux facteurs de précarité des personnes en risque d’expulsion</a:t>
            </a:r>
            <a:endParaRPr lang="fr-BE" dirty="0">
              <a:latin typeface="+mj-lt"/>
            </a:endParaRPr>
          </a:p>
          <a:p>
            <a:pPr lvl="1"/>
            <a:endParaRPr lang="fr-BE" sz="1100" dirty="0">
              <a:latin typeface="+mj-lt"/>
            </a:endParaRPr>
          </a:p>
        </p:txBody>
      </p:sp>
    </p:spTree>
    <p:extLst>
      <p:ext uri="{BB962C8B-B14F-4D97-AF65-F5344CB8AC3E}">
        <p14:creationId xmlns:p14="http://schemas.microsoft.com/office/powerpoint/2010/main" val="1345424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13611"/>
          </a:xfrm>
        </p:spPr>
        <p:txBody>
          <a:bodyPr>
            <a:noAutofit/>
          </a:bodyPr>
          <a:lstStyle/>
          <a:p>
            <a:pPr algn="ctr"/>
            <a:r>
              <a:rPr lang="fr-BE" sz="2800" dirty="0" smtClean="0">
                <a:solidFill>
                  <a:schemeClr val="bg1"/>
                </a:solidFill>
                <a:latin typeface="+mn-lt"/>
              </a:rPr>
              <a:t>Les facteurs de désescalade en tension avec les facteurs d’escalade</a:t>
            </a:r>
            <a:endParaRPr lang="fr-BE" sz="2800" dirty="0">
              <a:solidFill>
                <a:schemeClr val="bg1"/>
              </a:solidFill>
              <a:latin typeface="+mn-lt"/>
            </a:endParaRPr>
          </a:p>
        </p:txBody>
      </p:sp>
      <p:graphicFrame>
        <p:nvGraphicFramePr>
          <p:cNvPr id="4" name="Diagramme 3"/>
          <p:cNvGraphicFramePr/>
          <p:nvPr>
            <p:extLst>
              <p:ext uri="{D42A27DB-BD31-4B8C-83A1-F6EECF244321}">
                <p14:modId xmlns:p14="http://schemas.microsoft.com/office/powerpoint/2010/main" val="266163498"/>
              </p:ext>
            </p:extLst>
          </p:nvPr>
        </p:nvGraphicFramePr>
        <p:xfrm>
          <a:off x="2032000" y="8409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616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5177278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p:cNvSpPr>
            <a:spLocks noGrp="1"/>
          </p:cNvSpPr>
          <p:nvPr>
            <p:ph type="title"/>
          </p:nvPr>
        </p:nvSpPr>
        <p:spPr>
          <a:xfrm>
            <a:off x="0" y="-25435"/>
            <a:ext cx="12192000" cy="745101"/>
          </a:xfrm>
        </p:spPr>
        <p:txBody>
          <a:bodyPr>
            <a:normAutofit/>
          </a:bodyPr>
          <a:lstStyle/>
          <a:p>
            <a:pPr algn="ctr"/>
            <a:r>
              <a:rPr lang="fr-BE" sz="2800" dirty="0" smtClean="0">
                <a:solidFill>
                  <a:schemeClr val="bg1"/>
                </a:solidFill>
                <a:latin typeface="+mn-lt"/>
              </a:rPr>
              <a:t>Le creux avant le déferlement de l’expulsion effective</a:t>
            </a:r>
            <a:endParaRPr lang="fr-BE" sz="2800" dirty="0">
              <a:solidFill>
                <a:schemeClr val="bg1"/>
              </a:solidFill>
              <a:latin typeface="+mn-lt"/>
            </a:endParaRPr>
          </a:p>
        </p:txBody>
      </p:sp>
    </p:spTree>
    <p:extLst>
      <p:ext uri="{BB962C8B-B14F-4D97-AF65-F5344CB8AC3E}">
        <p14:creationId xmlns:p14="http://schemas.microsoft.com/office/powerpoint/2010/main" val="102821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0" y="30534"/>
            <a:ext cx="12192000" cy="588591"/>
          </a:xfrm>
        </p:spPr>
        <p:txBody>
          <a:bodyPr>
            <a:normAutofit/>
          </a:bodyPr>
          <a:lstStyle/>
          <a:p>
            <a:pPr algn="ctr"/>
            <a:r>
              <a:rPr lang="nl-BE" sz="2800" dirty="0" smtClean="0">
                <a:solidFill>
                  <a:schemeClr val="bg1"/>
                </a:solidFill>
                <a:latin typeface="+mn-lt"/>
              </a:rPr>
              <a:t>… </a:t>
            </a:r>
            <a:r>
              <a:rPr lang="nl-BE" sz="2800" dirty="0" err="1" smtClean="0">
                <a:solidFill>
                  <a:schemeClr val="bg1"/>
                </a:solidFill>
                <a:latin typeface="+mn-lt"/>
              </a:rPr>
              <a:t>avec</a:t>
            </a:r>
            <a:r>
              <a:rPr lang="nl-BE" sz="2800" dirty="0" smtClean="0">
                <a:solidFill>
                  <a:schemeClr val="bg1"/>
                </a:solidFill>
                <a:latin typeface="+mn-lt"/>
              </a:rPr>
              <a:t> de grandes </a:t>
            </a:r>
            <a:r>
              <a:rPr lang="nl-BE" sz="2800" dirty="0" err="1" smtClean="0">
                <a:solidFill>
                  <a:schemeClr val="bg1"/>
                </a:solidFill>
                <a:latin typeface="+mn-lt"/>
              </a:rPr>
              <a:t>inégalités</a:t>
            </a:r>
            <a:endParaRPr lang="nl-BE" sz="2800" dirty="0">
              <a:solidFill>
                <a:schemeClr val="bg1"/>
              </a:solidFill>
              <a:latin typeface="+mn-lt"/>
            </a:endParaRPr>
          </a:p>
        </p:txBody>
      </p:sp>
      <p:sp>
        <p:nvSpPr>
          <p:cNvPr id="5" name="Rechthoek 4"/>
          <p:cNvSpPr/>
          <p:nvPr/>
        </p:nvSpPr>
        <p:spPr>
          <a:xfrm>
            <a:off x="147285" y="1881769"/>
            <a:ext cx="1715908" cy="1159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357151" y="728598"/>
            <a:ext cx="3575376" cy="646331"/>
          </a:xfrm>
          <a:prstGeom prst="rect">
            <a:avLst/>
          </a:prstGeom>
          <a:noFill/>
        </p:spPr>
        <p:txBody>
          <a:bodyPr wrap="square" rtlCol="0">
            <a:spAutoFit/>
          </a:bodyPr>
          <a:lstStyle/>
          <a:p>
            <a:pPr algn="ctr"/>
            <a:r>
              <a:rPr lang="nl-BE" b="1" dirty="0" smtClean="0"/>
              <a:t>Revenu </a:t>
            </a:r>
            <a:r>
              <a:rPr lang="nl-BE" b="1" dirty="0" err="1" smtClean="0"/>
              <a:t>médian</a:t>
            </a:r>
            <a:r>
              <a:rPr lang="nl-BE" b="1" dirty="0" smtClean="0"/>
              <a:t> des </a:t>
            </a:r>
            <a:r>
              <a:rPr lang="nl-BE" b="1" dirty="0" err="1" smtClean="0"/>
              <a:t>déclarations</a:t>
            </a:r>
            <a:r>
              <a:rPr lang="nl-BE" dirty="0" smtClean="0"/>
              <a:t>, </a:t>
            </a:r>
          </a:p>
          <a:p>
            <a:pPr algn="ctr"/>
            <a:r>
              <a:rPr lang="nl-BE" b="1" dirty="0" err="1" smtClean="0"/>
              <a:t>revenus</a:t>
            </a:r>
            <a:r>
              <a:rPr lang="nl-BE" b="1" dirty="0" smtClean="0"/>
              <a:t> 2016</a:t>
            </a:r>
            <a:endParaRPr lang="nl-BE" b="1" dirty="0"/>
          </a:p>
        </p:txBody>
      </p:sp>
      <p:graphicFrame>
        <p:nvGraphicFramePr>
          <p:cNvPr id="7" name="Graphique 1"/>
          <p:cNvGraphicFramePr>
            <a:graphicFrameLocks/>
          </p:cNvGraphicFramePr>
          <p:nvPr>
            <p:extLst>
              <p:ext uri="{D42A27DB-BD31-4B8C-83A1-F6EECF244321}">
                <p14:modId xmlns:p14="http://schemas.microsoft.com/office/powerpoint/2010/main" val="3789756742"/>
              </p:ext>
            </p:extLst>
          </p:nvPr>
        </p:nvGraphicFramePr>
        <p:xfrm>
          <a:off x="6018737" y="1308613"/>
          <a:ext cx="5794675" cy="46671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vak 8"/>
          <p:cNvSpPr txBox="1"/>
          <p:nvPr/>
        </p:nvSpPr>
        <p:spPr>
          <a:xfrm>
            <a:off x="0" y="6396335"/>
            <a:ext cx="5794675" cy="461665"/>
          </a:xfrm>
          <a:prstGeom prst="rect">
            <a:avLst/>
          </a:prstGeom>
          <a:noFill/>
          <a:ln w="57150">
            <a:noFill/>
          </a:ln>
        </p:spPr>
        <p:txBody>
          <a:bodyPr wrap="square" rtlCol="0">
            <a:spAutoFit/>
          </a:bodyPr>
          <a:lstStyle/>
          <a:p>
            <a:r>
              <a:rPr lang="nl-BE" sz="1200" dirty="0" smtClean="0"/>
              <a:t>Source: </a:t>
            </a:r>
            <a:r>
              <a:rPr lang="nl-BE" sz="1200" dirty="0" err="1" smtClean="0"/>
              <a:t>Statistics</a:t>
            </a:r>
            <a:r>
              <a:rPr lang="nl-BE" sz="1200" dirty="0" smtClean="0"/>
              <a:t> Belgium, </a:t>
            </a:r>
            <a:r>
              <a:rPr lang="nl-BE" sz="1200" dirty="0" err="1" smtClean="0"/>
              <a:t>Statistiques</a:t>
            </a:r>
            <a:r>
              <a:rPr lang="nl-BE" sz="1200" dirty="0" smtClean="0"/>
              <a:t> </a:t>
            </a:r>
            <a:r>
              <a:rPr lang="nl-BE" sz="1200" dirty="0" err="1" smtClean="0"/>
              <a:t>fiscales</a:t>
            </a:r>
            <a:r>
              <a:rPr lang="nl-BE" sz="1200" dirty="0" smtClean="0"/>
              <a:t> 2017</a:t>
            </a:r>
          </a:p>
          <a:p>
            <a:r>
              <a:rPr lang="nl-BE" sz="1200" dirty="0" err="1" smtClean="0"/>
              <a:t>Cartographie</a:t>
            </a:r>
            <a:r>
              <a:rPr lang="nl-BE" sz="1200" dirty="0" smtClean="0"/>
              <a:t>: Observatoire de la Santé et du Social de Bruxelles</a:t>
            </a:r>
            <a:endParaRPr lang="nl-BE" sz="1200" dirty="0"/>
          </a:p>
        </p:txBody>
      </p:sp>
      <p:sp>
        <p:nvSpPr>
          <p:cNvPr id="10" name="Tekstvak 9"/>
          <p:cNvSpPr txBox="1"/>
          <p:nvPr/>
        </p:nvSpPr>
        <p:spPr>
          <a:xfrm>
            <a:off x="6212339" y="6343058"/>
            <a:ext cx="5979661" cy="461665"/>
          </a:xfrm>
          <a:prstGeom prst="rect">
            <a:avLst/>
          </a:prstGeom>
          <a:noFill/>
          <a:ln w="57150">
            <a:noFill/>
          </a:ln>
        </p:spPr>
        <p:txBody>
          <a:bodyPr wrap="square" rtlCol="0">
            <a:spAutoFit/>
          </a:bodyPr>
          <a:lstStyle/>
          <a:p>
            <a:pPr algn="r"/>
            <a:r>
              <a:rPr lang="nl-BE" sz="1200" dirty="0" smtClean="0"/>
              <a:t>Source: </a:t>
            </a:r>
            <a:r>
              <a:rPr lang="nl-BE" sz="1200" dirty="0" err="1" smtClean="0"/>
              <a:t>Statistics</a:t>
            </a:r>
            <a:r>
              <a:rPr lang="nl-BE" sz="1200" dirty="0" smtClean="0"/>
              <a:t> Belgium, Enquête </a:t>
            </a:r>
            <a:r>
              <a:rPr lang="nl-BE" sz="1200" dirty="0" err="1" smtClean="0"/>
              <a:t>sur</a:t>
            </a:r>
            <a:r>
              <a:rPr lang="nl-BE" sz="1200" dirty="0" smtClean="0"/>
              <a:t> les </a:t>
            </a:r>
            <a:r>
              <a:rPr lang="nl-BE" sz="1200" dirty="0" err="1" smtClean="0"/>
              <a:t>forces</a:t>
            </a:r>
            <a:r>
              <a:rPr lang="nl-BE" sz="1200" dirty="0" smtClean="0"/>
              <a:t> de </a:t>
            </a:r>
            <a:r>
              <a:rPr lang="nl-BE" sz="1200" dirty="0" err="1" smtClean="0"/>
              <a:t>travail</a:t>
            </a:r>
            <a:r>
              <a:rPr lang="nl-BE" sz="1200" dirty="0" smtClean="0"/>
              <a:t> 2018; </a:t>
            </a:r>
          </a:p>
          <a:p>
            <a:pPr algn="r"/>
            <a:r>
              <a:rPr lang="nl-BE" sz="1200" dirty="0" err="1" smtClean="0"/>
              <a:t>Calculs</a:t>
            </a:r>
            <a:r>
              <a:rPr lang="nl-BE" sz="1200" dirty="0" smtClean="0"/>
              <a:t>: Observatoire de la Santé et du Social de Bruxelles</a:t>
            </a:r>
            <a:endParaRPr lang="nl-BE" sz="1200" dirty="0"/>
          </a:p>
        </p:txBody>
      </p:sp>
      <p:sp>
        <p:nvSpPr>
          <p:cNvPr id="11" name="Tekstvak 10"/>
          <p:cNvSpPr txBox="1"/>
          <p:nvPr/>
        </p:nvSpPr>
        <p:spPr>
          <a:xfrm>
            <a:off x="8239432" y="2305050"/>
            <a:ext cx="1218893" cy="353943"/>
          </a:xfrm>
          <a:prstGeom prst="rect">
            <a:avLst/>
          </a:prstGeom>
          <a:noFill/>
        </p:spPr>
        <p:txBody>
          <a:bodyPr wrap="square" rtlCol="0">
            <a:spAutoFit/>
          </a:bodyPr>
          <a:lstStyle/>
          <a:p>
            <a:r>
              <a:rPr lang="nl-BE" sz="1700" dirty="0" smtClean="0"/>
              <a:t>Supérieur</a:t>
            </a:r>
            <a:endParaRPr lang="nl-BE" sz="1700" dirty="0"/>
          </a:p>
        </p:txBody>
      </p:sp>
      <p:sp>
        <p:nvSpPr>
          <p:cNvPr id="13" name="Tekstvak 12"/>
          <p:cNvSpPr txBox="1"/>
          <p:nvPr/>
        </p:nvSpPr>
        <p:spPr>
          <a:xfrm>
            <a:off x="6853838" y="766914"/>
            <a:ext cx="3960466" cy="646331"/>
          </a:xfrm>
          <a:prstGeom prst="rect">
            <a:avLst/>
          </a:prstGeom>
          <a:noFill/>
        </p:spPr>
        <p:txBody>
          <a:bodyPr wrap="square" rtlCol="0">
            <a:spAutoFit/>
          </a:bodyPr>
          <a:lstStyle/>
          <a:p>
            <a:pPr algn="ctr"/>
            <a:r>
              <a:rPr lang="fr-BE" b="1" dirty="0" smtClean="0"/>
              <a:t>Répartition de la population (25-64 ans) par niveau de diplôme, 2018</a:t>
            </a:r>
            <a:endParaRPr lang="fr-BE" dirty="0"/>
          </a:p>
        </p:txBody>
      </p:sp>
      <p:pic>
        <p:nvPicPr>
          <p:cNvPr id="12" name="Afbeelding 11"/>
          <p:cNvPicPr>
            <a:picLocks noChangeAspect="1"/>
          </p:cNvPicPr>
          <p:nvPr/>
        </p:nvPicPr>
        <p:blipFill rotWithShape="1">
          <a:blip r:embed="rId4">
            <a:extLst>
              <a:ext uri="{28A0092B-C50C-407E-A947-70E740481C1C}">
                <a14:useLocalDpi xmlns:a14="http://schemas.microsoft.com/office/drawing/2010/main" val="0"/>
              </a:ext>
            </a:extLst>
          </a:blip>
          <a:srcRect l="24770" t="2061" r="7311" b="2667"/>
          <a:stretch/>
        </p:blipFill>
        <p:spPr>
          <a:xfrm>
            <a:off x="572895" y="1308613"/>
            <a:ext cx="4896745" cy="4860925"/>
          </a:xfrm>
          <a:prstGeom prst="rect">
            <a:avLst/>
          </a:prstGeom>
        </p:spPr>
      </p:pic>
      <p:pic>
        <p:nvPicPr>
          <p:cNvPr id="14" name="Afbeelding 13"/>
          <p:cNvPicPr>
            <a:picLocks noChangeAspect="1"/>
          </p:cNvPicPr>
          <p:nvPr/>
        </p:nvPicPr>
        <p:blipFill rotWithShape="1">
          <a:blip r:embed="rId4">
            <a:extLst>
              <a:ext uri="{28A0092B-C50C-407E-A947-70E740481C1C}">
                <a14:useLocalDpi xmlns:a14="http://schemas.microsoft.com/office/drawing/2010/main" val="0"/>
              </a:ext>
            </a:extLst>
          </a:blip>
          <a:srcRect l="9484" t="12604" r="67196" b="63499"/>
          <a:stretch/>
        </p:blipFill>
        <p:spPr>
          <a:xfrm>
            <a:off x="120853" y="4906003"/>
            <a:ext cx="1742340" cy="1263535"/>
          </a:xfrm>
          <a:prstGeom prst="rect">
            <a:avLst/>
          </a:prstGeom>
        </p:spPr>
      </p:pic>
      <p:sp>
        <p:nvSpPr>
          <p:cNvPr id="15" name="Rechthoek 14"/>
          <p:cNvSpPr/>
          <p:nvPr/>
        </p:nvSpPr>
        <p:spPr>
          <a:xfrm>
            <a:off x="533400" y="1871000"/>
            <a:ext cx="719667" cy="1552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Tree>
    <p:extLst>
      <p:ext uri="{BB962C8B-B14F-4D97-AF65-F5344CB8AC3E}">
        <p14:creationId xmlns:p14="http://schemas.microsoft.com/office/powerpoint/2010/main" val="1347533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514"/>
            <a:ext cx="12019547" cy="632094"/>
          </a:xfrm>
        </p:spPr>
        <p:txBody>
          <a:bodyPr>
            <a:normAutofit/>
          </a:bodyPr>
          <a:lstStyle/>
          <a:p>
            <a:pPr algn="ctr"/>
            <a:r>
              <a:rPr lang="fr-BE" sz="2800" dirty="0" smtClean="0">
                <a:solidFill>
                  <a:schemeClr val="bg1"/>
                </a:solidFill>
                <a:latin typeface="+mn-lt"/>
              </a:rPr>
              <a:t>L’absence de ‘réaction’, principal facteur </a:t>
            </a:r>
            <a:r>
              <a:rPr lang="fr-BE" sz="2800" dirty="0" smtClean="0">
                <a:solidFill>
                  <a:schemeClr val="bg1"/>
                </a:solidFill>
              </a:rPr>
              <a:t>d’escalade </a:t>
            </a:r>
            <a:endParaRPr lang="fr-BE" sz="2800" dirty="0">
              <a:solidFill>
                <a:schemeClr val="bg1"/>
              </a:solidFill>
            </a:endParaRPr>
          </a:p>
        </p:txBody>
      </p:sp>
      <p:sp>
        <p:nvSpPr>
          <p:cNvPr id="3" name="Espace réservé du contenu 2"/>
          <p:cNvSpPr>
            <a:spLocks noGrp="1"/>
          </p:cNvSpPr>
          <p:nvPr>
            <p:ph idx="1"/>
          </p:nvPr>
        </p:nvSpPr>
        <p:spPr>
          <a:xfrm>
            <a:off x="601579" y="1007945"/>
            <a:ext cx="10752221" cy="5140192"/>
          </a:xfrm>
        </p:spPr>
        <p:txBody>
          <a:bodyPr numCol="2">
            <a:noAutofit/>
          </a:bodyPr>
          <a:lstStyle/>
          <a:p>
            <a:pPr marL="0" indent="0">
              <a:buNone/>
            </a:pPr>
            <a:r>
              <a:rPr lang="fr-BE" sz="3200" b="1" dirty="0" smtClean="0">
                <a:latin typeface="+mj-lt"/>
              </a:rPr>
              <a:t>Locataires (occupants)</a:t>
            </a:r>
          </a:p>
          <a:p>
            <a:pPr lvl="1"/>
            <a:r>
              <a:rPr lang="fr-FR" dirty="0">
                <a:latin typeface="+mj-lt"/>
              </a:rPr>
              <a:t>Non-accès à </a:t>
            </a:r>
            <a:r>
              <a:rPr lang="fr-FR" dirty="0" smtClean="0">
                <a:latin typeface="+mj-lt"/>
              </a:rPr>
              <a:t>l’information</a:t>
            </a:r>
          </a:p>
          <a:p>
            <a:pPr lvl="1"/>
            <a:r>
              <a:rPr lang="fr-FR" dirty="0" smtClean="0">
                <a:latin typeface="+mj-lt"/>
              </a:rPr>
              <a:t>Non-participation </a:t>
            </a:r>
            <a:r>
              <a:rPr lang="fr-FR" dirty="0">
                <a:latin typeface="+mj-lt"/>
              </a:rPr>
              <a:t>à la procédure judiciaire </a:t>
            </a:r>
            <a:endParaRPr lang="fr-BE" sz="3200" dirty="0">
              <a:latin typeface="+mj-lt"/>
            </a:endParaRPr>
          </a:p>
          <a:p>
            <a:pPr lvl="1"/>
            <a:r>
              <a:rPr lang="fr-FR" dirty="0">
                <a:latin typeface="+mj-lt"/>
              </a:rPr>
              <a:t>Non-réaction</a:t>
            </a:r>
            <a:endParaRPr lang="fr-BE" sz="3200" dirty="0">
              <a:latin typeface="+mj-lt"/>
            </a:endParaRPr>
          </a:p>
          <a:p>
            <a:pPr lvl="1"/>
            <a:r>
              <a:rPr lang="fr-FR" dirty="0" smtClean="0">
                <a:latin typeface="+mj-lt"/>
              </a:rPr>
              <a:t>Non-recours </a:t>
            </a:r>
            <a:r>
              <a:rPr lang="fr-FR" dirty="0">
                <a:latin typeface="+mj-lt"/>
              </a:rPr>
              <a:t>aux services sociaux, d’aide juridique et/ou au logement </a:t>
            </a:r>
            <a:endParaRPr lang="fr-BE" sz="3200" dirty="0">
              <a:latin typeface="+mj-lt"/>
            </a:endParaRPr>
          </a:p>
          <a:p>
            <a:pPr lvl="1"/>
            <a:r>
              <a:rPr lang="fr-FR" dirty="0">
                <a:latin typeface="+mj-lt"/>
              </a:rPr>
              <a:t>Réaction trop tardive </a:t>
            </a:r>
            <a:r>
              <a:rPr lang="fr-FR" dirty="0" smtClean="0">
                <a:latin typeface="+mj-lt"/>
              </a:rPr>
              <a:t>pour </a:t>
            </a:r>
            <a:r>
              <a:rPr lang="fr-FR" dirty="0">
                <a:latin typeface="+mj-lt"/>
              </a:rPr>
              <a:t>demander de l’aide au </a:t>
            </a:r>
            <a:r>
              <a:rPr lang="fr-FR" dirty="0" smtClean="0">
                <a:latin typeface="+mj-lt"/>
              </a:rPr>
              <a:t>CPAS</a:t>
            </a:r>
          </a:p>
          <a:p>
            <a:pPr lvl="1"/>
            <a:endParaRPr lang="fr-FR" dirty="0">
              <a:latin typeface="+mj-lt"/>
            </a:endParaRPr>
          </a:p>
          <a:p>
            <a:pPr lvl="1"/>
            <a:endParaRPr lang="fr-FR" dirty="0" smtClean="0">
              <a:latin typeface="+mj-lt"/>
            </a:endParaRPr>
          </a:p>
          <a:p>
            <a:pPr marL="457200" lvl="1" indent="0">
              <a:buNone/>
            </a:pPr>
            <a:endParaRPr lang="fr-FR" dirty="0" smtClean="0">
              <a:latin typeface="+mj-lt"/>
            </a:endParaRPr>
          </a:p>
          <a:p>
            <a:pPr marL="0" indent="0">
              <a:buNone/>
            </a:pPr>
            <a:r>
              <a:rPr lang="fr-BE" sz="3200" b="1" dirty="0" smtClean="0">
                <a:latin typeface="+mj-lt"/>
              </a:rPr>
              <a:t>Intervenants sociaux et judiciaires</a:t>
            </a:r>
          </a:p>
          <a:p>
            <a:pPr lvl="1"/>
            <a:r>
              <a:rPr lang="fr-BE" dirty="0">
                <a:latin typeface="+mj-lt"/>
              </a:rPr>
              <a:t>Mauvaise information des personnes en situation de risque </a:t>
            </a:r>
            <a:r>
              <a:rPr lang="fr-BE" dirty="0" smtClean="0">
                <a:latin typeface="+mj-lt"/>
              </a:rPr>
              <a:t>d’expulsion </a:t>
            </a:r>
            <a:endParaRPr lang="fr-BE" dirty="0">
              <a:latin typeface="+mj-lt"/>
            </a:endParaRPr>
          </a:p>
          <a:p>
            <a:pPr lvl="1"/>
            <a:r>
              <a:rPr lang="fr-FR" dirty="0">
                <a:latin typeface="+mj-lt"/>
              </a:rPr>
              <a:t>Non proposition de droits</a:t>
            </a:r>
            <a:endParaRPr lang="fr-BE" dirty="0">
              <a:latin typeface="+mj-lt"/>
            </a:endParaRPr>
          </a:p>
          <a:p>
            <a:pPr lvl="1"/>
            <a:r>
              <a:rPr lang="fr-FR" dirty="0">
                <a:latin typeface="+mj-lt"/>
              </a:rPr>
              <a:t>Absence d’accompagnement des services sociaux et/ou d’aide juridique des personnes en risque d’expulsion</a:t>
            </a:r>
            <a:endParaRPr lang="fr-BE" dirty="0">
              <a:latin typeface="+mj-lt"/>
            </a:endParaRPr>
          </a:p>
          <a:p>
            <a:pPr lvl="1"/>
            <a:r>
              <a:rPr lang="fr-FR" dirty="0">
                <a:latin typeface="+mj-lt"/>
              </a:rPr>
              <a:t>Aide non effective ou inadéquate proposée</a:t>
            </a:r>
            <a:endParaRPr lang="fr-BE" dirty="0">
              <a:latin typeface="+mj-lt"/>
            </a:endParaRPr>
          </a:p>
          <a:p>
            <a:pPr lvl="1"/>
            <a:endParaRPr lang="fr-BE" sz="3200" dirty="0"/>
          </a:p>
        </p:txBody>
      </p:sp>
    </p:spTree>
    <p:extLst>
      <p:ext uri="{BB962C8B-B14F-4D97-AF65-F5344CB8AC3E}">
        <p14:creationId xmlns:p14="http://schemas.microsoft.com/office/powerpoint/2010/main" val="1923669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1569660"/>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Pendant l’expulsion: réalités &amp; expériences vécues</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27772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145"/>
            <a:ext cx="12192000" cy="581661"/>
          </a:xfrm>
        </p:spPr>
        <p:txBody>
          <a:bodyPr>
            <a:normAutofit/>
          </a:bodyPr>
          <a:lstStyle/>
          <a:p>
            <a:pPr algn="ctr"/>
            <a:r>
              <a:rPr lang="fr-BE" sz="2800" dirty="0" smtClean="0">
                <a:solidFill>
                  <a:schemeClr val="bg1"/>
                </a:solidFill>
                <a:latin typeface="+mn-lt"/>
              </a:rPr>
              <a:t>L’expulsion effective: un échec partagé</a:t>
            </a:r>
            <a:endParaRPr lang="fr-BE" sz="2800" dirty="0">
              <a:solidFill>
                <a:schemeClr val="bg1"/>
              </a:solidFill>
              <a:latin typeface="+mn-lt"/>
            </a:endParaRPr>
          </a:p>
        </p:txBody>
      </p:sp>
      <p:sp>
        <p:nvSpPr>
          <p:cNvPr id="3" name="Espace réservé du contenu 2"/>
          <p:cNvSpPr>
            <a:spLocks noGrp="1"/>
          </p:cNvSpPr>
          <p:nvPr>
            <p:ph idx="1"/>
          </p:nvPr>
        </p:nvSpPr>
        <p:spPr>
          <a:xfrm>
            <a:off x="830179" y="902368"/>
            <a:ext cx="10523621" cy="5274595"/>
          </a:xfrm>
        </p:spPr>
        <p:txBody>
          <a:bodyPr>
            <a:normAutofit fontScale="92500" lnSpcReduction="10000"/>
          </a:bodyPr>
          <a:lstStyle/>
          <a:p>
            <a:pPr marL="0" lvl="0" indent="0">
              <a:buNone/>
            </a:pPr>
            <a:r>
              <a:rPr lang="fr-BE" dirty="0">
                <a:latin typeface="+mj-lt"/>
              </a:rPr>
              <a:t>Une </a:t>
            </a:r>
            <a:r>
              <a:rPr lang="fr-BE" b="1" dirty="0">
                <a:latin typeface="+mj-lt"/>
              </a:rPr>
              <a:t>séquence</a:t>
            </a:r>
            <a:r>
              <a:rPr lang="fr-BE" dirty="0">
                <a:latin typeface="+mj-lt"/>
              </a:rPr>
              <a:t> </a:t>
            </a:r>
            <a:r>
              <a:rPr lang="fr-BE" dirty="0" smtClean="0">
                <a:latin typeface="+mj-lt"/>
              </a:rPr>
              <a:t>formelle </a:t>
            </a:r>
            <a:r>
              <a:rPr lang="fr-BE" b="1" dirty="0">
                <a:latin typeface="+mj-lt"/>
              </a:rPr>
              <a:t>plus ou moins </a:t>
            </a:r>
            <a:r>
              <a:rPr lang="fr-BE" b="1" dirty="0" smtClean="0">
                <a:latin typeface="+mj-lt"/>
              </a:rPr>
              <a:t>prévisible </a:t>
            </a:r>
            <a:r>
              <a:rPr lang="fr-BE" dirty="0" smtClean="0">
                <a:latin typeface="+mj-lt"/>
                <a:sym typeface="Wingdings" panose="05000000000000000000" pitchFamily="2" charset="2"/>
              </a:rPr>
              <a:t>affectée </a:t>
            </a:r>
            <a:r>
              <a:rPr lang="fr-BE" dirty="0">
                <a:latin typeface="+mj-lt"/>
                <a:sym typeface="Wingdings" panose="05000000000000000000" pitchFamily="2" charset="2"/>
              </a:rPr>
              <a:t>par </a:t>
            </a:r>
            <a:r>
              <a:rPr lang="fr-BE" dirty="0" smtClean="0">
                <a:latin typeface="+mj-lt"/>
                <a:sym typeface="Wingdings" panose="05000000000000000000" pitchFamily="2" charset="2"/>
              </a:rPr>
              <a:t>:</a:t>
            </a:r>
          </a:p>
          <a:p>
            <a:pPr lvl="1">
              <a:spcBef>
                <a:spcPts val="1000"/>
              </a:spcBef>
            </a:pPr>
            <a:r>
              <a:rPr lang="fr-BE" sz="2800" dirty="0" smtClean="0">
                <a:latin typeface="+mj-lt"/>
                <a:sym typeface="Wingdings" panose="05000000000000000000" pitchFamily="2" charset="2"/>
              </a:rPr>
              <a:t>La </a:t>
            </a:r>
            <a:r>
              <a:rPr lang="fr-BE" sz="2800" dirty="0">
                <a:latin typeface="+mj-lt"/>
                <a:sym typeface="Wingdings" panose="05000000000000000000" pitchFamily="2" charset="2"/>
              </a:rPr>
              <a:t>présence/non des personnes expulsées </a:t>
            </a:r>
          </a:p>
          <a:p>
            <a:pPr lvl="1">
              <a:spcBef>
                <a:spcPts val="1000"/>
              </a:spcBef>
            </a:pPr>
            <a:r>
              <a:rPr lang="fr-BE" sz="2800" dirty="0" smtClean="0">
                <a:latin typeface="+mj-lt"/>
                <a:sym typeface="Wingdings" panose="05000000000000000000" pitchFamily="2" charset="2"/>
              </a:rPr>
              <a:t>La </a:t>
            </a:r>
            <a:r>
              <a:rPr lang="fr-BE" sz="2800" dirty="0">
                <a:latin typeface="+mj-lt"/>
                <a:sym typeface="Wingdings" panose="05000000000000000000" pitchFamily="2" charset="2"/>
              </a:rPr>
              <a:t>réaction des intervenants sur place</a:t>
            </a:r>
            <a:endParaRPr lang="fr-BE" sz="2800" dirty="0">
              <a:latin typeface="+mj-lt"/>
            </a:endParaRPr>
          </a:p>
          <a:p>
            <a:pPr marL="0" indent="0">
              <a:buNone/>
            </a:pPr>
            <a:r>
              <a:rPr lang="fr-BE" dirty="0" smtClean="0">
                <a:latin typeface="+mj-lt"/>
              </a:rPr>
              <a:t>Mais </a:t>
            </a:r>
            <a:r>
              <a:rPr lang="fr-BE" b="1" dirty="0" smtClean="0">
                <a:latin typeface="+mj-lt"/>
              </a:rPr>
              <a:t>quel </a:t>
            </a:r>
            <a:r>
              <a:rPr lang="fr-BE" b="1" dirty="0">
                <a:latin typeface="+mj-lt"/>
              </a:rPr>
              <a:t>que soit le type d’expulsion</a:t>
            </a:r>
            <a:r>
              <a:rPr lang="fr-BE" dirty="0">
                <a:latin typeface="+mj-lt"/>
              </a:rPr>
              <a:t> considérée, légale ou illégale, toutes se rejoignent sur  : </a:t>
            </a:r>
            <a:endParaRPr lang="fr-BE" dirty="0" smtClean="0">
              <a:latin typeface="+mj-lt"/>
            </a:endParaRPr>
          </a:p>
          <a:p>
            <a:pPr lvl="1">
              <a:spcBef>
                <a:spcPts val="1000"/>
              </a:spcBef>
            </a:pPr>
            <a:r>
              <a:rPr lang="fr-BE" sz="2800" b="1" dirty="0" smtClean="0">
                <a:latin typeface="+mj-lt"/>
              </a:rPr>
              <a:t>Brièveté</a:t>
            </a:r>
            <a:r>
              <a:rPr lang="fr-BE" sz="2800" dirty="0" smtClean="0">
                <a:latin typeface="+mj-lt"/>
              </a:rPr>
              <a:t> </a:t>
            </a:r>
          </a:p>
          <a:p>
            <a:pPr lvl="1">
              <a:spcBef>
                <a:spcPts val="1000"/>
              </a:spcBef>
            </a:pPr>
            <a:r>
              <a:rPr lang="fr-BE" sz="2800" b="1" dirty="0" smtClean="0">
                <a:latin typeface="+mj-lt"/>
              </a:rPr>
              <a:t>Violence </a:t>
            </a:r>
          </a:p>
          <a:p>
            <a:pPr marL="0" indent="0">
              <a:buNone/>
            </a:pPr>
            <a:r>
              <a:rPr lang="fr-BE" dirty="0" smtClean="0">
                <a:latin typeface="+mj-lt"/>
              </a:rPr>
              <a:t>La </a:t>
            </a:r>
            <a:r>
              <a:rPr lang="fr-BE" b="1" dirty="0">
                <a:latin typeface="+mj-lt"/>
              </a:rPr>
              <a:t>présence sur place </a:t>
            </a:r>
            <a:r>
              <a:rPr lang="fr-BE" dirty="0">
                <a:latin typeface="+mj-lt"/>
              </a:rPr>
              <a:t>des personnes expulsées au moment de l’intervention est donc </a:t>
            </a:r>
            <a:r>
              <a:rPr lang="fr-BE" b="1" dirty="0">
                <a:latin typeface="+mj-lt"/>
              </a:rPr>
              <a:t>toujours problématique</a:t>
            </a:r>
            <a:r>
              <a:rPr lang="fr-BE" dirty="0">
                <a:latin typeface="+mj-lt"/>
              </a:rPr>
              <a:t> </a:t>
            </a:r>
          </a:p>
          <a:p>
            <a:pPr lvl="1"/>
            <a:r>
              <a:rPr lang="fr-BE" sz="2800" dirty="0" smtClean="0">
                <a:latin typeface="+mj-lt"/>
              </a:rPr>
              <a:t>Absence </a:t>
            </a:r>
            <a:r>
              <a:rPr lang="fr-BE" sz="2800" dirty="0">
                <a:latin typeface="+mj-lt"/>
              </a:rPr>
              <a:t>de préparation au départ forcé du logement </a:t>
            </a:r>
            <a:r>
              <a:rPr lang="fr-BE" sz="2800" dirty="0" smtClean="0">
                <a:latin typeface="+mj-lt"/>
              </a:rPr>
              <a:t>&lt;-&gt; réactions fortes: choc, incrédulité; déni; détresse; contestation… </a:t>
            </a:r>
          </a:p>
          <a:p>
            <a:pPr lvl="1"/>
            <a:r>
              <a:rPr lang="fr-BE" sz="2800" dirty="0" smtClean="0">
                <a:latin typeface="+mj-lt"/>
              </a:rPr>
              <a:t>Absence </a:t>
            </a:r>
            <a:r>
              <a:rPr lang="fr-BE" sz="2800" dirty="0">
                <a:latin typeface="+mj-lt"/>
              </a:rPr>
              <a:t>de solution de relogement à disposition des personnes </a:t>
            </a:r>
            <a:r>
              <a:rPr lang="fr-BE" sz="2800" dirty="0" smtClean="0">
                <a:latin typeface="+mj-lt"/>
              </a:rPr>
              <a:t>expulsées </a:t>
            </a:r>
            <a:endParaRPr lang="fr-BE" sz="2800" dirty="0">
              <a:latin typeface="+mj-lt"/>
            </a:endParaRPr>
          </a:p>
          <a:p>
            <a:pPr marL="0" indent="0">
              <a:buNone/>
            </a:pPr>
            <a:endParaRPr lang="fr-BE" sz="2400" dirty="0">
              <a:latin typeface="+mj-lt"/>
            </a:endParaRPr>
          </a:p>
        </p:txBody>
      </p:sp>
    </p:spTree>
    <p:extLst>
      <p:ext uri="{BB962C8B-B14F-4D97-AF65-F5344CB8AC3E}">
        <p14:creationId xmlns:p14="http://schemas.microsoft.com/office/powerpoint/2010/main" val="1332161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37675"/>
          </a:xfrm>
        </p:spPr>
        <p:txBody>
          <a:bodyPr>
            <a:normAutofit/>
          </a:bodyPr>
          <a:lstStyle/>
          <a:p>
            <a:r>
              <a:rPr lang="fr-BE" sz="2800" dirty="0" smtClean="0">
                <a:solidFill>
                  <a:schemeClr val="bg1"/>
                </a:solidFill>
                <a:latin typeface="+mn-lt"/>
              </a:rPr>
              <a:t>Le récit de </a:t>
            </a:r>
            <a:r>
              <a:rPr lang="fr-BE" sz="2800" dirty="0" err="1" smtClean="0">
                <a:solidFill>
                  <a:schemeClr val="bg1"/>
                </a:solidFill>
                <a:latin typeface="+mn-lt"/>
              </a:rPr>
              <a:t>Maï</a:t>
            </a:r>
            <a:r>
              <a:rPr lang="fr-BE" sz="2800" dirty="0">
                <a:solidFill>
                  <a:schemeClr val="bg1"/>
                </a:solidFill>
                <a:latin typeface="+mn-lt"/>
              </a:rPr>
              <a:t> </a:t>
            </a:r>
            <a:r>
              <a:rPr lang="fr-BE" sz="2800" dirty="0" smtClean="0">
                <a:solidFill>
                  <a:schemeClr val="bg1"/>
                </a:solidFill>
                <a:latin typeface="+mn-lt"/>
              </a:rPr>
              <a:t>faisant face à des intervenants aux réactions très diverses </a:t>
            </a: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a:xfrm>
            <a:off x="886326" y="994889"/>
            <a:ext cx="10515600" cy="4427129"/>
          </a:xfrm>
        </p:spPr>
        <p:txBody>
          <a:bodyPr>
            <a:noAutofit/>
          </a:bodyPr>
          <a:lstStyle/>
          <a:p>
            <a:pPr marL="0" indent="0" algn="ctr">
              <a:buNone/>
            </a:pPr>
            <a:r>
              <a:rPr lang="fr-BE" sz="2000" i="1" dirty="0" smtClean="0">
                <a:latin typeface="+mj-lt"/>
              </a:rPr>
              <a:t>La </a:t>
            </a:r>
            <a:r>
              <a:rPr lang="fr-BE" sz="2000" b="1" i="1" dirty="0">
                <a:latin typeface="+mj-lt"/>
              </a:rPr>
              <a:t>police</a:t>
            </a:r>
            <a:r>
              <a:rPr lang="fr-BE" sz="2000" i="1" dirty="0">
                <a:latin typeface="+mj-lt"/>
              </a:rPr>
              <a:t> elle vient chez moi avec des </a:t>
            </a:r>
            <a:r>
              <a:rPr lang="fr-BE" sz="2000" b="1" i="1" dirty="0">
                <a:latin typeface="+mj-lt"/>
              </a:rPr>
              <a:t>huissiers</a:t>
            </a:r>
            <a:r>
              <a:rPr lang="fr-BE" sz="2000" i="1" dirty="0">
                <a:latin typeface="+mj-lt"/>
              </a:rPr>
              <a:t>, avec un </a:t>
            </a:r>
            <a:r>
              <a:rPr lang="fr-BE" sz="2000" b="1" i="1" dirty="0">
                <a:latin typeface="+mj-lt"/>
              </a:rPr>
              <a:t>camion</a:t>
            </a:r>
            <a:r>
              <a:rPr lang="fr-BE" sz="2000" i="1" dirty="0">
                <a:latin typeface="+mj-lt"/>
              </a:rPr>
              <a:t> en bas, elle vient toquer, elle demande que je viens dehors… </a:t>
            </a:r>
            <a:r>
              <a:rPr lang="fr-BE" sz="2000" i="1" dirty="0" smtClean="0">
                <a:latin typeface="+mj-lt"/>
              </a:rPr>
              <a:t>Elle </a:t>
            </a:r>
            <a:r>
              <a:rPr lang="fr-BE" sz="2000" i="1" dirty="0">
                <a:latin typeface="+mj-lt"/>
              </a:rPr>
              <a:t>vient à 8h, à 9h je vais déposer les enfants à l’école, je vais rentrer, directement… </a:t>
            </a:r>
            <a:endParaRPr lang="fr-BE" sz="2000" i="1" dirty="0" smtClean="0">
              <a:latin typeface="+mj-lt"/>
            </a:endParaRPr>
          </a:p>
          <a:p>
            <a:pPr marL="0" indent="0" algn="ctr">
              <a:buNone/>
            </a:pPr>
            <a:r>
              <a:rPr lang="fr-BE" sz="2000" i="1" dirty="0">
                <a:latin typeface="+mj-lt"/>
              </a:rPr>
              <a:t>I</a:t>
            </a:r>
            <a:r>
              <a:rPr lang="fr-BE" sz="2000" i="1" dirty="0" smtClean="0">
                <a:latin typeface="+mj-lt"/>
              </a:rPr>
              <a:t>ls </a:t>
            </a:r>
            <a:r>
              <a:rPr lang="fr-BE" sz="2000" i="1" dirty="0">
                <a:latin typeface="+mj-lt"/>
              </a:rPr>
              <a:t>me laissent un quart d’heure pour prendre… des affaires… Mais comment je fais ? </a:t>
            </a:r>
            <a:r>
              <a:rPr lang="fr-BE" sz="2000" i="1" dirty="0" smtClean="0">
                <a:latin typeface="+mj-lt"/>
              </a:rPr>
              <a:t>J’avais </a:t>
            </a:r>
            <a:r>
              <a:rPr lang="fr-BE" sz="2000" i="1" dirty="0">
                <a:latin typeface="+mj-lt"/>
              </a:rPr>
              <a:t>mis des affaires des enfants dans le sac. Mais je peux pas tout prendre. J’avais que deux-trois sacs de vêtements… </a:t>
            </a:r>
            <a:r>
              <a:rPr lang="fr-BE" sz="2000" b="1" i="1" dirty="0" smtClean="0">
                <a:latin typeface="+mj-lt"/>
              </a:rPr>
              <a:t>L’huissier</a:t>
            </a:r>
            <a:r>
              <a:rPr lang="fr-BE" sz="2000" i="1" dirty="0" smtClean="0">
                <a:latin typeface="+mj-lt"/>
              </a:rPr>
              <a:t> </a:t>
            </a:r>
            <a:r>
              <a:rPr lang="fr-BE" sz="2000" i="1" dirty="0">
                <a:latin typeface="+mj-lt"/>
              </a:rPr>
              <a:t>il veut pas donner beaucoup, juste un quart d’heure… </a:t>
            </a:r>
            <a:endParaRPr lang="fr-BE" sz="2000" i="1" dirty="0" smtClean="0">
              <a:latin typeface="+mj-lt"/>
            </a:endParaRPr>
          </a:p>
          <a:p>
            <a:pPr marL="0" indent="0" algn="ctr">
              <a:buNone/>
            </a:pPr>
            <a:r>
              <a:rPr lang="fr-BE" sz="2000" i="1" dirty="0" smtClean="0">
                <a:latin typeface="+mj-lt"/>
              </a:rPr>
              <a:t>J’habitais </a:t>
            </a:r>
            <a:r>
              <a:rPr lang="fr-BE" sz="2000" i="1" dirty="0">
                <a:latin typeface="+mj-lt"/>
              </a:rPr>
              <a:t>là-bas depuis dix ans, quinze ans, je payais tout le temps en ordre sans problème... Mais des champignons partout, après de l’eau qui coule. J’ai toujours demandé au </a:t>
            </a:r>
            <a:r>
              <a:rPr lang="fr-BE" sz="2000" b="1" i="1" dirty="0">
                <a:latin typeface="+mj-lt"/>
              </a:rPr>
              <a:t>propriétaire</a:t>
            </a:r>
            <a:r>
              <a:rPr lang="fr-BE" sz="2000" dirty="0">
                <a:latin typeface="+mj-lt"/>
              </a:rPr>
              <a:t> </a:t>
            </a:r>
            <a:r>
              <a:rPr lang="fr-BE" sz="2000" dirty="0">
                <a:solidFill>
                  <a:srgbClr val="9BBB59"/>
                </a:solidFill>
                <a:latin typeface="+mj-lt"/>
              </a:rPr>
              <a:t>‘Il faut faire des travaux.’</a:t>
            </a:r>
            <a:r>
              <a:rPr lang="fr-BE" sz="2000" dirty="0">
                <a:latin typeface="+mj-lt"/>
              </a:rPr>
              <a:t> </a:t>
            </a:r>
            <a:r>
              <a:rPr lang="fr-BE" sz="2000" i="1" dirty="0">
                <a:latin typeface="+mj-lt"/>
              </a:rPr>
              <a:t>Il veut pas. Jamais. Même le chauffe-eau et tout ça, c’est moi qui change, moi-même, c’est mon argent et j’ai jamais récupéré. </a:t>
            </a:r>
            <a:endParaRPr lang="fr-BE" sz="2000" i="1" dirty="0" smtClean="0">
              <a:latin typeface="+mj-lt"/>
            </a:endParaRPr>
          </a:p>
          <a:p>
            <a:pPr marL="0" indent="0" algn="ctr">
              <a:buNone/>
            </a:pPr>
            <a:r>
              <a:rPr lang="fr-BE" sz="2000" i="1" dirty="0" smtClean="0">
                <a:latin typeface="+mj-lt"/>
              </a:rPr>
              <a:t>Quand </a:t>
            </a:r>
            <a:r>
              <a:rPr lang="fr-BE" sz="2000" b="1" i="1" dirty="0">
                <a:latin typeface="+mj-lt"/>
              </a:rPr>
              <a:t>la dame policier </a:t>
            </a:r>
            <a:r>
              <a:rPr lang="fr-BE" sz="2000" i="1" dirty="0">
                <a:latin typeface="+mj-lt"/>
              </a:rPr>
              <a:t>voit ça, elle dit</a:t>
            </a:r>
            <a:r>
              <a:rPr lang="fr-BE" sz="2000" dirty="0">
                <a:latin typeface="+mj-lt"/>
              </a:rPr>
              <a:t> </a:t>
            </a:r>
            <a:r>
              <a:rPr lang="fr-BE" sz="2000" dirty="0">
                <a:solidFill>
                  <a:srgbClr val="9BBB59"/>
                </a:solidFill>
                <a:latin typeface="+mj-lt"/>
              </a:rPr>
              <a:t>‘Mais c’est pas normal !’</a:t>
            </a:r>
            <a:r>
              <a:rPr lang="fr-BE" sz="2000" dirty="0">
                <a:latin typeface="+mj-lt"/>
              </a:rPr>
              <a:t> </a:t>
            </a:r>
            <a:r>
              <a:rPr lang="fr-BE" sz="2000" i="1" dirty="0">
                <a:latin typeface="+mj-lt"/>
              </a:rPr>
              <a:t>Elle parlait avec </a:t>
            </a:r>
            <a:r>
              <a:rPr lang="fr-BE" sz="2000" b="1" i="1" dirty="0">
                <a:latin typeface="+mj-lt"/>
              </a:rPr>
              <a:t>monsieur l’huissier</a:t>
            </a:r>
            <a:r>
              <a:rPr lang="fr-BE" sz="2000" b="1" dirty="0">
                <a:latin typeface="+mj-lt"/>
              </a:rPr>
              <a:t> </a:t>
            </a:r>
            <a:r>
              <a:rPr lang="fr-BE" sz="2000" dirty="0">
                <a:solidFill>
                  <a:srgbClr val="9BBB59"/>
                </a:solidFill>
                <a:latin typeface="+mj-lt"/>
              </a:rPr>
              <a:t>‘Elle habitait un appartement comme ça, mais le propriétaire n’a rien fait comme travaux !’ </a:t>
            </a:r>
            <a:endParaRPr lang="fr-BE" sz="2000" dirty="0" smtClean="0">
              <a:solidFill>
                <a:srgbClr val="9BBB59"/>
              </a:solidFill>
              <a:latin typeface="+mj-lt"/>
            </a:endParaRPr>
          </a:p>
          <a:p>
            <a:pPr marL="0" indent="0" algn="ctr">
              <a:buNone/>
            </a:pPr>
            <a:r>
              <a:rPr lang="fr-BE" sz="2000" i="1" dirty="0" smtClean="0">
                <a:latin typeface="+mj-lt"/>
              </a:rPr>
              <a:t>Mais </a:t>
            </a:r>
            <a:r>
              <a:rPr lang="fr-BE" sz="2000" b="1" i="1" dirty="0">
                <a:latin typeface="+mj-lt"/>
              </a:rPr>
              <a:t>l’huissier</a:t>
            </a:r>
            <a:r>
              <a:rPr lang="fr-BE" sz="2000" i="1" dirty="0">
                <a:latin typeface="+mj-lt"/>
              </a:rPr>
              <a:t> il dit</a:t>
            </a:r>
            <a:r>
              <a:rPr lang="fr-BE" sz="2000" dirty="0">
                <a:latin typeface="+mj-lt"/>
              </a:rPr>
              <a:t> </a:t>
            </a:r>
            <a:r>
              <a:rPr lang="fr-BE" sz="2000" dirty="0">
                <a:solidFill>
                  <a:srgbClr val="9BBB59"/>
                </a:solidFill>
                <a:latin typeface="+mj-lt"/>
              </a:rPr>
              <a:t>‘Je m’en fous, mon travail c’est de venir ici parce que tu n’as pas payé le loyer, c’est ton problème. C’est ta faute.’ </a:t>
            </a:r>
            <a:r>
              <a:rPr lang="fr-BE" sz="2000" b="1" i="1" dirty="0">
                <a:latin typeface="+mj-lt"/>
              </a:rPr>
              <a:t>Madame le policier </a:t>
            </a:r>
            <a:r>
              <a:rPr lang="fr-BE" sz="2000" i="1" dirty="0">
                <a:latin typeface="+mj-lt"/>
              </a:rPr>
              <a:t>elle dit</a:t>
            </a:r>
            <a:r>
              <a:rPr lang="fr-BE" sz="2000" dirty="0">
                <a:latin typeface="+mj-lt"/>
              </a:rPr>
              <a:t> </a:t>
            </a:r>
            <a:r>
              <a:rPr lang="fr-BE" sz="2000" dirty="0">
                <a:solidFill>
                  <a:srgbClr val="9BBB59"/>
                </a:solidFill>
                <a:latin typeface="+mj-lt"/>
              </a:rPr>
              <a:t>‘Non Monsieur c’est 50/50. Oui c’est vrai elle n’a pas payé de loyer, ça c’est sa faute mais regardez la maison !’… </a:t>
            </a:r>
            <a:endParaRPr lang="fr-BE" sz="2000" dirty="0" smtClean="0">
              <a:solidFill>
                <a:srgbClr val="9BBB59"/>
              </a:solidFill>
              <a:latin typeface="+mj-lt"/>
            </a:endParaRPr>
          </a:p>
          <a:p>
            <a:pPr marL="0" indent="0" algn="ctr">
              <a:buNone/>
            </a:pPr>
            <a:r>
              <a:rPr lang="fr-BE" sz="2000" b="1" i="1" dirty="0" smtClean="0">
                <a:latin typeface="+mj-lt"/>
              </a:rPr>
              <a:t>La </a:t>
            </a:r>
            <a:r>
              <a:rPr lang="fr-BE" sz="2000" b="1" i="1" dirty="0">
                <a:latin typeface="+mj-lt"/>
              </a:rPr>
              <a:t>policière </a:t>
            </a:r>
            <a:r>
              <a:rPr lang="fr-BE" sz="2000" i="1" dirty="0">
                <a:latin typeface="+mj-lt"/>
              </a:rPr>
              <a:t>m’a envoyé [au </a:t>
            </a:r>
            <a:r>
              <a:rPr lang="fr-BE" sz="2000" b="1" i="1" dirty="0">
                <a:latin typeface="+mj-lt"/>
              </a:rPr>
              <a:t>CPAS</a:t>
            </a:r>
            <a:r>
              <a:rPr lang="fr-BE" sz="2000" i="1" dirty="0">
                <a:latin typeface="+mj-lt"/>
              </a:rPr>
              <a:t>] pour demander une place pour dormir</a:t>
            </a:r>
            <a:r>
              <a:rPr lang="fr-BE" sz="2000" b="1" i="1" dirty="0">
                <a:latin typeface="+mj-lt"/>
              </a:rPr>
              <a:t>. L’huissier </a:t>
            </a:r>
            <a:r>
              <a:rPr lang="fr-BE" sz="2000" i="1" dirty="0">
                <a:latin typeface="+mj-lt"/>
              </a:rPr>
              <a:t>a dit </a:t>
            </a:r>
            <a:r>
              <a:rPr lang="fr-BE" sz="2000" dirty="0">
                <a:solidFill>
                  <a:srgbClr val="9BBB59"/>
                </a:solidFill>
                <a:latin typeface="+mj-lt"/>
              </a:rPr>
              <a:t>‘Voilà tu montres cette preuve que je </a:t>
            </a:r>
            <a:r>
              <a:rPr lang="fr-BE" sz="2000" dirty="0" smtClean="0">
                <a:solidFill>
                  <a:srgbClr val="9BBB59"/>
                </a:solidFill>
                <a:latin typeface="+mj-lt"/>
              </a:rPr>
              <a:t>suis venu </a:t>
            </a:r>
            <a:r>
              <a:rPr lang="fr-BE" sz="2000" dirty="0">
                <a:solidFill>
                  <a:srgbClr val="9BBB59"/>
                </a:solidFill>
                <a:latin typeface="+mj-lt"/>
              </a:rPr>
              <a:t>aujourd’hui</a:t>
            </a:r>
            <a:r>
              <a:rPr lang="fr-BE" sz="2000" dirty="0" smtClean="0">
                <a:solidFill>
                  <a:srgbClr val="9BBB59"/>
                </a:solidFill>
                <a:latin typeface="+mj-lt"/>
              </a:rPr>
              <a:t>.’</a:t>
            </a:r>
            <a:endParaRPr lang="fr-BE" sz="2000" dirty="0">
              <a:solidFill>
                <a:srgbClr val="9BBB59"/>
              </a:solidFill>
              <a:latin typeface="+mj-lt"/>
            </a:endParaRPr>
          </a:p>
        </p:txBody>
      </p:sp>
    </p:spTree>
    <p:extLst>
      <p:ext uri="{BB962C8B-B14F-4D97-AF65-F5344CB8AC3E}">
        <p14:creationId xmlns:p14="http://schemas.microsoft.com/office/powerpoint/2010/main" val="1831052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37674"/>
          </a:xfrm>
        </p:spPr>
        <p:txBody>
          <a:bodyPr>
            <a:normAutofit/>
          </a:bodyPr>
          <a:lstStyle/>
          <a:p>
            <a:pPr algn="ctr"/>
            <a:r>
              <a:rPr lang="fr-BE" sz="2800" dirty="0" smtClean="0">
                <a:solidFill>
                  <a:schemeClr val="bg1"/>
                </a:solidFill>
                <a:latin typeface="+mn-lt"/>
              </a:rPr>
              <a:t>Le récit d’un intervenant faisant face au déni de personnes expulsées</a:t>
            </a:r>
            <a:endParaRPr lang="fr-BE" sz="2800" dirty="0">
              <a:solidFill>
                <a:schemeClr val="bg1"/>
              </a:solidFill>
              <a:latin typeface="+mn-lt"/>
            </a:endParaRPr>
          </a:p>
        </p:txBody>
      </p:sp>
      <p:sp>
        <p:nvSpPr>
          <p:cNvPr id="3" name="Espace réservé du contenu 2"/>
          <p:cNvSpPr>
            <a:spLocks noGrp="1"/>
          </p:cNvSpPr>
          <p:nvPr>
            <p:ph idx="1"/>
          </p:nvPr>
        </p:nvSpPr>
        <p:spPr>
          <a:xfrm>
            <a:off x="898358" y="980092"/>
            <a:ext cx="10515600" cy="4351338"/>
          </a:xfrm>
        </p:spPr>
        <p:txBody>
          <a:bodyPr>
            <a:noAutofit/>
          </a:bodyPr>
          <a:lstStyle/>
          <a:p>
            <a:pPr marL="0" indent="0" algn="ctr">
              <a:buNone/>
            </a:pPr>
            <a:r>
              <a:rPr lang="fr-BE" i="1" dirty="0" smtClean="0">
                <a:latin typeface="+mj-lt"/>
              </a:rPr>
              <a:t>C’était une famille, 2 adultes, 5 enfants… les gosses étaient à l’école. Donc le soir quand ils rentrent, il n’y a plus personne… Tu imagines le traumatisme ! </a:t>
            </a:r>
          </a:p>
          <a:p>
            <a:pPr marL="0" indent="0" algn="ctr">
              <a:buNone/>
            </a:pPr>
            <a:r>
              <a:rPr lang="fr-BE" i="1" dirty="0" smtClean="0">
                <a:latin typeface="+mj-lt"/>
              </a:rPr>
              <a:t>Et alors c’était fou, on était tous les trois, </a:t>
            </a:r>
            <a:r>
              <a:rPr lang="fr-BE" b="1" i="1" dirty="0" smtClean="0">
                <a:latin typeface="+mj-lt"/>
              </a:rPr>
              <a:t>l’huissier </a:t>
            </a:r>
            <a:r>
              <a:rPr lang="fr-BE" i="1" dirty="0" smtClean="0">
                <a:latin typeface="+mj-lt"/>
              </a:rPr>
              <a:t>et nous deux, </a:t>
            </a:r>
            <a:r>
              <a:rPr lang="fr-BE" b="1" i="1" dirty="0" smtClean="0">
                <a:latin typeface="+mj-lt"/>
              </a:rPr>
              <a:t>assistants sociaux</a:t>
            </a:r>
            <a:r>
              <a:rPr lang="fr-BE" i="1" dirty="0" smtClean="0">
                <a:latin typeface="+mj-lt"/>
              </a:rPr>
              <a:t>, face à… une dame qui était occupée à faire sa vaisselle et qui ne réalisait pas qu’on était occupé à l’expulser. </a:t>
            </a:r>
          </a:p>
          <a:p>
            <a:pPr marL="0" indent="0" algn="ctr">
              <a:buNone/>
            </a:pPr>
            <a:r>
              <a:rPr lang="fr-BE" i="1" dirty="0" smtClean="0">
                <a:latin typeface="+mj-lt"/>
              </a:rPr>
              <a:t>Et pendant qu’elle faisait sa vaisselle, on essayait de lui expliquer </a:t>
            </a:r>
            <a:r>
              <a:rPr lang="fr-BE" dirty="0" smtClean="0">
                <a:solidFill>
                  <a:srgbClr val="9BBB59"/>
                </a:solidFill>
                <a:latin typeface="+mj-lt"/>
              </a:rPr>
              <a:t>‘Ecoutez Madame, rangez vos affaires, prenez quelques trucs, prenez une valise…’ </a:t>
            </a:r>
          </a:p>
          <a:p>
            <a:pPr marL="0" indent="0" algn="ctr">
              <a:buNone/>
            </a:pPr>
            <a:r>
              <a:rPr lang="fr-BE" i="1" dirty="0" smtClean="0">
                <a:latin typeface="+mj-lt"/>
              </a:rPr>
              <a:t>Elle continuait à faire sa vaisselle pendant que le mari était occupé à essayer de négocier avec le propriétaire un délai supplémentaire. Ce qui n’est pas possible vu que l’expulsion elle est en cours. C’est trop tard ! </a:t>
            </a:r>
            <a:endParaRPr lang="fr-BE" dirty="0">
              <a:latin typeface="+mj-lt"/>
            </a:endParaRPr>
          </a:p>
        </p:txBody>
      </p:sp>
    </p:spTree>
    <p:extLst>
      <p:ext uri="{BB962C8B-B14F-4D97-AF65-F5344CB8AC3E}">
        <p14:creationId xmlns:p14="http://schemas.microsoft.com/office/powerpoint/2010/main" val="1586623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1569660"/>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Après l’expulsion: expériences &amp; conséquences</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16310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096"/>
            <a:ext cx="12192000" cy="577516"/>
          </a:xfrm>
        </p:spPr>
        <p:txBody>
          <a:bodyPr/>
          <a:lstStyle/>
          <a:p>
            <a:pPr algn="ctr"/>
            <a:r>
              <a:rPr lang="fr-BE" sz="2800" dirty="0">
                <a:solidFill>
                  <a:schemeClr val="bg1"/>
                </a:solidFill>
                <a:latin typeface="+mn-lt"/>
              </a:rPr>
              <a:t>L</a:t>
            </a:r>
            <a:r>
              <a:rPr lang="fr-BE" sz="2800" dirty="0" smtClean="0">
                <a:solidFill>
                  <a:schemeClr val="bg1"/>
                </a:solidFill>
                <a:latin typeface="+mn-lt"/>
              </a:rPr>
              <a:t>es parcours impactés à plus ou moins long terme</a:t>
            </a:r>
            <a:endParaRPr lang="fr-BE" sz="2800" dirty="0">
              <a:solidFill>
                <a:schemeClr val="bg1"/>
              </a:solidFill>
              <a:latin typeface="+mn-lt"/>
            </a:endParaRPr>
          </a:p>
        </p:txBody>
      </p:sp>
      <p:sp>
        <p:nvSpPr>
          <p:cNvPr id="3" name="Espace réservé du contenu 2"/>
          <p:cNvSpPr>
            <a:spLocks noGrp="1"/>
          </p:cNvSpPr>
          <p:nvPr>
            <p:ph idx="1"/>
          </p:nvPr>
        </p:nvSpPr>
        <p:spPr>
          <a:xfrm>
            <a:off x="838200" y="1079667"/>
            <a:ext cx="10515600" cy="4351338"/>
          </a:xfrm>
        </p:spPr>
        <p:txBody>
          <a:bodyPr>
            <a:normAutofit/>
          </a:bodyPr>
          <a:lstStyle/>
          <a:p>
            <a:r>
              <a:rPr lang="fr-BE" sz="2700" b="1" dirty="0" smtClean="0">
                <a:latin typeface="+mj-lt"/>
              </a:rPr>
              <a:t>Caractère</a:t>
            </a:r>
            <a:r>
              <a:rPr lang="fr-BE" sz="2700" dirty="0" smtClean="0">
                <a:latin typeface="+mj-lt"/>
              </a:rPr>
              <a:t> particulièrement </a:t>
            </a:r>
            <a:r>
              <a:rPr lang="fr-BE" sz="2700" b="1" dirty="0">
                <a:latin typeface="+mj-lt"/>
              </a:rPr>
              <a:t>chaotique</a:t>
            </a:r>
            <a:r>
              <a:rPr lang="fr-BE" sz="2700" dirty="0">
                <a:latin typeface="+mj-lt"/>
              </a:rPr>
              <a:t> et </a:t>
            </a:r>
            <a:r>
              <a:rPr lang="fr-BE" sz="2700" b="1" dirty="0">
                <a:latin typeface="+mj-lt"/>
              </a:rPr>
              <a:t>douloureux</a:t>
            </a:r>
            <a:r>
              <a:rPr lang="fr-BE" sz="2700" dirty="0">
                <a:latin typeface="+mj-lt"/>
              </a:rPr>
              <a:t> de </a:t>
            </a:r>
            <a:r>
              <a:rPr lang="fr-BE" sz="2700" dirty="0" smtClean="0">
                <a:latin typeface="+mj-lt"/>
              </a:rPr>
              <a:t>cette séquence </a:t>
            </a:r>
            <a:r>
              <a:rPr lang="fr-BE" sz="2700" dirty="0">
                <a:latin typeface="+mj-lt"/>
              </a:rPr>
              <a:t>et période de vie </a:t>
            </a:r>
            <a:r>
              <a:rPr lang="fr-BE" sz="2700" dirty="0" smtClean="0">
                <a:latin typeface="+mj-lt"/>
              </a:rPr>
              <a:t>traumatisantes</a:t>
            </a:r>
          </a:p>
          <a:p>
            <a:r>
              <a:rPr lang="fr-BE" sz="2700" b="1" dirty="0" smtClean="0">
                <a:latin typeface="+mj-lt"/>
              </a:rPr>
              <a:t>Multiplicité et sévérité </a:t>
            </a:r>
            <a:r>
              <a:rPr lang="fr-BE" sz="2700" b="1" dirty="0">
                <a:latin typeface="+mj-lt"/>
              </a:rPr>
              <a:t>des conséquences </a:t>
            </a:r>
            <a:r>
              <a:rPr lang="fr-BE" sz="2700" dirty="0">
                <a:latin typeface="+mj-lt"/>
              </a:rPr>
              <a:t>potentielles, à moyen </a:t>
            </a:r>
            <a:r>
              <a:rPr lang="fr-BE" sz="2700" dirty="0" smtClean="0">
                <a:latin typeface="+mj-lt"/>
              </a:rPr>
              <a:t>et long </a:t>
            </a:r>
            <a:r>
              <a:rPr lang="fr-BE" sz="2700" dirty="0">
                <a:latin typeface="+mj-lt"/>
              </a:rPr>
              <a:t>termes, pour les personnes </a:t>
            </a:r>
            <a:r>
              <a:rPr lang="fr-BE" sz="2700" dirty="0" smtClean="0">
                <a:latin typeface="+mj-lt"/>
              </a:rPr>
              <a:t>concernées</a:t>
            </a:r>
          </a:p>
          <a:p>
            <a:pPr lvl="1"/>
            <a:r>
              <a:rPr lang="fr-BE" sz="2700" dirty="0" smtClean="0">
                <a:latin typeface="+mj-lt"/>
              </a:rPr>
              <a:t>Matérielles</a:t>
            </a:r>
          </a:p>
          <a:p>
            <a:pPr lvl="1"/>
            <a:r>
              <a:rPr lang="fr-BE" sz="2700" dirty="0">
                <a:latin typeface="+mj-lt"/>
              </a:rPr>
              <a:t>A</a:t>
            </a:r>
            <a:r>
              <a:rPr lang="fr-BE" sz="2700" dirty="0" smtClean="0">
                <a:latin typeface="+mj-lt"/>
              </a:rPr>
              <a:t>dministratives</a:t>
            </a:r>
          </a:p>
          <a:p>
            <a:pPr lvl="1"/>
            <a:r>
              <a:rPr lang="fr-BE" sz="2700" dirty="0" smtClean="0">
                <a:latin typeface="+mj-lt"/>
              </a:rPr>
              <a:t>Sociales</a:t>
            </a:r>
          </a:p>
          <a:p>
            <a:pPr lvl="1"/>
            <a:r>
              <a:rPr lang="fr-BE" sz="2700" dirty="0" smtClean="0">
                <a:latin typeface="+mj-lt"/>
              </a:rPr>
              <a:t>Psychologiques </a:t>
            </a:r>
          </a:p>
          <a:p>
            <a:pPr marL="0" indent="0">
              <a:buNone/>
            </a:pPr>
            <a:r>
              <a:rPr lang="fr-BE" sz="2700" b="1" dirty="0" smtClean="0">
                <a:solidFill>
                  <a:schemeClr val="accent2">
                    <a:lumMod val="75000"/>
                  </a:schemeClr>
                </a:solidFill>
                <a:latin typeface="+mj-lt"/>
              </a:rPr>
              <a:t>/!\</a:t>
            </a:r>
            <a:r>
              <a:rPr lang="fr-BE" sz="2700" b="1" dirty="0" smtClean="0">
                <a:effectLst>
                  <a:outerShdw blurRad="38100" dist="38100" dir="2700000" algn="tl">
                    <a:srgbClr val="000000">
                      <a:alpha val="43137"/>
                    </a:srgbClr>
                  </a:outerShdw>
                </a:effectLst>
                <a:latin typeface="+mj-lt"/>
              </a:rPr>
              <a:t> </a:t>
            </a:r>
            <a:r>
              <a:rPr lang="fr-BE" sz="2700" dirty="0" smtClean="0">
                <a:latin typeface="+mj-lt"/>
              </a:rPr>
              <a:t>Manque de solutions durables et dignes de relogement pour les personnes expulsées</a:t>
            </a:r>
          </a:p>
        </p:txBody>
      </p:sp>
    </p:spTree>
    <p:extLst>
      <p:ext uri="{BB962C8B-B14F-4D97-AF65-F5344CB8AC3E}">
        <p14:creationId xmlns:p14="http://schemas.microsoft.com/office/powerpoint/2010/main" val="1996969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89547"/>
          </a:xfrm>
        </p:spPr>
        <p:txBody>
          <a:bodyPr>
            <a:normAutofit/>
          </a:bodyPr>
          <a:lstStyle/>
          <a:p>
            <a:pPr algn="ctr"/>
            <a:r>
              <a:rPr lang="fr-BE" sz="2800" dirty="0" smtClean="0">
                <a:solidFill>
                  <a:schemeClr val="bg1"/>
                </a:solidFill>
                <a:latin typeface="+mn-lt"/>
              </a:rPr>
              <a:t>Des solutions souvent bricolées et insatisfaisantes</a:t>
            </a:r>
            <a:endParaRPr lang="fr-BE" sz="2800" dirty="0">
              <a:solidFill>
                <a:schemeClr val="bg1"/>
              </a:solidFill>
              <a:latin typeface="+mn-lt"/>
            </a:endParaRPr>
          </a:p>
        </p:txBody>
      </p:sp>
      <p:sp>
        <p:nvSpPr>
          <p:cNvPr id="3" name="Espace réservé du contenu 2"/>
          <p:cNvSpPr>
            <a:spLocks noGrp="1"/>
          </p:cNvSpPr>
          <p:nvPr>
            <p:ph idx="1"/>
          </p:nvPr>
        </p:nvSpPr>
        <p:spPr>
          <a:xfrm>
            <a:off x="838200" y="935288"/>
            <a:ext cx="10515600" cy="4351338"/>
          </a:xfrm>
        </p:spPr>
        <p:txBody>
          <a:bodyPr>
            <a:noAutofit/>
          </a:bodyPr>
          <a:lstStyle/>
          <a:p>
            <a:r>
              <a:rPr lang="fr-BE" sz="3200" dirty="0" smtClean="0">
                <a:latin typeface="+mj-lt"/>
              </a:rPr>
              <a:t>Recours significatif au réseau informel</a:t>
            </a:r>
          </a:p>
          <a:p>
            <a:r>
              <a:rPr lang="fr-BE" sz="3200" dirty="0" smtClean="0">
                <a:latin typeface="+mj-lt"/>
              </a:rPr>
              <a:t>Prise en charge dans le secteur formel</a:t>
            </a:r>
          </a:p>
          <a:p>
            <a:pPr lvl="1"/>
            <a:r>
              <a:rPr lang="fr-BE" sz="2800" dirty="0" smtClean="0">
                <a:latin typeface="+mj-lt"/>
              </a:rPr>
              <a:t>Accueil d’urgence</a:t>
            </a:r>
          </a:p>
          <a:p>
            <a:pPr lvl="2"/>
            <a:r>
              <a:rPr lang="fr-BE" sz="2400" dirty="0" smtClean="0">
                <a:latin typeface="+mj-lt"/>
              </a:rPr>
              <a:t>Problématiques d’accessibilité : information sur les lieux d’accueil</a:t>
            </a:r>
          </a:p>
          <a:p>
            <a:pPr lvl="2"/>
            <a:r>
              <a:rPr lang="fr-BE" sz="2400" dirty="0" smtClean="0">
                <a:latin typeface="+mj-lt"/>
              </a:rPr>
              <a:t>Expériences de l’accueil d’urgence</a:t>
            </a:r>
          </a:p>
          <a:p>
            <a:pPr lvl="1"/>
            <a:r>
              <a:rPr lang="fr-BE" sz="2800" dirty="0" smtClean="0">
                <a:latin typeface="+mj-lt"/>
              </a:rPr>
              <a:t>Maisons d’accueil et logements de transit</a:t>
            </a:r>
          </a:p>
          <a:p>
            <a:pPr lvl="2"/>
            <a:r>
              <a:rPr lang="fr-BE" sz="2400" dirty="0" smtClean="0">
                <a:latin typeface="+mj-lt"/>
              </a:rPr>
              <a:t>Manque de places</a:t>
            </a:r>
          </a:p>
          <a:p>
            <a:pPr lvl="2"/>
            <a:r>
              <a:rPr lang="fr-BE" sz="2400" dirty="0" smtClean="0">
                <a:latin typeface="+mj-lt"/>
              </a:rPr>
              <a:t>Accompagnement des résidents</a:t>
            </a:r>
          </a:p>
          <a:p>
            <a:pPr lvl="2"/>
            <a:r>
              <a:rPr lang="fr-BE" sz="2400" dirty="0" smtClean="0">
                <a:latin typeface="+mj-lt"/>
              </a:rPr>
              <a:t>La fin de l’hébergement</a:t>
            </a:r>
          </a:p>
          <a:p>
            <a:pPr lvl="1"/>
            <a:r>
              <a:rPr lang="fr-BE" sz="2800" dirty="0" smtClean="0">
                <a:latin typeface="+mj-lt"/>
              </a:rPr>
              <a:t>L’aide à la recherche d’une solution durable de relogement</a:t>
            </a:r>
            <a:endParaRPr lang="fr-BE" sz="2800" dirty="0">
              <a:latin typeface="+mj-lt"/>
            </a:endParaRPr>
          </a:p>
          <a:p>
            <a:r>
              <a:rPr lang="fr-BE" sz="3200" dirty="0" smtClean="0">
                <a:latin typeface="+mj-lt"/>
              </a:rPr>
              <a:t>Absence de solutions formelles ou informelles: l’expérience de la rue</a:t>
            </a:r>
          </a:p>
        </p:txBody>
      </p:sp>
    </p:spTree>
    <p:extLst>
      <p:ext uri="{BB962C8B-B14F-4D97-AF65-F5344CB8AC3E}">
        <p14:creationId xmlns:p14="http://schemas.microsoft.com/office/powerpoint/2010/main" val="2913395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89547"/>
          </a:xfrm>
        </p:spPr>
        <p:txBody>
          <a:bodyPr>
            <a:normAutofit/>
          </a:bodyPr>
          <a:lstStyle/>
          <a:p>
            <a:r>
              <a:rPr lang="fr-BE" sz="2800" dirty="0" smtClean="0">
                <a:solidFill>
                  <a:schemeClr val="bg1"/>
                </a:solidFill>
                <a:latin typeface="+mn-lt"/>
              </a:rPr>
              <a:t>L’expulsion, facteur d’aggravation des situations de pauvreté et de précarité </a:t>
            </a:r>
            <a:endParaRPr lang="fr-BE" sz="2800" dirty="0">
              <a:solidFill>
                <a:schemeClr val="bg1"/>
              </a:solidFill>
              <a:latin typeface="+mn-lt"/>
            </a:endParaRPr>
          </a:p>
        </p:txBody>
      </p:sp>
      <p:graphicFrame>
        <p:nvGraphicFramePr>
          <p:cNvPr id="6" name="Diagramme 5"/>
          <p:cNvGraphicFramePr/>
          <p:nvPr>
            <p:extLst>
              <p:ext uri="{D42A27DB-BD31-4B8C-83A1-F6EECF244321}">
                <p14:modId xmlns:p14="http://schemas.microsoft.com/office/powerpoint/2010/main" val="383182897"/>
              </p:ext>
            </p:extLst>
          </p:nvPr>
        </p:nvGraphicFramePr>
        <p:xfrm>
          <a:off x="2311400" y="1063682"/>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3486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73768"/>
          </a:xfrm>
        </p:spPr>
        <p:txBody>
          <a:bodyPr>
            <a:normAutofit fontScale="90000"/>
          </a:bodyPr>
          <a:lstStyle/>
          <a:p>
            <a:pPr algn="ctr"/>
            <a:r>
              <a:rPr lang="fr-BE" sz="2800" dirty="0" smtClean="0">
                <a:solidFill>
                  <a:schemeClr val="bg1"/>
                </a:solidFill>
                <a:latin typeface="+mn-lt"/>
              </a:rPr>
              <a:t>Les nombreuses autres pertes matérielles découlant de la perte centrale du logement</a:t>
            </a:r>
            <a:endParaRPr lang="fr-BE" sz="2800" dirty="0">
              <a:solidFill>
                <a:schemeClr val="bg1"/>
              </a:solidFill>
              <a:latin typeface="+mn-lt"/>
            </a:endParaRPr>
          </a:p>
        </p:txBody>
      </p:sp>
      <p:graphicFrame>
        <p:nvGraphicFramePr>
          <p:cNvPr id="6" name="Diagramme 5"/>
          <p:cNvGraphicFramePr/>
          <p:nvPr>
            <p:extLst>
              <p:ext uri="{D42A27DB-BD31-4B8C-83A1-F6EECF244321}">
                <p14:modId xmlns:p14="http://schemas.microsoft.com/office/powerpoint/2010/main" val="551379768"/>
              </p:ext>
            </p:extLst>
          </p:nvPr>
        </p:nvGraphicFramePr>
        <p:xfrm>
          <a:off x="2311400" y="1063682"/>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96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 y="31825"/>
            <a:ext cx="12128090" cy="523220"/>
          </a:xfrm>
          <a:prstGeom prst="rect">
            <a:avLst/>
          </a:prstGeom>
          <a:noFill/>
        </p:spPr>
        <p:txBody>
          <a:bodyPr wrap="square" rtlCol="0">
            <a:spAutoFit/>
          </a:bodyPr>
          <a:lstStyle/>
          <a:p>
            <a:pPr algn="ctr"/>
            <a:r>
              <a:rPr lang="nl-BE" sz="2800" dirty="0" smtClean="0">
                <a:solidFill>
                  <a:schemeClr val="bg1"/>
                </a:solidFill>
              </a:rPr>
              <a:t>Des </a:t>
            </a:r>
            <a:r>
              <a:rPr lang="nl-BE" sz="2800" dirty="0" err="1" smtClean="0">
                <a:solidFill>
                  <a:schemeClr val="bg1"/>
                </a:solidFill>
              </a:rPr>
              <a:t>inégalités</a:t>
            </a:r>
            <a:r>
              <a:rPr lang="nl-BE" sz="2800" dirty="0" smtClean="0">
                <a:solidFill>
                  <a:schemeClr val="bg1"/>
                </a:solidFill>
              </a:rPr>
              <a:t> dans </a:t>
            </a:r>
            <a:r>
              <a:rPr lang="nl-BE" sz="2800" dirty="0" err="1" smtClean="0">
                <a:solidFill>
                  <a:schemeClr val="bg1"/>
                </a:solidFill>
              </a:rPr>
              <a:t>tous</a:t>
            </a:r>
            <a:r>
              <a:rPr lang="nl-BE" sz="2800" dirty="0" smtClean="0">
                <a:solidFill>
                  <a:schemeClr val="bg1"/>
                </a:solidFill>
              </a:rPr>
              <a:t> les </a:t>
            </a:r>
            <a:r>
              <a:rPr lang="nl-BE" sz="2800" dirty="0" err="1" smtClean="0">
                <a:solidFill>
                  <a:schemeClr val="bg1"/>
                </a:solidFill>
              </a:rPr>
              <a:t>domaines</a:t>
            </a:r>
            <a:r>
              <a:rPr lang="nl-BE" sz="2800" dirty="0" smtClean="0">
                <a:solidFill>
                  <a:schemeClr val="bg1"/>
                </a:solidFill>
              </a:rPr>
              <a:t> de la </a:t>
            </a:r>
            <a:r>
              <a:rPr lang="nl-BE" sz="2800" dirty="0" err="1" smtClean="0">
                <a:solidFill>
                  <a:schemeClr val="bg1"/>
                </a:solidFill>
              </a:rPr>
              <a:t>vie</a:t>
            </a:r>
            <a:r>
              <a:rPr lang="nl-BE" sz="2800" dirty="0">
                <a:solidFill>
                  <a:schemeClr val="bg1"/>
                </a:solidFill>
              </a:rPr>
              <a:t>:</a:t>
            </a:r>
            <a:r>
              <a:rPr lang="nl-BE" sz="2800" dirty="0" smtClean="0">
                <a:solidFill>
                  <a:schemeClr val="bg1"/>
                </a:solidFill>
              </a:rPr>
              <a:t> </a:t>
            </a:r>
            <a:r>
              <a:rPr lang="nl-BE" sz="2800" dirty="0" err="1" smtClean="0">
                <a:solidFill>
                  <a:schemeClr val="bg1"/>
                </a:solidFill>
              </a:rPr>
              <a:t>l’exemple</a:t>
            </a:r>
            <a:r>
              <a:rPr lang="nl-BE" sz="2800" dirty="0" smtClean="0">
                <a:solidFill>
                  <a:schemeClr val="bg1"/>
                </a:solidFill>
              </a:rPr>
              <a:t> de la santé</a:t>
            </a:r>
            <a:endParaRPr lang="nl-BE" sz="2800" dirty="0">
              <a:solidFill>
                <a:schemeClr val="bg1"/>
              </a:solidFill>
            </a:endParaRPr>
          </a:p>
        </p:txBody>
      </p:sp>
      <p:sp>
        <p:nvSpPr>
          <p:cNvPr id="4" name="Tekstvak 3"/>
          <p:cNvSpPr txBox="1"/>
          <p:nvPr/>
        </p:nvSpPr>
        <p:spPr>
          <a:xfrm>
            <a:off x="0" y="789708"/>
            <a:ext cx="12191999" cy="400110"/>
          </a:xfrm>
          <a:prstGeom prst="rect">
            <a:avLst/>
          </a:prstGeom>
          <a:noFill/>
        </p:spPr>
        <p:txBody>
          <a:bodyPr wrap="square" rtlCol="0">
            <a:spAutoFit/>
          </a:bodyPr>
          <a:lstStyle/>
          <a:p>
            <a:pPr algn="ctr"/>
            <a:r>
              <a:rPr lang="nl-BE" sz="2000" b="1" dirty="0" err="1" smtClean="0"/>
              <a:t>Proportion</a:t>
            </a:r>
            <a:r>
              <a:rPr lang="nl-BE" sz="2000" b="1" dirty="0" smtClean="0"/>
              <a:t> de </a:t>
            </a:r>
            <a:r>
              <a:rPr lang="nl-BE" sz="2000" b="1" dirty="0" err="1" smtClean="0"/>
              <a:t>Bruxellois</a:t>
            </a:r>
            <a:r>
              <a:rPr lang="nl-BE" sz="2000" b="1" dirty="0" smtClean="0"/>
              <a:t>* de 15 </a:t>
            </a:r>
            <a:r>
              <a:rPr lang="nl-BE" sz="2000" b="1" dirty="0" err="1" smtClean="0"/>
              <a:t>ans</a:t>
            </a:r>
            <a:r>
              <a:rPr lang="nl-BE" sz="2000" b="1" dirty="0" smtClean="0"/>
              <a:t> et plus </a:t>
            </a:r>
            <a:r>
              <a:rPr lang="nl-BE" sz="2000" b="1" dirty="0" err="1" smtClean="0"/>
              <a:t>qui</a:t>
            </a:r>
            <a:r>
              <a:rPr lang="nl-BE" sz="2000" b="1" dirty="0" smtClean="0"/>
              <a:t> ne </a:t>
            </a:r>
            <a:r>
              <a:rPr lang="nl-BE" sz="2000" b="1" dirty="0" err="1" smtClean="0"/>
              <a:t>s’estiment</a:t>
            </a:r>
            <a:r>
              <a:rPr lang="nl-BE" sz="2000" b="1" dirty="0" smtClean="0"/>
              <a:t> pas en </a:t>
            </a:r>
            <a:r>
              <a:rPr lang="nl-BE" sz="2000" b="1" dirty="0" err="1" smtClean="0"/>
              <a:t>bonne</a:t>
            </a:r>
            <a:r>
              <a:rPr lang="nl-BE" sz="2000" b="1" dirty="0" smtClean="0"/>
              <a:t> santé, 2018</a:t>
            </a:r>
            <a:endParaRPr lang="nl-BE" sz="2000" b="1" dirty="0"/>
          </a:p>
        </p:txBody>
      </p:sp>
      <p:sp>
        <p:nvSpPr>
          <p:cNvPr id="7" name="Tekstvak 6"/>
          <p:cNvSpPr txBox="1"/>
          <p:nvPr/>
        </p:nvSpPr>
        <p:spPr>
          <a:xfrm>
            <a:off x="6169152" y="6334780"/>
            <a:ext cx="6022848" cy="523220"/>
          </a:xfrm>
          <a:prstGeom prst="rect">
            <a:avLst/>
          </a:prstGeom>
          <a:noFill/>
        </p:spPr>
        <p:txBody>
          <a:bodyPr wrap="square" rtlCol="0">
            <a:spAutoFit/>
          </a:bodyPr>
          <a:lstStyle/>
          <a:p>
            <a:pPr algn="r"/>
            <a:r>
              <a:rPr lang="nl-BE" altLang="nl-BE" sz="1400" dirty="0">
                <a:ea typeface="Calibri" panose="020F0502020204030204" pitchFamily="34" charset="0"/>
                <a:cs typeface="Times New Roman" panose="02020603050405020304" pitchFamily="18" charset="0"/>
              </a:rPr>
              <a:t>*</a:t>
            </a:r>
            <a:r>
              <a:rPr lang="nl-BE" altLang="nl-BE" sz="1400" dirty="0" err="1">
                <a:ea typeface="Calibri" panose="020F0502020204030204" pitchFamily="34" charset="0"/>
                <a:cs typeface="Times New Roman" panose="02020603050405020304" pitchFamily="18" charset="0"/>
              </a:rPr>
              <a:t>Standardisé</a:t>
            </a:r>
            <a:r>
              <a:rPr lang="nl-BE" altLang="nl-BE" sz="1400" dirty="0">
                <a:ea typeface="Calibri" panose="020F0502020204030204" pitchFamily="34" charset="0"/>
                <a:cs typeface="Times New Roman" panose="02020603050405020304" pitchFamily="18" charset="0"/>
              </a:rPr>
              <a:t> pour </a:t>
            </a:r>
            <a:r>
              <a:rPr lang="nl-BE" altLang="nl-BE" sz="1400" dirty="0" err="1">
                <a:ea typeface="Calibri" panose="020F0502020204030204" pitchFamily="34" charset="0"/>
                <a:cs typeface="Times New Roman" panose="02020603050405020304" pitchFamily="18" charset="0"/>
              </a:rPr>
              <a:t>l’âge</a:t>
            </a:r>
            <a:r>
              <a:rPr lang="nl-BE" altLang="nl-BE" sz="1400" dirty="0">
                <a:ea typeface="Calibri" panose="020F0502020204030204" pitchFamily="34" charset="0"/>
                <a:cs typeface="Times New Roman" panose="02020603050405020304" pitchFamily="18" charset="0"/>
              </a:rPr>
              <a:t> et </a:t>
            </a:r>
            <a:r>
              <a:rPr lang="nl-BE" altLang="nl-BE" sz="1400" dirty="0" err="1">
                <a:ea typeface="Calibri" panose="020F0502020204030204" pitchFamily="34" charset="0"/>
                <a:cs typeface="Times New Roman" panose="02020603050405020304" pitchFamily="18" charset="0"/>
              </a:rPr>
              <a:t>le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sexe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population</a:t>
            </a:r>
            <a:r>
              <a:rPr lang="nl-BE" altLang="nl-BE" sz="1400" dirty="0">
                <a:ea typeface="Calibri" panose="020F0502020204030204" pitchFamily="34" charset="0"/>
                <a:cs typeface="Times New Roman" panose="02020603050405020304" pitchFamily="18" charset="0"/>
              </a:rPr>
              <a:t> de </a:t>
            </a:r>
            <a:r>
              <a:rPr lang="nl-BE" altLang="nl-BE" sz="1400" dirty="0" err="1">
                <a:ea typeface="Calibri" panose="020F0502020204030204" pitchFamily="34" charset="0"/>
                <a:cs typeface="Times New Roman" panose="02020603050405020304" pitchFamily="18" charset="0"/>
              </a:rPr>
              <a:t>référence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belge</a:t>
            </a:r>
            <a:r>
              <a:rPr lang="nl-BE" altLang="nl-BE" sz="1400" dirty="0">
                <a:ea typeface="Calibri" panose="020F0502020204030204" pitchFamily="34" charset="0"/>
                <a:cs typeface="Times New Roman" panose="02020603050405020304" pitchFamily="18" charset="0"/>
              </a:rPr>
              <a:t> 2018)</a:t>
            </a:r>
            <a:endParaRPr lang="nl-BE" sz="1400" dirty="0"/>
          </a:p>
          <a:p>
            <a:pPr algn="r"/>
            <a:r>
              <a:rPr lang="nl-BE" sz="1400" dirty="0" smtClean="0"/>
              <a:t>Source: </a:t>
            </a:r>
            <a:r>
              <a:rPr lang="nl-BE" sz="1400" dirty="0" err="1" smtClean="0"/>
              <a:t>Sciensano</a:t>
            </a:r>
            <a:r>
              <a:rPr lang="nl-BE" sz="1400" dirty="0" smtClean="0"/>
              <a:t>, Enquête de santé 2018</a:t>
            </a:r>
            <a:endParaRPr lang="nl-BE" sz="1400" dirty="0"/>
          </a:p>
        </p:txBody>
      </p:sp>
      <p:graphicFrame>
        <p:nvGraphicFramePr>
          <p:cNvPr id="8" name="Grafiek 7"/>
          <p:cNvGraphicFramePr>
            <a:graphicFrameLocks/>
          </p:cNvGraphicFramePr>
          <p:nvPr>
            <p:extLst>
              <p:ext uri="{D42A27DB-BD31-4B8C-83A1-F6EECF244321}">
                <p14:modId xmlns:p14="http://schemas.microsoft.com/office/powerpoint/2010/main" val="1981337153"/>
              </p:ext>
            </p:extLst>
          </p:nvPr>
        </p:nvGraphicFramePr>
        <p:xfrm>
          <a:off x="2413767" y="1159040"/>
          <a:ext cx="7300558" cy="4534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733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37674"/>
          </a:xfrm>
        </p:spPr>
        <p:txBody>
          <a:bodyPr>
            <a:normAutofit/>
          </a:bodyPr>
          <a:lstStyle/>
          <a:p>
            <a:pPr algn="ctr"/>
            <a:r>
              <a:rPr lang="fr-BE" sz="2800" dirty="0" smtClean="0">
                <a:solidFill>
                  <a:schemeClr val="bg1"/>
                </a:solidFill>
                <a:latin typeface="+mn-lt"/>
              </a:rPr>
              <a:t>Les embûches persistantes des parcours administratifs</a:t>
            </a:r>
            <a:endParaRPr lang="fr-BE" sz="2800" dirty="0">
              <a:solidFill>
                <a:schemeClr val="bg1"/>
              </a:solidFill>
              <a:latin typeface="+mn-lt"/>
            </a:endParaRPr>
          </a:p>
        </p:txBody>
      </p:sp>
      <p:graphicFrame>
        <p:nvGraphicFramePr>
          <p:cNvPr id="6" name="Diagramme 5"/>
          <p:cNvGraphicFramePr/>
          <p:nvPr>
            <p:extLst>
              <p:ext uri="{D42A27DB-BD31-4B8C-83A1-F6EECF244321}">
                <p14:modId xmlns:p14="http://schemas.microsoft.com/office/powerpoint/2010/main" val="3423163914"/>
              </p:ext>
            </p:extLst>
          </p:nvPr>
        </p:nvGraphicFramePr>
        <p:xfrm>
          <a:off x="2311400" y="1063682"/>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9635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89547"/>
          </a:xfrm>
        </p:spPr>
        <p:txBody>
          <a:bodyPr>
            <a:normAutofit/>
          </a:bodyPr>
          <a:lstStyle/>
          <a:p>
            <a:pPr algn="ctr"/>
            <a:r>
              <a:rPr lang="fr-BE" sz="2800" dirty="0" smtClean="0">
                <a:solidFill>
                  <a:schemeClr val="bg1"/>
                </a:solidFill>
                <a:latin typeface="+mn-lt"/>
              </a:rPr>
              <a:t>La santé mentale principalement impactée</a:t>
            </a:r>
            <a:endParaRPr lang="fr-BE" sz="2800" dirty="0">
              <a:solidFill>
                <a:schemeClr val="bg1"/>
              </a:solidFill>
              <a:latin typeface="+mn-lt"/>
            </a:endParaRPr>
          </a:p>
        </p:txBody>
      </p:sp>
      <p:graphicFrame>
        <p:nvGraphicFramePr>
          <p:cNvPr id="6" name="Diagramme 5"/>
          <p:cNvGraphicFramePr/>
          <p:nvPr>
            <p:extLst>
              <p:ext uri="{D42A27DB-BD31-4B8C-83A1-F6EECF244321}">
                <p14:modId xmlns:p14="http://schemas.microsoft.com/office/powerpoint/2010/main" val="2374954346"/>
              </p:ext>
            </p:extLst>
          </p:nvPr>
        </p:nvGraphicFramePr>
        <p:xfrm>
          <a:off x="2311400" y="1063682"/>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5642"/>
          </a:xfrm>
        </p:spPr>
        <p:txBody>
          <a:bodyPr>
            <a:normAutofit/>
          </a:bodyPr>
          <a:lstStyle/>
          <a:p>
            <a:pPr algn="ctr"/>
            <a:r>
              <a:rPr lang="fr-BE" sz="2800" dirty="0" smtClean="0">
                <a:solidFill>
                  <a:schemeClr val="bg1"/>
                </a:solidFill>
                <a:latin typeface="+mn-lt"/>
              </a:rPr>
              <a:t>La rupture spatiale génère une rupture sociale</a:t>
            </a:r>
            <a:endParaRPr lang="fr-BE" sz="2800" dirty="0">
              <a:solidFill>
                <a:schemeClr val="bg1"/>
              </a:solidFill>
              <a:latin typeface="+mn-lt"/>
            </a:endParaRPr>
          </a:p>
        </p:txBody>
      </p:sp>
      <p:graphicFrame>
        <p:nvGraphicFramePr>
          <p:cNvPr id="6" name="Diagramme 5"/>
          <p:cNvGraphicFramePr/>
          <p:nvPr>
            <p:extLst>
              <p:ext uri="{D42A27DB-BD31-4B8C-83A1-F6EECF244321}">
                <p14:modId xmlns:p14="http://schemas.microsoft.com/office/powerpoint/2010/main" val="4149942117"/>
              </p:ext>
            </p:extLst>
          </p:nvPr>
        </p:nvGraphicFramePr>
        <p:xfrm>
          <a:off x="2311400" y="1063682"/>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33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5642"/>
          </a:xfrm>
        </p:spPr>
        <p:txBody>
          <a:bodyPr>
            <a:normAutofit/>
          </a:bodyPr>
          <a:lstStyle/>
          <a:p>
            <a:pPr algn="ctr"/>
            <a:r>
              <a:rPr lang="fr-BE" sz="2800" dirty="0" smtClean="0">
                <a:solidFill>
                  <a:schemeClr val="bg1"/>
                </a:solidFill>
                <a:latin typeface="+mn-lt"/>
              </a:rPr>
              <a:t>Le récit de Luc, aidé par son réseau</a:t>
            </a:r>
            <a:endParaRPr lang="fr-BE" sz="2800" dirty="0">
              <a:solidFill>
                <a:schemeClr val="bg1"/>
              </a:solidFill>
              <a:latin typeface="+mn-lt"/>
            </a:endParaRPr>
          </a:p>
        </p:txBody>
      </p:sp>
      <p:sp>
        <p:nvSpPr>
          <p:cNvPr id="3" name="Espace réservé du contenu 2"/>
          <p:cNvSpPr>
            <a:spLocks noGrp="1"/>
          </p:cNvSpPr>
          <p:nvPr>
            <p:ph idx="1"/>
          </p:nvPr>
        </p:nvSpPr>
        <p:spPr>
          <a:xfrm>
            <a:off x="910390" y="887162"/>
            <a:ext cx="10515600" cy="4351338"/>
          </a:xfrm>
        </p:spPr>
        <p:txBody>
          <a:bodyPr>
            <a:noAutofit/>
          </a:bodyPr>
          <a:lstStyle/>
          <a:p>
            <a:pPr marL="0" indent="0" algn="ctr">
              <a:buNone/>
            </a:pPr>
            <a:r>
              <a:rPr lang="fr-BE" sz="2300" i="1" dirty="0" smtClean="0">
                <a:solidFill>
                  <a:srgbClr val="9BBB59"/>
                </a:solidFill>
                <a:latin typeface="+mj-lt"/>
              </a:rPr>
              <a:t>J’ai </a:t>
            </a:r>
            <a:r>
              <a:rPr lang="fr-BE" sz="2300" i="1" dirty="0">
                <a:solidFill>
                  <a:srgbClr val="9BBB59"/>
                </a:solidFill>
                <a:latin typeface="+mj-lt"/>
              </a:rPr>
              <a:t>dormi 3 jours chez un ami, le lendemain </a:t>
            </a:r>
            <a:r>
              <a:rPr lang="fr-BE" sz="2300" i="1" dirty="0" smtClean="0">
                <a:solidFill>
                  <a:srgbClr val="9BBB59"/>
                </a:solidFill>
                <a:latin typeface="+mj-lt"/>
              </a:rPr>
              <a:t>chez un </a:t>
            </a:r>
            <a:r>
              <a:rPr lang="fr-BE" sz="2300" i="1" dirty="0">
                <a:solidFill>
                  <a:srgbClr val="9BBB59"/>
                </a:solidFill>
                <a:latin typeface="+mj-lt"/>
              </a:rPr>
              <a:t>autre et puis c’est un ami à moi, qui était </a:t>
            </a:r>
            <a:r>
              <a:rPr lang="fr-BE" sz="2300" i="1" dirty="0" smtClean="0">
                <a:solidFill>
                  <a:srgbClr val="9BBB59"/>
                </a:solidFill>
                <a:latin typeface="+mj-lt"/>
              </a:rPr>
              <a:t>déjà [</a:t>
            </a:r>
            <a:r>
              <a:rPr lang="fr-BE" sz="2300" i="1" dirty="0">
                <a:solidFill>
                  <a:srgbClr val="9BBB59"/>
                </a:solidFill>
                <a:latin typeface="+mj-lt"/>
              </a:rPr>
              <a:t>dans un centre d’hébergement] aussi qui m’a </a:t>
            </a:r>
            <a:r>
              <a:rPr lang="fr-BE" sz="2300" i="1" dirty="0" smtClean="0">
                <a:solidFill>
                  <a:srgbClr val="9BBB59"/>
                </a:solidFill>
                <a:latin typeface="+mj-lt"/>
              </a:rPr>
              <a:t>fait rentrer </a:t>
            </a:r>
            <a:r>
              <a:rPr lang="fr-BE" sz="2300" i="1" dirty="0">
                <a:solidFill>
                  <a:srgbClr val="9BBB59"/>
                </a:solidFill>
                <a:latin typeface="+mj-lt"/>
              </a:rPr>
              <a:t>(…) Je suis rentré avec lui. Une nuit </a:t>
            </a:r>
            <a:r>
              <a:rPr lang="fr-BE" sz="2300" i="1" dirty="0" smtClean="0">
                <a:solidFill>
                  <a:srgbClr val="9BBB59"/>
                </a:solidFill>
                <a:latin typeface="+mj-lt"/>
              </a:rPr>
              <a:t>en chambre </a:t>
            </a:r>
            <a:r>
              <a:rPr lang="fr-BE" sz="2300" i="1" dirty="0">
                <a:solidFill>
                  <a:srgbClr val="9BBB59"/>
                </a:solidFill>
                <a:latin typeface="+mj-lt"/>
              </a:rPr>
              <a:t>commune et le lendemain j’avais ma chambre libre </a:t>
            </a:r>
            <a:r>
              <a:rPr lang="fr-BE" sz="2300" i="1" dirty="0" smtClean="0">
                <a:solidFill>
                  <a:srgbClr val="9BBB59"/>
                </a:solidFill>
                <a:latin typeface="+mj-lt"/>
              </a:rPr>
              <a:t>(…) </a:t>
            </a:r>
          </a:p>
          <a:p>
            <a:pPr marL="0" indent="0" algn="ctr">
              <a:buNone/>
            </a:pPr>
            <a:r>
              <a:rPr lang="fr-BE" sz="2300" i="1" dirty="0" smtClean="0">
                <a:solidFill>
                  <a:srgbClr val="9BBB59"/>
                </a:solidFill>
                <a:latin typeface="+mj-lt"/>
              </a:rPr>
              <a:t>La </a:t>
            </a:r>
            <a:r>
              <a:rPr lang="fr-BE" sz="2300" i="1" dirty="0">
                <a:solidFill>
                  <a:srgbClr val="9BBB59"/>
                </a:solidFill>
                <a:latin typeface="+mj-lt"/>
              </a:rPr>
              <a:t>tv (…) C’est tout ce qu’il me reste avec mes quelques </a:t>
            </a:r>
            <a:r>
              <a:rPr lang="fr-BE" sz="2300" i="1" dirty="0" smtClean="0">
                <a:solidFill>
                  <a:srgbClr val="9BBB59"/>
                </a:solidFill>
                <a:latin typeface="+mj-lt"/>
              </a:rPr>
              <a:t>vêtements que </a:t>
            </a:r>
            <a:r>
              <a:rPr lang="fr-BE" sz="2300" i="1" dirty="0">
                <a:solidFill>
                  <a:srgbClr val="9BBB59"/>
                </a:solidFill>
                <a:latin typeface="+mj-lt"/>
              </a:rPr>
              <a:t>j’avais su mettre de côté. Et maintenant je vais au magasin </a:t>
            </a:r>
            <a:r>
              <a:rPr lang="fr-BE" sz="2300" i="1" dirty="0" smtClean="0">
                <a:solidFill>
                  <a:srgbClr val="9BBB59"/>
                </a:solidFill>
                <a:latin typeface="+mj-lt"/>
              </a:rPr>
              <a:t>en face </a:t>
            </a:r>
            <a:r>
              <a:rPr lang="fr-BE" sz="2300" i="1" dirty="0">
                <a:solidFill>
                  <a:srgbClr val="9BBB59"/>
                </a:solidFill>
                <a:latin typeface="+mj-lt"/>
              </a:rPr>
              <a:t>alors, il y a 2-3 amies à moi, elles me donnent de temps </a:t>
            </a:r>
            <a:r>
              <a:rPr lang="fr-BE" sz="2300" i="1" dirty="0" smtClean="0">
                <a:solidFill>
                  <a:srgbClr val="9BBB59"/>
                </a:solidFill>
                <a:latin typeface="+mj-lt"/>
              </a:rPr>
              <a:t>en temps </a:t>
            </a:r>
            <a:r>
              <a:rPr lang="fr-BE" sz="2300" i="1" dirty="0">
                <a:solidFill>
                  <a:srgbClr val="9BBB59"/>
                </a:solidFill>
                <a:latin typeface="+mj-lt"/>
              </a:rPr>
              <a:t>un petit quelque chose que le mari met plus et que je </a:t>
            </a:r>
            <a:r>
              <a:rPr lang="fr-BE" sz="2300" i="1" dirty="0" smtClean="0">
                <a:solidFill>
                  <a:srgbClr val="9BBB59"/>
                </a:solidFill>
                <a:latin typeface="+mj-lt"/>
              </a:rPr>
              <a:t>sais mettre</a:t>
            </a:r>
            <a:r>
              <a:rPr lang="fr-BE" sz="2300" i="1" dirty="0">
                <a:solidFill>
                  <a:srgbClr val="9BBB59"/>
                </a:solidFill>
                <a:latin typeface="+mj-lt"/>
              </a:rPr>
              <a:t>. [Ici] On a un bon de 300 euros alors de temps en temps </a:t>
            </a:r>
            <a:r>
              <a:rPr lang="fr-BE" sz="2300" i="1" dirty="0" smtClean="0">
                <a:solidFill>
                  <a:srgbClr val="9BBB59"/>
                </a:solidFill>
                <a:latin typeface="+mj-lt"/>
              </a:rPr>
              <a:t>on va </a:t>
            </a:r>
            <a:r>
              <a:rPr lang="fr-BE" sz="2300" i="1" dirty="0">
                <a:solidFill>
                  <a:srgbClr val="9BBB59"/>
                </a:solidFill>
                <a:latin typeface="+mj-lt"/>
              </a:rPr>
              <a:t>se chercher quelque chose</a:t>
            </a:r>
            <a:r>
              <a:rPr lang="fr-BE" sz="2300" i="1" dirty="0" smtClean="0">
                <a:solidFill>
                  <a:srgbClr val="9BBB59"/>
                </a:solidFill>
                <a:latin typeface="+mj-lt"/>
              </a:rPr>
              <a:t>.</a:t>
            </a:r>
            <a:endParaRPr lang="fr-BE" sz="2300" i="1" dirty="0">
              <a:solidFill>
                <a:srgbClr val="9BBB59"/>
              </a:solidFill>
              <a:latin typeface="+mj-lt"/>
            </a:endParaRPr>
          </a:p>
          <a:p>
            <a:pPr marL="0" indent="0" algn="ctr">
              <a:buNone/>
            </a:pPr>
            <a:r>
              <a:rPr lang="fr-BE" sz="2300" dirty="0">
                <a:latin typeface="+mj-lt"/>
              </a:rPr>
              <a:t>Cela fait quatre mois que Luc, la soixantaine, est dans ce </a:t>
            </a:r>
            <a:r>
              <a:rPr lang="fr-BE" sz="2300" dirty="0" smtClean="0">
                <a:latin typeface="+mj-lt"/>
              </a:rPr>
              <a:t>centre d’hébergement... </a:t>
            </a:r>
          </a:p>
          <a:p>
            <a:pPr marL="0" indent="0" algn="ctr">
              <a:buNone/>
            </a:pPr>
            <a:endParaRPr lang="fr-BE" sz="2300" dirty="0" smtClean="0">
              <a:latin typeface="+mj-lt"/>
            </a:endParaRPr>
          </a:p>
          <a:p>
            <a:pPr marL="0" indent="0" algn="ctr">
              <a:buNone/>
            </a:pPr>
            <a:r>
              <a:rPr lang="fr-BE" sz="2300" dirty="0" smtClean="0">
                <a:latin typeface="+mj-lt"/>
              </a:rPr>
              <a:t>Lorsque </a:t>
            </a:r>
            <a:r>
              <a:rPr lang="fr-BE" sz="2300" dirty="0">
                <a:latin typeface="+mj-lt"/>
              </a:rPr>
              <a:t>Luc a été recontacté quelques semaines plus tard </a:t>
            </a:r>
            <a:r>
              <a:rPr lang="fr-BE" sz="2300" dirty="0" smtClean="0">
                <a:latin typeface="+mj-lt"/>
              </a:rPr>
              <a:t>afin de </a:t>
            </a:r>
            <a:r>
              <a:rPr lang="fr-BE" sz="2300" dirty="0">
                <a:latin typeface="+mj-lt"/>
              </a:rPr>
              <a:t>réaliser le suivi du parcours, sa situation semble s’être </a:t>
            </a:r>
            <a:r>
              <a:rPr lang="fr-BE" sz="2300" dirty="0" smtClean="0">
                <a:latin typeface="+mj-lt"/>
              </a:rPr>
              <a:t>bien résolue</a:t>
            </a:r>
            <a:r>
              <a:rPr lang="fr-BE" sz="2300" dirty="0">
                <a:latin typeface="+mj-lt"/>
              </a:rPr>
              <a:t>. Il a obtenu le logement communal, un flat, avec un </a:t>
            </a:r>
            <a:r>
              <a:rPr lang="fr-BE" sz="2300" dirty="0" smtClean="0">
                <a:latin typeface="+mj-lt"/>
              </a:rPr>
              <a:t>loyer raisonnable </a:t>
            </a:r>
            <a:r>
              <a:rPr lang="fr-BE" sz="2300" dirty="0">
                <a:latin typeface="+mj-lt"/>
              </a:rPr>
              <a:t>pour lui, et sa situation est en ce sens stabilisée.</a:t>
            </a:r>
          </a:p>
          <a:p>
            <a:pPr marL="0" indent="0" algn="ctr">
              <a:buNone/>
            </a:pPr>
            <a:r>
              <a:rPr lang="fr-BE" sz="2300" dirty="0">
                <a:latin typeface="+mj-lt"/>
              </a:rPr>
              <a:t>Il aura toutefois perdu dans l’entre-deux son logement </a:t>
            </a:r>
            <a:r>
              <a:rPr lang="fr-BE" sz="2300" dirty="0" smtClean="0">
                <a:latin typeface="+mj-lt"/>
              </a:rPr>
              <a:t>et l’essentiel </a:t>
            </a:r>
            <a:r>
              <a:rPr lang="fr-BE" sz="2300" dirty="0">
                <a:latin typeface="+mj-lt"/>
              </a:rPr>
              <a:t>de ses affaires.</a:t>
            </a:r>
          </a:p>
        </p:txBody>
      </p:sp>
    </p:spTree>
    <p:extLst>
      <p:ext uri="{BB962C8B-B14F-4D97-AF65-F5344CB8AC3E}">
        <p14:creationId xmlns:p14="http://schemas.microsoft.com/office/powerpoint/2010/main" val="13195224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2308324"/>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Recommandations formulées par les intervenants &amp; les personnes concernées</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85094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1579"/>
          </a:xfrm>
        </p:spPr>
        <p:txBody>
          <a:bodyPr>
            <a:normAutofit/>
          </a:bodyPr>
          <a:lstStyle/>
          <a:p>
            <a:pPr algn="ctr"/>
            <a:r>
              <a:rPr lang="fr-BE" sz="2800" dirty="0">
                <a:solidFill>
                  <a:schemeClr val="bg1"/>
                </a:solidFill>
                <a:latin typeface="+mn-lt"/>
              </a:rPr>
              <a:t>Assurer l’effectivité du droit au </a:t>
            </a:r>
            <a:r>
              <a:rPr lang="fr-BE" sz="2800" dirty="0" smtClean="0">
                <a:solidFill>
                  <a:schemeClr val="bg1"/>
                </a:solidFill>
                <a:latin typeface="+mn-lt"/>
              </a:rPr>
              <a:t>logement</a:t>
            </a:r>
            <a:endParaRPr lang="fr-BE" sz="2800" dirty="0">
              <a:solidFill>
                <a:schemeClr val="bg1"/>
              </a:solidFill>
              <a:latin typeface="+mn-lt"/>
            </a:endParaRPr>
          </a:p>
        </p:txBody>
      </p:sp>
      <p:sp>
        <p:nvSpPr>
          <p:cNvPr id="3" name="Espace réservé du contenu 2"/>
          <p:cNvSpPr>
            <a:spLocks noGrp="1"/>
          </p:cNvSpPr>
          <p:nvPr>
            <p:ph idx="1"/>
          </p:nvPr>
        </p:nvSpPr>
        <p:spPr>
          <a:xfrm>
            <a:off x="898358" y="995446"/>
            <a:ext cx="10515600" cy="4351338"/>
          </a:xfrm>
        </p:spPr>
        <p:txBody>
          <a:bodyPr>
            <a:noAutofit/>
          </a:bodyPr>
          <a:lstStyle/>
          <a:p>
            <a:pPr marL="0" indent="0">
              <a:buNone/>
            </a:pPr>
            <a:r>
              <a:rPr lang="fr-BE" b="1" dirty="0" smtClean="0">
                <a:solidFill>
                  <a:schemeClr val="tx1">
                    <a:lumMod val="95000"/>
                    <a:lumOff val="5000"/>
                  </a:schemeClr>
                </a:solidFill>
                <a:latin typeface="+mj-lt"/>
              </a:rPr>
              <a:t>EN AMONT DE LA PROBLEMATIQUE D’EXPULSION</a:t>
            </a:r>
          </a:p>
          <a:p>
            <a:pPr marL="0" indent="0">
              <a:spcBef>
                <a:spcPts val="0"/>
              </a:spcBef>
              <a:buNone/>
            </a:pPr>
            <a:endParaRPr lang="fr-BE" sz="1800" dirty="0" smtClean="0">
              <a:solidFill>
                <a:schemeClr val="tx1">
                  <a:lumMod val="95000"/>
                  <a:lumOff val="5000"/>
                </a:schemeClr>
              </a:solidFill>
              <a:latin typeface="+mj-lt"/>
            </a:endParaRPr>
          </a:p>
          <a:p>
            <a:pPr marL="0" indent="0">
              <a:spcBef>
                <a:spcPts val="0"/>
              </a:spcBef>
              <a:buNone/>
            </a:pPr>
            <a:r>
              <a:rPr lang="fr-BE" dirty="0" smtClean="0">
                <a:solidFill>
                  <a:schemeClr val="tx1">
                    <a:lumMod val="95000"/>
                    <a:lumOff val="5000"/>
                  </a:schemeClr>
                </a:solidFill>
                <a:latin typeface="+mj-lt"/>
              </a:rPr>
              <a:t>Pour les personnes concernées </a:t>
            </a:r>
            <a:r>
              <a:rPr lang="fr-BE" u="sng" dirty="0" smtClean="0">
                <a:solidFill>
                  <a:schemeClr val="tx1">
                    <a:lumMod val="95000"/>
                    <a:lumOff val="5000"/>
                  </a:schemeClr>
                </a:solidFill>
                <a:latin typeface="+mj-lt"/>
              </a:rPr>
              <a:t>et</a:t>
            </a:r>
            <a:r>
              <a:rPr lang="fr-BE" dirty="0" smtClean="0">
                <a:solidFill>
                  <a:schemeClr val="tx1">
                    <a:lumMod val="95000"/>
                    <a:lumOff val="5000"/>
                  </a:schemeClr>
                </a:solidFill>
                <a:latin typeface="+mj-lt"/>
              </a:rPr>
              <a:t> les intervenants</a:t>
            </a:r>
          </a:p>
          <a:p>
            <a:r>
              <a:rPr lang="fr-BE" dirty="0" smtClean="0">
                <a:solidFill>
                  <a:schemeClr val="tx1">
                    <a:lumMod val="95000"/>
                    <a:lumOff val="5000"/>
                  </a:schemeClr>
                </a:solidFill>
                <a:latin typeface="+mj-lt"/>
              </a:rPr>
              <a:t>Offre de logements disponibles, financièrement abordables, de qualité via</a:t>
            </a:r>
          </a:p>
          <a:p>
            <a:pPr lvl="1"/>
            <a:r>
              <a:rPr lang="fr-BE" dirty="0" smtClean="0">
                <a:solidFill>
                  <a:schemeClr val="tx1">
                    <a:lumMod val="95000"/>
                    <a:lumOff val="5000"/>
                  </a:schemeClr>
                </a:solidFill>
                <a:latin typeface="+mj-lt"/>
              </a:rPr>
              <a:t>Augmentation de l’offre, y compris de logements sociaux</a:t>
            </a:r>
          </a:p>
          <a:p>
            <a:pPr lvl="1"/>
            <a:r>
              <a:rPr lang="fr-BE" dirty="0" smtClean="0">
                <a:solidFill>
                  <a:schemeClr val="tx1">
                    <a:lumMod val="95000"/>
                    <a:lumOff val="5000"/>
                  </a:schemeClr>
                </a:solidFill>
                <a:latin typeface="+mj-lt"/>
              </a:rPr>
              <a:t>Régulation des prix du marché locatif privé</a:t>
            </a:r>
          </a:p>
          <a:p>
            <a:pPr lvl="1"/>
            <a:r>
              <a:rPr lang="fr-BE" dirty="0" smtClean="0">
                <a:solidFill>
                  <a:schemeClr val="tx1">
                    <a:lumMod val="95000"/>
                    <a:lumOff val="5000"/>
                  </a:schemeClr>
                </a:solidFill>
                <a:latin typeface="+mj-lt"/>
              </a:rPr>
              <a:t>Investissement dans la rénovation</a:t>
            </a:r>
          </a:p>
          <a:p>
            <a:r>
              <a:rPr lang="fr-BE" dirty="0" smtClean="0">
                <a:solidFill>
                  <a:schemeClr val="tx1">
                    <a:lumMod val="95000"/>
                    <a:lumOff val="5000"/>
                  </a:schemeClr>
                </a:solidFill>
                <a:latin typeface="+mj-lt"/>
              </a:rPr>
              <a:t>Instruments de contrôle : insalubrité, abus, illégalités; </a:t>
            </a:r>
          </a:p>
          <a:p>
            <a:r>
              <a:rPr lang="fr-BE" dirty="0" smtClean="0">
                <a:solidFill>
                  <a:schemeClr val="tx1">
                    <a:lumMod val="95000"/>
                    <a:lumOff val="5000"/>
                  </a:schemeClr>
                </a:solidFill>
                <a:latin typeface="+mj-lt"/>
              </a:rPr>
              <a:t>Lutte contre les discriminations</a:t>
            </a:r>
          </a:p>
        </p:txBody>
      </p:sp>
    </p:spTree>
    <p:extLst>
      <p:ext uri="{BB962C8B-B14F-4D97-AF65-F5344CB8AC3E}">
        <p14:creationId xmlns:p14="http://schemas.microsoft.com/office/powerpoint/2010/main" val="1626860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1579"/>
          </a:xfrm>
        </p:spPr>
        <p:txBody>
          <a:bodyPr>
            <a:normAutofit/>
          </a:bodyPr>
          <a:lstStyle/>
          <a:p>
            <a:pPr algn="ctr"/>
            <a:r>
              <a:rPr lang="fr-BE" sz="2800" dirty="0">
                <a:solidFill>
                  <a:schemeClr val="bg1"/>
                </a:solidFill>
                <a:latin typeface="+mn-lt"/>
              </a:rPr>
              <a:t>Prévenir l’expulsion effective à tout </a:t>
            </a:r>
            <a:r>
              <a:rPr lang="fr-BE" sz="2800" dirty="0" smtClean="0">
                <a:solidFill>
                  <a:schemeClr val="bg1"/>
                </a:solidFill>
                <a:latin typeface="+mn-lt"/>
              </a:rPr>
              <a:t>prix</a:t>
            </a:r>
            <a:endParaRPr lang="fr-BE" sz="2800" dirty="0">
              <a:solidFill>
                <a:schemeClr val="bg1"/>
              </a:solidFill>
              <a:latin typeface="+mn-lt"/>
            </a:endParaRPr>
          </a:p>
        </p:txBody>
      </p:sp>
      <p:sp>
        <p:nvSpPr>
          <p:cNvPr id="3" name="Espace réservé du contenu 2"/>
          <p:cNvSpPr>
            <a:spLocks noGrp="1"/>
          </p:cNvSpPr>
          <p:nvPr>
            <p:ph idx="1"/>
          </p:nvPr>
        </p:nvSpPr>
        <p:spPr>
          <a:xfrm>
            <a:off x="838200" y="1079667"/>
            <a:ext cx="10515600" cy="4661360"/>
          </a:xfrm>
        </p:spPr>
        <p:txBody>
          <a:bodyPr>
            <a:normAutofit fontScale="92500" lnSpcReduction="10000"/>
          </a:bodyPr>
          <a:lstStyle/>
          <a:p>
            <a:pPr marL="0" indent="0">
              <a:buNone/>
            </a:pPr>
            <a:r>
              <a:rPr lang="fr-BE" sz="3300" b="1" dirty="0" smtClean="0">
                <a:solidFill>
                  <a:schemeClr val="tx1">
                    <a:lumMod val="95000"/>
                    <a:lumOff val="5000"/>
                  </a:schemeClr>
                </a:solidFill>
                <a:latin typeface="+mj-lt"/>
              </a:rPr>
              <a:t>AVANT L’EXPULSION</a:t>
            </a:r>
          </a:p>
          <a:p>
            <a:pPr marL="0" indent="0">
              <a:buNone/>
            </a:pPr>
            <a:endParaRPr lang="fr-BE" sz="800" b="1" dirty="0" smtClean="0">
              <a:latin typeface="+mj-lt"/>
            </a:endParaRPr>
          </a:p>
          <a:p>
            <a:r>
              <a:rPr lang="fr-BE" sz="3300" dirty="0" smtClean="0">
                <a:latin typeface="+mj-lt"/>
              </a:rPr>
              <a:t>Pour les personnes concernées</a:t>
            </a:r>
          </a:p>
          <a:p>
            <a:pPr lvl="1"/>
            <a:r>
              <a:rPr lang="fr-BE" sz="2800" dirty="0" smtClean="0">
                <a:latin typeface="+mj-lt"/>
              </a:rPr>
              <a:t>Accès à l’information sur les tenants et aboutissants de la procédure</a:t>
            </a:r>
          </a:p>
          <a:p>
            <a:r>
              <a:rPr lang="fr-BE" sz="3300" dirty="0" smtClean="0">
                <a:latin typeface="+mj-lt"/>
              </a:rPr>
              <a:t>Pour les intervenants</a:t>
            </a:r>
          </a:p>
          <a:p>
            <a:pPr lvl="1"/>
            <a:r>
              <a:rPr lang="fr-BE" sz="2800" dirty="0" smtClean="0">
                <a:solidFill>
                  <a:schemeClr val="tx1">
                    <a:lumMod val="95000"/>
                    <a:lumOff val="5000"/>
                  </a:schemeClr>
                </a:solidFill>
                <a:latin typeface="+mj-lt"/>
              </a:rPr>
              <a:t>Prégnance </a:t>
            </a:r>
            <a:r>
              <a:rPr lang="fr-BE" sz="2800" dirty="0">
                <a:solidFill>
                  <a:schemeClr val="tx1">
                    <a:lumMod val="95000"/>
                    <a:lumOff val="5000"/>
                  </a:schemeClr>
                </a:solidFill>
                <a:latin typeface="+mj-lt"/>
              </a:rPr>
              <a:t>du facteur économique </a:t>
            </a:r>
            <a:r>
              <a:rPr lang="fr-BE" sz="2800" dirty="0" smtClean="0">
                <a:solidFill>
                  <a:schemeClr val="tx1">
                    <a:lumMod val="95000"/>
                    <a:lumOff val="5000"/>
                  </a:schemeClr>
                </a:solidFill>
                <a:latin typeface="+mj-lt"/>
              </a:rPr>
              <a:t>&lt;-&gt; recouvrement </a:t>
            </a:r>
            <a:r>
              <a:rPr lang="fr-BE" sz="2800" dirty="0">
                <a:solidFill>
                  <a:schemeClr val="tx1">
                    <a:lumMod val="95000"/>
                    <a:lumOff val="5000"/>
                  </a:schemeClr>
                </a:solidFill>
                <a:latin typeface="+mj-lt"/>
              </a:rPr>
              <a:t>des arriérés de loyer</a:t>
            </a:r>
          </a:p>
          <a:p>
            <a:pPr lvl="1"/>
            <a:r>
              <a:rPr lang="fr-BE" sz="2800" dirty="0" smtClean="0">
                <a:latin typeface="+mj-lt"/>
              </a:rPr>
              <a:t>Optimalisation de la communication et information – ‘en prise directe’</a:t>
            </a:r>
          </a:p>
          <a:p>
            <a:pPr lvl="1"/>
            <a:r>
              <a:rPr lang="fr-BE" sz="2800" dirty="0" smtClean="0">
                <a:latin typeface="+mj-lt"/>
              </a:rPr>
              <a:t>Favoriser les procédures de conciliation</a:t>
            </a:r>
          </a:p>
          <a:p>
            <a:pPr lvl="1"/>
            <a:r>
              <a:rPr lang="fr-BE" sz="2800" dirty="0" smtClean="0">
                <a:latin typeface="+mj-lt"/>
              </a:rPr>
              <a:t>Délais de procédure rallongés</a:t>
            </a:r>
          </a:p>
          <a:p>
            <a:pPr lvl="1"/>
            <a:r>
              <a:rPr lang="fr-BE" sz="2800" dirty="0" smtClean="0">
                <a:latin typeface="+mj-lt"/>
              </a:rPr>
              <a:t>Intervenants/tissu local – collaborations entre acteurs</a:t>
            </a:r>
          </a:p>
          <a:p>
            <a:pPr lvl="1"/>
            <a:endParaRPr lang="fr-BE" dirty="0"/>
          </a:p>
        </p:txBody>
      </p:sp>
    </p:spTree>
    <p:extLst>
      <p:ext uri="{BB962C8B-B14F-4D97-AF65-F5344CB8AC3E}">
        <p14:creationId xmlns:p14="http://schemas.microsoft.com/office/powerpoint/2010/main" val="1424212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1579"/>
          </a:xfrm>
        </p:spPr>
        <p:txBody>
          <a:bodyPr>
            <a:normAutofit/>
          </a:bodyPr>
          <a:lstStyle/>
          <a:p>
            <a:pPr algn="ctr"/>
            <a:r>
              <a:rPr lang="fr-BE" sz="2800" dirty="0">
                <a:solidFill>
                  <a:schemeClr val="bg1"/>
                </a:solidFill>
                <a:latin typeface="+mn-lt"/>
              </a:rPr>
              <a:t>Assurer </a:t>
            </a:r>
            <a:r>
              <a:rPr lang="fr-BE" sz="2800" dirty="0" smtClean="0">
                <a:solidFill>
                  <a:schemeClr val="bg1"/>
                </a:solidFill>
                <a:latin typeface="+mn-lt"/>
              </a:rPr>
              <a:t>l’accompagnement </a:t>
            </a:r>
            <a:r>
              <a:rPr lang="fr-BE" sz="2800" dirty="0">
                <a:solidFill>
                  <a:schemeClr val="bg1"/>
                </a:solidFill>
                <a:latin typeface="+mn-lt"/>
              </a:rPr>
              <a:t>psychosocial </a:t>
            </a:r>
            <a:r>
              <a:rPr lang="fr-BE" sz="2800" dirty="0" smtClean="0">
                <a:solidFill>
                  <a:schemeClr val="bg1"/>
                </a:solidFill>
                <a:latin typeface="+mn-lt"/>
              </a:rPr>
              <a:t>et la </a:t>
            </a:r>
            <a:r>
              <a:rPr lang="fr-BE" sz="2800" dirty="0">
                <a:solidFill>
                  <a:schemeClr val="bg1"/>
                </a:solidFill>
                <a:latin typeface="+mn-lt"/>
              </a:rPr>
              <a:t>prise en charge en accueil </a:t>
            </a:r>
            <a:r>
              <a:rPr lang="fr-BE" sz="2800" dirty="0" smtClean="0">
                <a:solidFill>
                  <a:schemeClr val="bg1"/>
                </a:solidFill>
                <a:latin typeface="+mn-lt"/>
              </a:rPr>
              <a:t>d’urgence</a:t>
            </a: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a:xfrm>
            <a:off x="838200" y="1152975"/>
            <a:ext cx="10515600" cy="5017038"/>
          </a:xfrm>
        </p:spPr>
        <p:txBody>
          <a:bodyPr>
            <a:normAutofit/>
          </a:bodyPr>
          <a:lstStyle/>
          <a:p>
            <a:pPr marL="0" indent="0">
              <a:spcAft>
                <a:spcPts val="400"/>
              </a:spcAft>
              <a:buNone/>
            </a:pPr>
            <a:r>
              <a:rPr lang="fr-BE" b="1" dirty="0" smtClean="0">
                <a:latin typeface="+mj-lt"/>
              </a:rPr>
              <a:t>PENDANT L’EXPULSION</a:t>
            </a:r>
          </a:p>
          <a:p>
            <a:pPr marL="0" indent="0">
              <a:spcBef>
                <a:spcPts val="0"/>
              </a:spcBef>
              <a:spcAft>
                <a:spcPts val="600"/>
              </a:spcAft>
              <a:buNone/>
            </a:pPr>
            <a:endParaRPr lang="fr-BE" sz="600" dirty="0" smtClean="0">
              <a:solidFill>
                <a:schemeClr val="accent2">
                  <a:lumMod val="75000"/>
                </a:schemeClr>
              </a:solidFill>
              <a:latin typeface="+mj-lt"/>
            </a:endParaRPr>
          </a:p>
          <a:p>
            <a:r>
              <a:rPr lang="fr-BE" dirty="0" smtClean="0">
                <a:latin typeface="+mj-lt"/>
              </a:rPr>
              <a:t>Pour les intervenants</a:t>
            </a:r>
          </a:p>
          <a:p>
            <a:pPr lvl="1"/>
            <a:r>
              <a:rPr lang="fr-BE" sz="2600" dirty="0" smtClean="0">
                <a:latin typeface="+mj-lt"/>
              </a:rPr>
              <a:t>Présence policière</a:t>
            </a:r>
          </a:p>
          <a:p>
            <a:pPr lvl="1"/>
            <a:r>
              <a:rPr lang="fr-BE" sz="2600" dirty="0" smtClean="0">
                <a:latin typeface="+mj-lt"/>
              </a:rPr>
              <a:t>Accompagnement psychosocial systématique</a:t>
            </a:r>
          </a:p>
          <a:p>
            <a:r>
              <a:rPr lang="fr-BE" dirty="0" smtClean="0">
                <a:latin typeface="+mj-lt"/>
              </a:rPr>
              <a:t>Pour les personnes concernées </a:t>
            </a:r>
            <a:endParaRPr lang="fr-BE" dirty="0">
              <a:latin typeface="+mj-lt"/>
            </a:endParaRPr>
          </a:p>
          <a:p>
            <a:pPr marL="0" indent="0">
              <a:spcBef>
                <a:spcPts val="0"/>
              </a:spcBef>
              <a:buNone/>
            </a:pPr>
            <a:r>
              <a:rPr lang="fr-BE" sz="2600" dirty="0" smtClean="0">
                <a:latin typeface="+mj-lt"/>
              </a:rPr>
              <a:t>Pas de recommandation explicite MAIS de multiples récits qui illustrent l’ampleur de cette expérience…</a:t>
            </a:r>
          </a:p>
        </p:txBody>
      </p:sp>
    </p:spTree>
    <p:extLst>
      <p:ext uri="{BB962C8B-B14F-4D97-AF65-F5344CB8AC3E}">
        <p14:creationId xmlns:p14="http://schemas.microsoft.com/office/powerpoint/2010/main" val="38725603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89547"/>
          </a:xfrm>
        </p:spPr>
        <p:txBody>
          <a:bodyPr>
            <a:normAutofit/>
          </a:bodyPr>
          <a:lstStyle/>
          <a:p>
            <a:pPr algn="ctr"/>
            <a:r>
              <a:rPr lang="fr-BE" sz="2800" dirty="0">
                <a:solidFill>
                  <a:schemeClr val="bg1"/>
                </a:solidFill>
                <a:latin typeface="+mn-lt"/>
              </a:rPr>
              <a:t>Accompagner les personnes expulsées vers une solution durable de relogement</a:t>
            </a:r>
          </a:p>
        </p:txBody>
      </p:sp>
      <p:sp>
        <p:nvSpPr>
          <p:cNvPr id="3" name="Espace réservé du contenu 2"/>
          <p:cNvSpPr>
            <a:spLocks noGrp="1"/>
          </p:cNvSpPr>
          <p:nvPr>
            <p:ph idx="1"/>
          </p:nvPr>
        </p:nvSpPr>
        <p:spPr>
          <a:xfrm>
            <a:off x="850231" y="1079668"/>
            <a:ext cx="10515600" cy="4351338"/>
          </a:xfrm>
        </p:spPr>
        <p:txBody>
          <a:bodyPr>
            <a:noAutofit/>
          </a:bodyPr>
          <a:lstStyle/>
          <a:p>
            <a:pPr marL="0" indent="0">
              <a:buNone/>
            </a:pPr>
            <a:r>
              <a:rPr lang="fr-BE" b="1" dirty="0" smtClean="0">
                <a:latin typeface="+mj-lt"/>
              </a:rPr>
              <a:t>APRES L’EXPULSION</a:t>
            </a:r>
          </a:p>
          <a:p>
            <a:pPr marL="0" indent="0">
              <a:buNone/>
            </a:pPr>
            <a:endParaRPr lang="fr-BE" sz="600" dirty="0" smtClean="0">
              <a:solidFill>
                <a:schemeClr val="accent2">
                  <a:lumMod val="75000"/>
                </a:schemeClr>
              </a:solidFill>
              <a:latin typeface="+mj-lt"/>
            </a:endParaRPr>
          </a:p>
          <a:p>
            <a:r>
              <a:rPr lang="fr-BE" dirty="0">
                <a:latin typeface="+mj-lt"/>
              </a:rPr>
              <a:t>Pour les personnes concernées</a:t>
            </a:r>
          </a:p>
          <a:p>
            <a:pPr lvl="1"/>
            <a:r>
              <a:rPr lang="fr-BE" sz="2600" dirty="0">
                <a:latin typeface="+mj-lt"/>
              </a:rPr>
              <a:t>Effectivité du droit au logement: « </a:t>
            </a:r>
            <a:r>
              <a:rPr lang="fr-BE" sz="2600" i="1" dirty="0">
                <a:latin typeface="+mj-lt"/>
              </a:rPr>
              <a:t>Personne à la rue!</a:t>
            </a:r>
            <a:r>
              <a:rPr lang="fr-BE" sz="2600" dirty="0">
                <a:latin typeface="+mj-lt"/>
              </a:rPr>
              <a:t> »</a:t>
            </a:r>
          </a:p>
          <a:p>
            <a:r>
              <a:rPr lang="fr-BE" dirty="0" smtClean="0">
                <a:latin typeface="+mj-lt"/>
              </a:rPr>
              <a:t>Pour les intervenants</a:t>
            </a:r>
          </a:p>
          <a:p>
            <a:pPr lvl="1"/>
            <a:r>
              <a:rPr lang="fr-BE" sz="2600" dirty="0" smtClean="0">
                <a:latin typeface="+mj-lt"/>
              </a:rPr>
              <a:t>Meilleure information des personnes concernées</a:t>
            </a:r>
          </a:p>
          <a:p>
            <a:pPr lvl="1"/>
            <a:r>
              <a:rPr lang="fr-BE" sz="2600" dirty="0" smtClean="0">
                <a:latin typeface="+mj-lt"/>
              </a:rPr>
              <a:t>Facilitation des démarches administratives</a:t>
            </a:r>
          </a:p>
          <a:p>
            <a:pPr lvl="1"/>
            <a:r>
              <a:rPr lang="fr-BE" sz="2600" dirty="0" smtClean="0">
                <a:latin typeface="+mj-lt"/>
              </a:rPr>
              <a:t>Adaptation de l’offre d’accueil post-expulsion</a:t>
            </a:r>
          </a:p>
          <a:p>
            <a:pPr lvl="1"/>
            <a:r>
              <a:rPr lang="fr-BE" sz="2600" dirty="0" smtClean="0">
                <a:latin typeface="+mj-lt"/>
              </a:rPr>
              <a:t>Continuité et coordination de l’accompagnement des personnes</a:t>
            </a:r>
          </a:p>
          <a:p>
            <a:pPr lvl="1"/>
            <a:r>
              <a:rPr lang="fr-BE" sz="2600" dirty="0" smtClean="0">
                <a:latin typeface="+mj-lt"/>
              </a:rPr>
              <a:t>Pour les personnes ayant subi une expulsion illégale</a:t>
            </a:r>
          </a:p>
          <a:p>
            <a:pPr lvl="2"/>
            <a:r>
              <a:rPr lang="fr-BE" sz="2200" dirty="0" smtClean="0">
                <a:latin typeface="+mj-lt"/>
              </a:rPr>
              <a:t>Amélioration de l’enregistrement des plaintes</a:t>
            </a:r>
          </a:p>
          <a:p>
            <a:pPr lvl="2"/>
            <a:r>
              <a:rPr lang="fr-BE" sz="2200" dirty="0" smtClean="0">
                <a:latin typeface="+mj-lt"/>
              </a:rPr>
              <a:t>Accompagnement </a:t>
            </a:r>
            <a:r>
              <a:rPr lang="fr-BE" sz="2200" dirty="0">
                <a:latin typeface="+mj-lt"/>
              </a:rPr>
              <a:t>aux possibilités de recours</a:t>
            </a:r>
          </a:p>
          <a:p>
            <a:pPr lvl="2"/>
            <a:r>
              <a:rPr lang="fr-BE" sz="2200" dirty="0" smtClean="0">
                <a:latin typeface="+mj-lt"/>
              </a:rPr>
              <a:t>Élargissement des sanctions</a:t>
            </a:r>
          </a:p>
        </p:txBody>
      </p:sp>
    </p:spTree>
    <p:extLst>
      <p:ext uri="{BB962C8B-B14F-4D97-AF65-F5344CB8AC3E}">
        <p14:creationId xmlns:p14="http://schemas.microsoft.com/office/powerpoint/2010/main" val="39660809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415480" y="2276872"/>
            <a:ext cx="9144000" cy="2308324"/>
          </a:xfrm>
          <a:prstGeom prst="rect">
            <a:avLst/>
          </a:prstGeom>
          <a:noFill/>
          <a:ln w="9525">
            <a:noFill/>
            <a:miter lim="800000"/>
            <a:headEnd/>
            <a:tailEnd/>
          </a:ln>
        </p:spPr>
        <p:txBody>
          <a:bodyPr>
            <a:spAutoFit/>
          </a:bodyPr>
          <a:lstStyle/>
          <a:p>
            <a:pPr algn="ctr">
              <a:defRPr/>
            </a:pPr>
            <a:r>
              <a:rPr lang="fr-BE" sz="4800" cap="small" dirty="0" smtClean="0">
                <a:solidFill>
                  <a:schemeClr val="bg1"/>
                </a:solidFill>
                <a:latin typeface="Tahoma" pitchFamily="34" charset="0"/>
                <a:ea typeface="Tahoma" pitchFamily="34" charset="0"/>
                <a:cs typeface="Tahoma" pitchFamily="34" charset="0"/>
              </a:rPr>
              <a:t>En conclusion, pour l’observatoire de la santé et du social</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3907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956697" y="1329625"/>
            <a:ext cx="8278606" cy="4722040"/>
            <a:chOff x="1222406" y="1329625"/>
            <a:chExt cx="8278606" cy="4722040"/>
          </a:xfrm>
        </p:grpSpPr>
        <p:graphicFrame>
          <p:nvGraphicFramePr>
            <p:cNvPr id="10" name="Grafiek 9"/>
            <p:cNvGraphicFramePr>
              <a:graphicFrameLocks/>
            </p:cNvGraphicFramePr>
            <p:nvPr>
              <p:extLst>
                <p:ext uri="{D42A27DB-BD31-4B8C-83A1-F6EECF244321}">
                  <p14:modId xmlns:p14="http://schemas.microsoft.com/office/powerpoint/2010/main" val="2437103554"/>
                </p:ext>
              </p:extLst>
            </p:nvPr>
          </p:nvGraphicFramePr>
          <p:xfrm>
            <a:off x="1222406" y="1516130"/>
            <a:ext cx="8278606" cy="448249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1"/>
            <p:cNvSpPr/>
            <p:nvPr/>
          </p:nvSpPr>
          <p:spPr>
            <a:xfrm>
              <a:off x="1878677" y="1329625"/>
              <a:ext cx="3050770" cy="4722040"/>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 name="Titel 1"/>
          <p:cNvSpPr>
            <a:spLocks noGrp="1"/>
          </p:cNvSpPr>
          <p:nvPr>
            <p:ph type="title"/>
          </p:nvPr>
        </p:nvSpPr>
        <p:spPr>
          <a:xfrm>
            <a:off x="0" y="30534"/>
            <a:ext cx="12192000" cy="588591"/>
          </a:xfrm>
        </p:spPr>
        <p:txBody>
          <a:bodyPr>
            <a:normAutofit/>
          </a:bodyPr>
          <a:lstStyle/>
          <a:p>
            <a:pPr algn="ctr"/>
            <a:r>
              <a:rPr lang="nl-BE" sz="2800" dirty="0" smtClean="0">
                <a:solidFill>
                  <a:schemeClr val="bg1"/>
                </a:solidFill>
                <a:latin typeface="+mn-lt"/>
              </a:rPr>
              <a:t>Des </a:t>
            </a:r>
            <a:r>
              <a:rPr lang="nl-BE" sz="2800" dirty="0" err="1" smtClean="0">
                <a:solidFill>
                  <a:schemeClr val="bg1"/>
                </a:solidFill>
                <a:latin typeface="+mn-lt"/>
              </a:rPr>
              <a:t>emplois</a:t>
            </a:r>
            <a:r>
              <a:rPr lang="nl-BE" sz="2800" dirty="0" smtClean="0">
                <a:solidFill>
                  <a:schemeClr val="bg1"/>
                </a:solidFill>
                <a:latin typeface="+mn-lt"/>
              </a:rPr>
              <a:t> </a:t>
            </a:r>
            <a:r>
              <a:rPr lang="nl-BE" sz="2800" dirty="0" err="1" smtClean="0">
                <a:solidFill>
                  <a:schemeClr val="bg1"/>
                </a:solidFill>
                <a:latin typeface="+mn-lt"/>
              </a:rPr>
              <a:t>peu</a:t>
            </a:r>
            <a:r>
              <a:rPr lang="nl-BE" sz="2800" dirty="0" smtClean="0">
                <a:solidFill>
                  <a:schemeClr val="bg1"/>
                </a:solidFill>
                <a:latin typeface="+mn-lt"/>
              </a:rPr>
              <a:t> </a:t>
            </a:r>
            <a:r>
              <a:rPr lang="nl-BE" sz="2800" dirty="0" err="1" smtClean="0">
                <a:solidFill>
                  <a:schemeClr val="bg1"/>
                </a:solidFill>
                <a:latin typeface="+mn-lt"/>
              </a:rPr>
              <a:t>accessibles</a:t>
            </a:r>
            <a:r>
              <a:rPr lang="nl-BE" sz="2800" dirty="0" smtClean="0">
                <a:solidFill>
                  <a:schemeClr val="bg1"/>
                </a:solidFill>
                <a:latin typeface="+mn-lt"/>
              </a:rPr>
              <a:t> pour les </a:t>
            </a:r>
            <a:r>
              <a:rPr lang="nl-BE" sz="2800" dirty="0" err="1" smtClean="0">
                <a:solidFill>
                  <a:schemeClr val="bg1"/>
                </a:solidFill>
                <a:latin typeface="+mn-lt"/>
              </a:rPr>
              <a:t>Bruxellois</a:t>
            </a:r>
            <a:endParaRPr lang="nl-BE" sz="2800" dirty="0">
              <a:solidFill>
                <a:schemeClr val="bg1"/>
              </a:solidFill>
              <a:latin typeface="+mn-lt"/>
            </a:endParaRPr>
          </a:p>
        </p:txBody>
      </p:sp>
      <p:sp>
        <p:nvSpPr>
          <p:cNvPr id="6" name="Tekstvak 5"/>
          <p:cNvSpPr txBox="1"/>
          <p:nvPr/>
        </p:nvSpPr>
        <p:spPr>
          <a:xfrm>
            <a:off x="2992028" y="1516130"/>
            <a:ext cx="2626822" cy="369332"/>
          </a:xfrm>
          <a:prstGeom prst="rect">
            <a:avLst/>
          </a:prstGeom>
          <a:noFill/>
        </p:spPr>
        <p:txBody>
          <a:bodyPr wrap="square" rtlCol="0">
            <a:spAutoFit/>
          </a:bodyPr>
          <a:lstStyle/>
          <a:p>
            <a:r>
              <a:rPr lang="nl-BE" dirty="0" smtClean="0"/>
              <a:t>0-17 </a:t>
            </a:r>
            <a:r>
              <a:rPr lang="nl-BE" dirty="0" err="1" smtClean="0"/>
              <a:t>ans</a:t>
            </a:r>
            <a:r>
              <a:rPr lang="nl-BE" dirty="0" smtClean="0"/>
              <a:t>      18-59 </a:t>
            </a:r>
            <a:r>
              <a:rPr lang="nl-BE" dirty="0" err="1" smtClean="0"/>
              <a:t>ans</a:t>
            </a:r>
            <a:endParaRPr lang="nl-BE" dirty="0"/>
          </a:p>
        </p:txBody>
      </p:sp>
      <p:sp>
        <p:nvSpPr>
          <p:cNvPr id="7" name="Tekstvak 6"/>
          <p:cNvSpPr txBox="1"/>
          <p:nvPr/>
        </p:nvSpPr>
        <p:spPr>
          <a:xfrm>
            <a:off x="6958267" y="3130050"/>
            <a:ext cx="2925565" cy="369332"/>
          </a:xfrm>
          <a:prstGeom prst="rect">
            <a:avLst/>
          </a:prstGeom>
          <a:noFill/>
        </p:spPr>
        <p:txBody>
          <a:bodyPr wrap="square" rtlCol="0">
            <a:spAutoFit/>
          </a:bodyPr>
          <a:lstStyle/>
          <a:p>
            <a:r>
              <a:rPr lang="nl-BE" dirty="0" smtClean="0"/>
              <a:t>0-17 </a:t>
            </a:r>
            <a:r>
              <a:rPr lang="nl-BE" dirty="0" err="1" smtClean="0"/>
              <a:t>ans</a:t>
            </a:r>
            <a:r>
              <a:rPr lang="nl-BE" dirty="0" smtClean="0"/>
              <a:t>         18-59 </a:t>
            </a:r>
            <a:r>
              <a:rPr lang="nl-BE" dirty="0" err="1" smtClean="0"/>
              <a:t>ans</a:t>
            </a:r>
            <a:endParaRPr lang="nl-BE" dirty="0"/>
          </a:p>
        </p:txBody>
      </p:sp>
      <p:sp>
        <p:nvSpPr>
          <p:cNvPr id="8" name="Tekstvak 7"/>
          <p:cNvSpPr txBox="1"/>
          <p:nvPr/>
        </p:nvSpPr>
        <p:spPr>
          <a:xfrm>
            <a:off x="-182880" y="869161"/>
            <a:ext cx="12192000" cy="400110"/>
          </a:xfrm>
          <a:prstGeom prst="rect">
            <a:avLst/>
          </a:prstGeom>
          <a:noFill/>
        </p:spPr>
        <p:txBody>
          <a:bodyPr wrap="square" rtlCol="0">
            <a:spAutoFit/>
          </a:bodyPr>
          <a:lstStyle/>
          <a:p>
            <a:pPr algn="ctr"/>
            <a:r>
              <a:rPr lang="nl-BE" sz="2000" b="1" dirty="0" err="1" smtClean="0"/>
              <a:t>Pourcentage</a:t>
            </a:r>
            <a:r>
              <a:rPr lang="nl-BE" sz="2000" b="1" dirty="0" smtClean="0"/>
              <a:t> de la </a:t>
            </a:r>
            <a:r>
              <a:rPr lang="nl-BE" sz="2000" b="1" dirty="0" err="1" smtClean="0"/>
              <a:t>population</a:t>
            </a:r>
            <a:r>
              <a:rPr lang="nl-BE" sz="2000" b="1" dirty="0" smtClean="0"/>
              <a:t> vivant dans </a:t>
            </a:r>
            <a:r>
              <a:rPr lang="nl-BE" sz="2000" b="1" dirty="0" err="1" smtClean="0"/>
              <a:t>un</a:t>
            </a:r>
            <a:r>
              <a:rPr lang="nl-BE" sz="2000" b="1" dirty="0" smtClean="0"/>
              <a:t> ménage sans </a:t>
            </a:r>
            <a:r>
              <a:rPr lang="nl-BE" sz="2000" b="1" dirty="0" err="1" smtClean="0"/>
              <a:t>emploi</a:t>
            </a:r>
            <a:r>
              <a:rPr lang="nl-BE" sz="2000" b="1" dirty="0" smtClean="0"/>
              <a:t> </a:t>
            </a:r>
            <a:r>
              <a:rPr lang="nl-BE" sz="2000" b="1" dirty="0" err="1" smtClean="0"/>
              <a:t>rémunéré</a:t>
            </a:r>
            <a:r>
              <a:rPr lang="nl-BE" sz="2000" b="1" dirty="0" smtClean="0"/>
              <a:t>, 2018</a:t>
            </a:r>
            <a:endParaRPr lang="nl-BE" sz="2000" b="1" dirty="0"/>
          </a:p>
        </p:txBody>
      </p:sp>
      <p:sp>
        <p:nvSpPr>
          <p:cNvPr id="9" name="Tekstvak 8"/>
          <p:cNvSpPr txBox="1"/>
          <p:nvPr/>
        </p:nvSpPr>
        <p:spPr>
          <a:xfrm>
            <a:off x="7335155" y="6550223"/>
            <a:ext cx="4856845" cy="307777"/>
          </a:xfrm>
          <a:prstGeom prst="rect">
            <a:avLst/>
          </a:prstGeom>
          <a:noFill/>
        </p:spPr>
        <p:txBody>
          <a:bodyPr wrap="square" rtlCol="0">
            <a:spAutoFit/>
          </a:bodyPr>
          <a:lstStyle/>
          <a:p>
            <a:pPr algn="r"/>
            <a:r>
              <a:rPr lang="nl-BE" sz="1400" dirty="0" smtClean="0"/>
              <a:t>Source: </a:t>
            </a:r>
            <a:r>
              <a:rPr lang="nl-BE" sz="1400" dirty="0" err="1" smtClean="0"/>
              <a:t>Statistics</a:t>
            </a:r>
            <a:r>
              <a:rPr lang="nl-BE" sz="1400" dirty="0" smtClean="0"/>
              <a:t> Belgium, </a:t>
            </a:r>
            <a:r>
              <a:rPr lang="nl-BE" sz="1400" dirty="0"/>
              <a:t>Enquête </a:t>
            </a:r>
            <a:r>
              <a:rPr lang="nl-BE" sz="1400" dirty="0" err="1"/>
              <a:t>sur</a:t>
            </a:r>
            <a:r>
              <a:rPr lang="nl-BE" sz="1400" dirty="0"/>
              <a:t> les </a:t>
            </a:r>
            <a:r>
              <a:rPr lang="nl-BE" sz="1400" dirty="0" err="1"/>
              <a:t>forces</a:t>
            </a:r>
            <a:r>
              <a:rPr lang="nl-BE" sz="1400" dirty="0"/>
              <a:t> de </a:t>
            </a:r>
            <a:r>
              <a:rPr lang="nl-BE" sz="1400" dirty="0" err="1"/>
              <a:t>travail</a:t>
            </a:r>
            <a:r>
              <a:rPr lang="nl-BE" sz="1400" dirty="0"/>
              <a:t> 2018 </a:t>
            </a:r>
          </a:p>
        </p:txBody>
      </p:sp>
    </p:spTree>
    <p:extLst>
      <p:ext uri="{BB962C8B-B14F-4D97-AF65-F5344CB8AC3E}">
        <p14:creationId xmlns:p14="http://schemas.microsoft.com/office/powerpoint/2010/main" val="3703722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13611"/>
          </a:xfrm>
        </p:spPr>
        <p:txBody>
          <a:bodyPr>
            <a:normAutofit/>
          </a:bodyPr>
          <a:lstStyle/>
          <a:p>
            <a:pPr algn="ctr"/>
            <a:r>
              <a:rPr lang="fr-BE" sz="2800" dirty="0">
                <a:solidFill>
                  <a:schemeClr val="bg1"/>
                </a:solidFill>
                <a:latin typeface="+mn-lt"/>
              </a:rPr>
              <a:t>U</a:t>
            </a:r>
            <a:r>
              <a:rPr lang="fr-BE" sz="2800" dirty="0" smtClean="0">
                <a:solidFill>
                  <a:schemeClr val="bg1"/>
                </a:solidFill>
                <a:latin typeface="+mn-lt"/>
              </a:rPr>
              <a:t>ne indispensable action combinée</a:t>
            </a:r>
            <a:endParaRPr lang="fr-BE" sz="2800" dirty="0">
              <a:solidFill>
                <a:schemeClr val="bg1"/>
              </a:solidFill>
              <a:latin typeface="+mn-lt"/>
            </a:endParaRPr>
          </a:p>
        </p:txBody>
      </p:sp>
      <p:sp>
        <p:nvSpPr>
          <p:cNvPr id="3" name="Espace réservé du contenu 2"/>
          <p:cNvSpPr>
            <a:spLocks noGrp="1"/>
          </p:cNvSpPr>
          <p:nvPr>
            <p:ph idx="1"/>
          </p:nvPr>
        </p:nvSpPr>
        <p:spPr>
          <a:xfrm>
            <a:off x="838200" y="1017195"/>
            <a:ext cx="10515600" cy="4351338"/>
          </a:xfrm>
        </p:spPr>
        <p:txBody>
          <a:bodyPr>
            <a:noAutofit/>
          </a:bodyPr>
          <a:lstStyle/>
          <a:p>
            <a:pPr lvl="1"/>
            <a:r>
              <a:rPr lang="fr-BE" sz="2800" dirty="0" smtClean="0">
                <a:latin typeface="+mj-lt"/>
              </a:rPr>
              <a:t>Visibiliser le </a:t>
            </a:r>
            <a:r>
              <a:rPr lang="fr-BE" sz="2800" dirty="0">
                <a:latin typeface="+mj-lt"/>
              </a:rPr>
              <a:t>phénomène des expulsions </a:t>
            </a:r>
            <a:r>
              <a:rPr lang="fr-BE" sz="2800" dirty="0" smtClean="0">
                <a:latin typeface="+mj-lt"/>
              </a:rPr>
              <a:t>domiciliaires: dispositif centralisé et informatisé de suivi </a:t>
            </a:r>
          </a:p>
          <a:p>
            <a:pPr lvl="1"/>
            <a:r>
              <a:rPr lang="fr-BE" sz="2800" dirty="0" smtClean="0">
                <a:latin typeface="+mj-lt"/>
              </a:rPr>
              <a:t>Ajustements législatifs : Loi dite d’humanisation des expulsions</a:t>
            </a:r>
          </a:p>
          <a:p>
            <a:pPr marL="457200" lvl="1" indent="0">
              <a:buNone/>
            </a:pPr>
            <a:endParaRPr lang="fr-BE" sz="500" dirty="0" smtClean="0">
              <a:latin typeface="+mj-lt"/>
            </a:endParaRPr>
          </a:p>
          <a:p>
            <a:pPr>
              <a:buFont typeface="Wingdings" panose="05000000000000000000" pitchFamily="2" charset="2"/>
              <a:buChar char="Ø"/>
            </a:pPr>
            <a:r>
              <a:rPr lang="fr-BE" sz="3200" dirty="0" smtClean="0">
                <a:latin typeface="+mj-lt"/>
              </a:rPr>
              <a:t>Action combinée </a:t>
            </a:r>
          </a:p>
          <a:p>
            <a:pPr lvl="1"/>
            <a:r>
              <a:rPr lang="fr-BE" sz="2800" dirty="0">
                <a:latin typeface="+mj-lt"/>
              </a:rPr>
              <a:t>P</a:t>
            </a:r>
            <a:r>
              <a:rPr lang="fr-BE" sz="2800" dirty="0" smtClean="0">
                <a:latin typeface="+mj-lt"/>
              </a:rPr>
              <a:t>olitiques de logement : effectivité du droit au logement</a:t>
            </a:r>
          </a:p>
          <a:p>
            <a:pPr lvl="1"/>
            <a:r>
              <a:rPr lang="fr-BE" sz="2800" dirty="0">
                <a:latin typeface="+mj-lt"/>
              </a:rPr>
              <a:t>I</a:t>
            </a:r>
            <a:r>
              <a:rPr lang="fr-BE" sz="2800" dirty="0" smtClean="0">
                <a:latin typeface="+mj-lt"/>
              </a:rPr>
              <a:t>nstruments préventifs et d’accompagnement des parcours d’expulsion des personnes précarisées et en pauvreté : réduire les risques de renforcement des phénomènes de précarisation</a:t>
            </a:r>
          </a:p>
          <a:p>
            <a:pPr marL="457200" lvl="1" indent="0">
              <a:buNone/>
            </a:pPr>
            <a:r>
              <a:rPr lang="fr-BE" sz="2800" dirty="0" smtClean="0">
                <a:latin typeface="+mj-lt"/>
              </a:rPr>
              <a:t>&lt;-&gt; Empêcher toute expulsion domiciliaire en l’absence de solution de relogement</a:t>
            </a:r>
          </a:p>
        </p:txBody>
      </p:sp>
    </p:spTree>
    <p:extLst>
      <p:ext uri="{BB962C8B-B14F-4D97-AF65-F5344CB8AC3E}">
        <p14:creationId xmlns:p14="http://schemas.microsoft.com/office/powerpoint/2010/main" val="30637256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3877056"/>
            <a:ext cx="10287254" cy="572543"/>
          </a:xfrm>
        </p:spPr>
        <p:txBody>
          <a:bodyPr>
            <a:normAutofit/>
          </a:bodyPr>
          <a:lstStyle/>
          <a:p>
            <a:r>
              <a:rPr lang="fr-BE" sz="2800" dirty="0" smtClean="0"/>
              <a:t>Contacts:</a:t>
            </a:r>
            <a:endParaRPr lang="fr-BE" sz="2800" dirty="0"/>
          </a:p>
        </p:txBody>
      </p:sp>
      <p:sp>
        <p:nvSpPr>
          <p:cNvPr id="3" name="Espace réservé du texte 2"/>
          <p:cNvSpPr>
            <a:spLocks noGrp="1"/>
          </p:cNvSpPr>
          <p:nvPr>
            <p:ph type="body" idx="1"/>
          </p:nvPr>
        </p:nvSpPr>
        <p:spPr>
          <a:xfrm>
            <a:off x="953770" y="4296855"/>
            <a:ext cx="10515600" cy="1500187"/>
          </a:xfrm>
        </p:spPr>
        <p:txBody>
          <a:bodyPr>
            <a:normAutofit fontScale="92500" lnSpcReduction="20000"/>
          </a:bodyPr>
          <a:lstStyle/>
          <a:p>
            <a:endParaRPr lang="fr-BE" dirty="0" smtClean="0">
              <a:solidFill>
                <a:schemeClr val="tx1"/>
              </a:solidFill>
              <a:latin typeface="+mj-lt"/>
            </a:endParaRPr>
          </a:p>
          <a:p>
            <a:r>
              <a:rPr lang="fr-BE" dirty="0" smtClean="0">
                <a:solidFill>
                  <a:schemeClr val="tx1"/>
                </a:solidFill>
                <a:latin typeface="+mj-lt"/>
              </a:rPr>
              <a:t>Gaëlle Amerijckx </a:t>
            </a:r>
            <a:r>
              <a:rPr lang="fr-BE" dirty="0" err="1" smtClean="0">
                <a:solidFill>
                  <a:schemeClr val="tx1"/>
                </a:solidFill>
                <a:latin typeface="+mj-lt"/>
                <a:hlinkClick r:id="rId2"/>
              </a:rPr>
              <a:t>gamerijckx@ccc.brussels</a:t>
            </a:r>
            <a:r>
              <a:rPr lang="fr-BE" dirty="0" smtClean="0">
                <a:solidFill>
                  <a:schemeClr val="tx1"/>
                </a:solidFill>
                <a:latin typeface="+mj-lt"/>
              </a:rPr>
              <a:t> 02 552 01 59</a:t>
            </a:r>
          </a:p>
          <a:p>
            <a:r>
              <a:rPr lang="fr-BE" dirty="0" smtClean="0">
                <a:solidFill>
                  <a:schemeClr val="tx1"/>
                </a:solidFill>
                <a:latin typeface="+mj-lt"/>
              </a:rPr>
              <a:t>Marion </a:t>
            </a:r>
            <a:r>
              <a:rPr lang="fr-BE" dirty="0" err="1" smtClean="0">
                <a:solidFill>
                  <a:schemeClr val="tx1"/>
                </a:solidFill>
                <a:latin typeface="+mj-lt"/>
              </a:rPr>
              <a:t>Englert</a:t>
            </a:r>
            <a:r>
              <a:rPr lang="fr-BE" dirty="0" smtClean="0">
                <a:solidFill>
                  <a:schemeClr val="tx1"/>
                </a:solidFill>
                <a:latin typeface="+mj-lt"/>
              </a:rPr>
              <a:t> </a:t>
            </a:r>
            <a:r>
              <a:rPr lang="fr-BE" dirty="0" err="1" smtClean="0">
                <a:solidFill>
                  <a:schemeClr val="tx1"/>
                </a:solidFill>
                <a:latin typeface="+mj-lt"/>
                <a:hlinkClick r:id="rId3"/>
              </a:rPr>
              <a:t>menglert@ccc.brussels</a:t>
            </a:r>
            <a:r>
              <a:rPr lang="fr-BE" dirty="0">
                <a:solidFill>
                  <a:schemeClr val="tx1"/>
                </a:solidFill>
                <a:latin typeface="+mj-lt"/>
              </a:rPr>
              <a:t> </a:t>
            </a:r>
            <a:r>
              <a:rPr lang="fr-BE" dirty="0" smtClean="0">
                <a:solidFill>
                  <a:schemeClr val="tx1"/>
                </a:solidFill>
                <a:latin typeface="+mj-lt"/>
              </a:rPr>
              <a:t>02 552 01 55</a:t>
            </a:r>
          </a:p>
          <a:p>
            <a:r>
              <a:rPr lang="fr-BE" dirty="0" smtClean="0">
                <a:solidFill>
                  <a:schemeClr val="tx1"/>
                </a:solidFill>
                <a:latin typeface="+mj-lt"/>
              </a:rPr>
              <a:t>Sarah Luyten </a:t>
            </a:r>
            <a:r>
              <a:rPr lang="fr-BE" dirty="0" err="1" smtClean="0">
                <a:solidFill>
                  <a:schemeClr val="tx1"/>
                </a:solidFill>
                <a:latin typeface="+mj-lt"/>
                <a:hlinkClick r:id="rId4"/>
              </a:rPr>
              <a:t>sluyten@ggc.brussels</a:t>
            </a:r>
            <a:r>
              <a:rPr lang="fr-BE" dirty="0" smtClean="0">
                <a:solidFill>
                  <a:schemeClr val="tx1"/>
                </a:solidFill>
                <a:latin typeface="+mj-lt"/>
              </a:rPr>
              <a:t> 02 552 01 18</a:t>
            </a:r>
            <a:endParaRPr lang="fr-BE" dirty="0">
              <a:solidFill>
                <a:schemeClr val="tx1"/>
              </a:solidFill>
              <a:latin typeface="+mj-lt"/>
            </a:endParaRPr>
          </a:p>
        </p:txBody>
      </p:sp>
      <p:sp>
        <p:nvSpPr>
          <p:cNvPr id="5" name="ZoneTexte 4"/>
          <p:cNvSpPr txBox="1"/>
          <p:nvPr/>
        </p:nvSpPr>
        <p:spPr>
          <a:xfrm>
            <a:off x="0" y="0"/>
            <a:ext cx="12192000" cy="523220"/>
          </a:xfrm>
          <a:prstGeom prst="rect">
            <a:avLst/>
          </a:prstGeom>
          <a:noFill/>
        </p:spPr>
        <p:txBody>
          <a:bodyPr wrap="square" rtlCol="0">
            <a:spAutoFit/>
          </a:bodyPr>
          <a:lstStyle/>
          <a:p>
            <a:pPr algn="ctr"/>
            <a:r>
              <a:rPr lang="fr-BE" sz="2800" dirty="0" smtClean="0">
                <a:solidFill>
                  <a:schemeClr val="bg1"/>
                </a:solidFill>
              </a:rPr>
              <a:t>Pour plus d’informations</a:t>
            </a:r>
            <a:endParaRPr lang="fr-BE" sz="2800" dirty="0">
              <a:solidFill>
                <a:schemeClr val="bg1"/>
              </a:solidFill>
            </a:endParaRPr>
          </a:p>
        </p:txBody>
      </p:sp>
      <p:sp>
        <p:nvSpPr>
          <p:cNvPr id="6" name="Titre 1"/>
          <p:cNvSpPr txBox="1">
            <a:spLocks/>
          </p:cNvSpPr>
          <p:nvPr/>
        </p:nvSpPr>
        <p:spPr>
          <a:xfrm>
            <a:off x="953770" y="1338688"/>
            <a:ext cx="10287254" cy="16849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800" dirty="0" smtClean="0"/>
              <a:t>Les rapports sont disponibles sur le site de l’Observatoire de la Santé et du Social de Bruxelles:</a:t>
            </a:r>
          </a:p>
          <a:p>
            <a:endParaRPr lang="fr-BE" sz="2800" dirty="0" smtClean="0"/>
          </a:p>
          <a:p>
            <a:pPr algn="ctr"/>
            <a:r>
              <a:rPr lang="fr-BE" sz="2800" dirty="0">
                <a:hlinkClick r:id="rId5"/>
              </a:rPr>
              <a:t>https://</a:t>
            </a:r>
            <a:r>
              <a:rPr lang="fr-BE" sz="2800" dirty="0" smtClean="0">
                <a:hlinkClick r:id="rId5"/>
              </a:rPr>
              <a:t>www.ccc-ggc.brussels/fr/observatbru/accueil</a:t>
            </a:r>
            <a:r>
              <a:rPr lang="fr-BE" sz="2800" dirty="0" smtClean="0"/>
              <a:t> </a:t>
            </a:r>
            <a:endParaRPr lang="fr-BE" sz="2800" dirty="0"/>
          </a:p>
        </p:txBody>
      </p:sp>
    </p:spTree>
    <p:extLst>
      <p:ext uri="{BB962C8B-B14F-4D97-AF65-F5344CB8AC3E}">
        <p14:creationId xmlns:p14="http://schemas.microsoft.com/office/powerpoint/2010/main" val="405651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677247013"/>
              </p:ext>
            </p:extLst>
          </p:nvPr>
        </p:nvGraphicFramePr>
        <p:xfrm>
          <a:off x="1032388" y="1486651"/>
          <a:ext cx="10127224" cy="4386295"/>
        </p:xfrm>
        <a:graphic>
          <a:graphicData uri="http://schemas.openxmlformats.org/drawingml/2006/table">
            <a:tbl>
              <a:tblPr firstRow="1" firstCol="1" bandRow="1">
                <a:tableStyleId>{5C22544A-7EE6-4342-B048-85BDC9FD1C3A}</a:tableStyleId>
              </a:tblPr>
              <a:tblGrid>
                <a:gridCol w="4696970">
                  <a:extLst>
                    <a:ext uri="{9D8B030D-6E8A-4147-A177-3AD203B41FA5}">
                      <a16:colId xmlns:a16="http://schemas.microsoft.com/office/drawing/2014/main" val="3368778597"/>
                    </a:ext>
                  </a:extLst>
                </a:gridCol>
                <a:gridCol w="2392747">
                  <a:extLst>
                    <a:ext uri="{9D8B030D-6E8A-4147-A177-3AD203B41FA5}">
                      <a16:colId xmlns:a16="http://schemas.microsoft.com/office/drawing/2014/main" val="2923177955"/>
                    </a:ext>
                  </a:extLst>
                </a:gridCol>
                <a:gridCol w="1100554">
                  <a:extLst>
                    <a:ext uri="{9D8B030D-6E8A-4147-A177-3AD203B41FA5}">
                      <a16:colId xmlns:a16="http://schemas.microsoft.com/office/drawing/2014/main" val="156274015"/>
                    </a:ext>
                  </a:extLst>
                </a:gridCol>
                <a:gridCol w="1936953">
                  <a:extLst>
                    <a:ext uri="{9D8B030D-6E8A-4147-A177-3AD203B41FA5}">
                      <a16:colId xmlns:a16="http://schemas.microsoft.com/office/drawing/2014/main" val="2709044866"/>
                    </a:ext>
                  </a:extLst>
                </a:gridCol>
              </a:tblGrid>
              <a:tr h="700735">
                <a:tc>
                  <a:txBody>
                    <a:bodyPr/>
                    <a:lstStyle/>
                    <a:p>
                      <a:pPr algn="just">
                        <a:lnSpc>
                          <a:spcPct val="107000"/>
                        </a:lnSpc>
                        <a:spcAft>
                          <a:spcPts val="0"/>
                        </a:spcAft>
                      </a:pP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err="1" smtClean="0">
                          <a:effectLst/>
                        </a:rPr>
                        <a:t>Isolé</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nl-BE" sz="1600" dirty="0" err="1" smtClean="0">
                          <a:effectLst/>
                        </a:rPr>
                        <a:t>Couple</a:t>
                      </a:r>
                      <a:r>
                        <a:rPr lang="nl-BE" sz="1600" baseline="0" dirty="0" smtClean="0">
                          <a:effectLst/>
                        </a:rPr>
                        <a:t> </a:t>
                      </a:r>
                      <a:r>
                        <a:rPr lang="nl-BE" sz="1600" baseline="0" dirty="0" err="1" smtClean="0">
                          <a:effectLst/>
                        </a:rPr>
                        <a:t>avec</a:t>
                      </a:r>
                      <a:r>
                        <a:rPr lang="nl-BE" sz="1600" baseline="0" dirty="0" smtClean="0">
                          <a:effectLst/>
                        </a:rPr>
                        <a:t> 2 </a:t>
                      </a:r>
                      <a:r>
                        <a:rPr lang="nl-BE" sz="1600" baseline="0" dirty="0" err="1" smtClean="0">
                          <a:effectLst/>
                        </a:rPr>
                        <a:t>enfants</a:t>
                      </a:r>
                      <a:r>
                        <a:rPr lang="nl-BE" sz="1600" dirty="0" smtClean="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nl-BE"/>
                    </a:p>
                  </a:txBody>
                  <a:tcPr/>
                </a:tc>
                <a:extLst>
                  <a:ext uri="{0D108BD9-81ED-4DB2-BD59-A6C34878D82A}">
                    <a16:rowId xmlns:a16="http://schemas.microsoft.com/office/drawing/2014/main" val="3815092260"/>
                  </a:ext>
                </a:extLst>
              </a:tr>
              <a:tr h="700735">
                <a:tc>
                  <a:txBody>
                    <a:bodyPr/>
                    <a:lstStyle/>
                    <a:p>
                      <a:pPr algn="l">
                        <a:lnSpc>
                          <a:spcPct val="107000"/>
                        </a:lnSpc>
                        <a:spcAft>
                          <a:spcPts val="0"/>
                        </a:spcAft>
                      </a:pPr>
                      <a:r>
                        <a:rPr lang="nl-BE" sz="1600" dirty="0" err="1" smtClean="0">
                          <a:effectLst/>
                        </a:rPr>
                        <a:t>Seuil</a:t>
                      </a:r>
                      <a:r>
                        <a:rPr lang="nl-BE" sz="1600" dirty="0" smtClean="0">
                          <a:effectLst/>
                        </a:rPr>
                        <a:t> de </a:t>
                      </a:r>
                      <a:r>
                        <a:rPr lang="nl-BE" sz="1600" dirty="0" err="1" smtClean="0">
                          <a:effectLst/>
                        </a:rPr>
                        <a:t>risque</a:t>
                      </a:r>
                      <a:r>
                        <a:rPr lang="nl-BE" sz="1600" dirty="0" smtClean="0">
                          <a:effectLst/>
                        </a:rPr>
                        <a:t> de </a:t>
                      </a:r>
                      <a:r>
                        <a:rPr lang="nl-BE" sz="1600" dirty="0" err="1" smtClean="0">
                          <a:effectLst/>
                        </a:rPr>
                        <a:t>pauvreté</a:t>
                      </a:r>
                      <a:r>
                        <a:rPr lang="nl-BE" sz="1600" dirty="0" smtClean="0">
                          <a:effectLst/>
                        </a:rPr>
                        <a:t> </a:t>
                      </a:r>
                      <a:r>
                        <a:rPr lang="nl-BE" sz="1600" dirty="0">
                          <a:effectLst/>
                        </a:rPr>
                        <a:t>(EU-SILC </a:t>
                      </a:r>
                      <a:r>
                        <a:rPr lang="nl-BE" sz="1600" dirty="0" smtClean="0">
                          <a:effectLst/>
                        </a:rPr>
                        <a:t>2019, </a:t>
                      </a:r>
                      <a:r>
                        <a:rPr lang="nl-BE" sz="1600" dirty="0" err="1" smtClean="0">
                          <a:effectLst/>
                        </a:rPr>
                        <a:t>revenus</a:t>
                      </a:r>
                      <a:r>
                        <a:rPr lang="nl-BE" sz="1600" dirty="0" smtClean="0">
                          <a:effectLst/>
                        </a:rPr>
                        <a:t> 2018)</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66FF"/>
                    </a:solidFill>
                  </a:tcPr>
                </a:tc>
                <a:tc>
                  <a:txBody>
                    <a:bodyPr/>
                    <a:lstStyle/>
                    <a:p>
                      <a:pPr algn="ctr">
                        <a:lnSpc>
                          <a:spcPct val="107000"/>
                        </a:lnSpc>
                        <a:spcAft>
                          <a:spcPts val="0"/>
                        </a:spcAft>
                      </a:pPr>
                      <a:r>
                        <a:rPr lang="nl-BE" sz="1600" dirty="0" smtClean="0">
                          <a:effectLst/>
                        </a:rPr>
                        <a:t>1 187</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gridSpan="2">
                  <a:txBody>
                    <a:bodyPr/>
                    <a:lstStyle/>
                    <a:p>
                      <a:pPr algn="ctr">
                        <a:lnSpc>
                          <a:spcPct val="107000"/>
                        </a:lnSpc>
                        <a:spcAft>
                          <a:spcPts val="0"/>
                        </a:spcAft>
                      </a:pPr>
                      <a:r>
                        <a:rPr lang="nl-BE" sz="1600" dirty="0">
                          <a:effectLst/>
                        </a:rPr>
                        <a:t>2 </a:t>
                      </a:r>
                      <a:r>
                        <a:rPr lang="nl-BE" sz="1600" dirty="0" smtClean="0">
                          <a:effectLst/>
                        </a:rPr>
                        <a:t>572</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hMerge="1">
                  <a:txBody>
                    <a:bodyPr/>
                    <a:lstStyle/>
                    <a:p>
                      <a:pPr algn="ctr">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086909289"/>
                  </a:ext>
                </a:extLst>
              </a:tr>
              <a:tr h="226584">
                <a:tc>
                  <a:txBody>
                    <a:bodyPr/>
                    <a:lstStyle/>
                    <a:p>
                      <a:pPr algn="l">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err="1" smtClean="0">
                          <a:effectLst/>
                          <a:latin typeface="Calibri" panose="020F0502020204030204" pitchFamily="34" charset="0"/>
                          <a:ea typeface="Calibri" panose="020F0502020204030204" pitchFamily="34" charset="0"/>
                          <a:cs typeface="Times New Roman" panose="02020603050405020304" pitchFamily="18" charset="0"/>
                        </a:rPr>
                        <a:t>montant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err="1" smtClean="0">
                          <a:solidFill>
                            <a:srgbClr val="000000"/>
                          </a:solidFill>
                          <a:effectLst/>
                          <a:latin typeface="Calibri" panose="020F0502020204030204" pitchFamily="34" charset="0"/>
                        </a:rPr>
                        <a:t>avec</a:t>
                      </a:r>
                      <a:r>
                        <a:rPr lang="nl-BE" sz="1600" b="0" i="0" u="none" strike="noStrike" dirty="0" smtClean="0">
                          <a:solidFill>
                            <a:srgbClr val="000000"/>
                          </a:solidFill>
                          <a:effectLst/>
                          <a:latin typeface="Calibri" panose="020F0502020204030204" pitchFamily="34" charset="0"/>
                        </a:rPr>
                        <a:t> prestations</a:t>
                      </a:r>
                      <a:r>
                        <a:rPr lang="nl-BE" sz="1600" b="0" i="0" u="none" strike="noStrike" baseline="0" dirty="0" smtClean="0">
                          <a:solidFill>
                            <a:srgbClr val="000000"/>
                          </a:solidFill>
                          <a:effectLst/>
                          <a:latin typeface="Calibri" panose="020F0502020204030204" pitchFamily="34" charset="0"/>
                        </a:rPr>
                        <a:t> familiales garanties</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0512516"/>
                  </a:ext>
                </a:extLst>
              </a:tr>
              <a:tr h="226584">
                <a:tc>
                  <a:txBody>
                    <a:bodyPr/>
                    <a:lstStyle/>
                    <a:p>
                      <a:pPr algn="l">
                        <a:lnSpc>
                          <a:spcPct val="107000"/>
                        </a:lnSpc>
                        <a:spcAft>
                          <a:spcPts val="0"/>
                        </a:spcAft>
                      </a:pPr>
                      <a:r>
                        <a:rPr lang="nl-BE" sz="1600" dirty="0" smtClean="0">
                          <a:effectLst/>
                        </a:rPr>
                        <a:t>Revenu </a:t>
                      </a:r>
                      <a:r>
                        <a:rPr lang="nl-BE" sz="1600" dirty="0" err="1" smtClean="0">
                          <a:effectLst/>
                        </a:rPr>
                        <a:t>d’intégration</a:t>
                      </a:r>
                      <a:r>
                        <a:rPr lang="nl-BE" sz="1600" baseline="0" dirty="0" smtClean="0">
                          <a:effectLst/>
                        </a:rPr>
                        <a:t> sociale </a:t>
                      </a:r>
                      <a:r>
                        <a:rPr lang="nl-BE" sz="1600" dirty="0" smtClean="0">
                          <a:effectLst/>
                        </a:rPr>
                        <a:t>(CPAS)</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929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1 255 </a:t>
                      </a:r>
                      <a:r>
                        <a:rPr lang="nl-BE" sz="1600" dirty="0" smtClean="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1 612 €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9012631"/>
                  </a:ext>
                </a:extLst>
              </a:tr>
              <a:tr h="226584">
                <a:tc>
                  <a:txBody>
                    <a:bodyPr/>
                    <a:lstStyle/>
                    <a:p>
                      <a:pPr algn="l">
                        <a:lnSpc>
                          <a:spcPct val="107000"/>
                        </a:lnSpc>
                        <a:spcAft>
                          <a:spcPts val="0"/>
                        </a:spcAft>
                      </a:pPr>
                      <a:r>
                        <a:rPr lang="nl-BE" sz="1600" dirty="0" err="1" smtClean="0">
                          <a:effectLst/>
                        </a:rPr>
                        <a:t>Allocation</a:t>
                      </a:r>
                      <a:r>
                        <a:rPr lang="nl-BE" sz="1600" dirty="0" smtClean="0">
                          <a:effectLst/>
                        </a:rPr>
                        <a:t> </a:t>
                      </a:r>
                      <a:r>
                        <a:rPr lang="nl-BE" sz="1600" dirty="0" err="1" smtClean="0">
                          <a:effectLst/>
                        </a:rPr>
                        <a:t>d’insertion</a:t>
                      </a:r>
                      <a:r>
                        <a:rPr lang="nl-BE" sz="1600" dirty="0" smtClean="0">
                          <a:effectLst/>
                        </a:rPr>
                        <a:t> (ONEM)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932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282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1 639 €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4000570"/>
                  </a:ext>
                </a:extLst>
              </a:tr>
              <a:tr h="463660">
                <a:tc>
                  <a:txBody>
                    <a:bodyPr/>
                    <a:lstStyle/>
                    <a:p>
                      <a:pPr algn="l">
                        <a:lnSpc>
                          <a:spcPct val="107000"/>
                        </a:lnSpc>
                        <a:spcAft>
                          <a:spcPts val="0"/>
                        </a:spcAft>
                      </a:pPr>
                      <a:r>
                        <a:rPr lang="nl-BE" sz="1600" dirty="0" err="1" smtClean="0">
                          <a:effectLst/>
                        </a:rPr>
                        <a:t>Allocation</a:t>
                      </a:r>
                      <a:r>
                        <a:rPr lang="nl-BE" sz="1600" dirty="0" smtClean="0">
                          <a:effectLst/>
                        </a:rPr>
                        <a:t> de </a:t>
                      </a:r>
                      <a:r>
                        <a:rPr lang="nl-BE" sz="1600" dirty="0" err="1" smtClean="0">
                          <a:effectLst/>
                        </a:rPr>
                        <a:t>chômage</a:t>
                      </a:r>
                      <a:r>
                        <a:rPr lang="nl-BE" sz="1600" dirty="0" smtClean="0">
                          <a:effectLst/>
                        </a:rPr>
                        <a:t> minimum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a:effectLst/>
                        </a:rPr>
                        <a:t>1 </a:t>
                      </a:r>
                      <a:r>
                        <a:rPr lang="nl-BE" sz="1600" dirty="0" smtClean="0">
                          <a:effectLst/>
                        </a:rPr>
                        <a:t>078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316</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1 673 €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2193304"/>
                  </a:ext>
                </a:extLst>
              </a:tr>
              <a:tr h="574796">
                <a:tc>
                  <a:txBody>
                    <a:bodyPr/>
                    <a:lstStyle/>
                    <a:p>
                      <a:pPr algn="l">
                        <a:lnSpc>
                          <a:spcPct val="107000"/>
                        </a:lnSpc>
                        <a:spcAft>
                          <a:spcPts val="0"/>
                        </a:spcAft>
                      </a:pPr>
                      <a:r>
                        <a:rPr lang="nl-BE" sz="1600" dirty="0" err="1" smtClean="0">
                          <a:effectLst/>
                        </a:rPr>
                        <a:t>Allocation</a:t>
                      </a:r>
                      <a:r>
                        <a:rPr lang="nl-BE" sz="1600" dirty="0" smtClean="0">
                          <a:effectLst/>
                        </a:rPr>
                        <a:t> maximum de remplacement de </a:t>
                      </a:r>
                      <a:r>
                        <a:rPr lang="nl-BE" sz="1600" dirty="0" err="1" smtClean="0">
                          <a:effectLst/>
                        </a:rPr>
                        <a:t>revenus</a:t>
                      </a:r>
                      <a:r>
                        <a:rPr lang="nl-BE" sz="1600" dirty="0" smtClean="0">
                          <a:effectLst/>
                        </a:rPr>
                        <a:t> pour </a:t>
                      </a:r>
                      <a:r>
                        <a:rPr lang="nl-BE" sz="1600" dirty="0" err="1" smtClean="0">
                          <a:effectLst/>
                        </a:rPr>
                        <a:t>personne</a:t>
                      </a:r>
                      <a:r>
                        <a:rPr lang="nl-BE" sz="1600" dirty="0" smtClean="0">
                          <a:effectLst/>
                        </a:rPr>
                        <a:t> </a:t>
                      </a:r>
                      <a:r>
                        <a:rPr lang="nl-BE" sz="1600" dirty="0" err="1" smtClean="0">
                          <a:effectLst/>
                        </a:rPr>
                        <a:t>handicapée</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929</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1 255 €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1 612 €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7461695"/>
                  </a:ext>
                </a:extLst>
              </a:tr>
              <a:tr h="463660">
                <a:tc>
                  <a:txBody>
                    <a:bodyPr/>
                    <a:lstStyle/>
                    <a:p>
                      <a:pPr algn="l">
                        <a:lnSpc>
                          <a:spcPct val="107000"/>
                        </a:lnSpc>
                        <a:spcAft>
                          <a:spcPts val="0"/>
                        </a:spcAft>
                      </a:pPr>
                      <a:r>
                        <a:rPr lang="nl-BE" sz="1600" dirty="0" err="1" smtClean="0">
                          <a:effectLst/>
                        </a:rPr>
                        <a:t>Indemnités</a:t>
                      </a:r>
                      <a:r>
                        <a:rPr lang="nl-BE" sz="1600" dirty="0" smtClean="0">
                          <a:effectLst/>
                        </a:rPr>
                        <a:t> </a:t>
                      </a:r>
                      <a:r>
                        <a:rPr lang="nl-BE" sz="1600" dirty="0" err="1" smtClean="0">
                          <a:effectLst/>
                        </a:rPr>
                        <a:t>d’invalidité</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b="1" dirty="0">
                          <a:effectLst/>
                        </a:rPr>
                        <a:t>1 </a:t>
                      </a:r>
                      <a:r>
                        <a:rPr lang="nl-BE" sz="1600" b="1" dirty="0" smtClean="0">
                          <a:effectLst/>
                        </a:rPr>
                        <a:t>266 </a:t>
                      </a:r>
                      <a:r>
                        <a:rPr lang="nl-BE" sz="1600" b="1" dirty="0">
                          <a:effectLst/>
                        </a:rPr>
                        <a:t>€</a:t>
                      </a:r>
                      <a:endParaRPr lang="nl-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582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1 939 €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278066"/>
                  </a:ext>
                </a:extLst>
              </a:tr>
              <a:tr h="463660">
                <a:tc>
                  <a:txBody>
                    <a:bodyPr/>
                    <a:lstStyle/>
                    <a:p>
                      <a:pPr algn="l">
                        <a:lnSpc>
                          <a:spcPct val="107000"/>
                        </a:lnSpc>
                        <a:spcAft>
                          <a:spcPts val="0"/>
                        </a:spcAft>
                      </a:pPr>
                      <a:r>
                        <a:rPr lang="nl-BE" sz="1600" dirty="0" smtClean="0">
                          <a:effectLst/>
                        </a:rPr>
                        <a:t>Garantie de </a:t>
                      </a:r>
                      <a:r>
                        <a:rPr lang="nl-BE" sz="1600" dirty="0" err="1" smtClean="0">
                          <a:effectLst/>
                        </a:rPr>
                        <a:t>revenus</a:t>
                      </a:r>
                      <a:r>
                        <a:rPr lang="nl-BE" sz="1600" dirty="0" smtClean="0">
                          <a:effectLst/>
                        </a:rPr>
                        <a:t> </a:t>
                      </a:r>
                      <a:r>
                        <a:rPr lang="nl-BE" sz="1600" dirty="0" err="1" smtClean="0">
                          <a:effectLst/>
                        </a:rPr>
                        <a:t>aux</a:t>
                      </a:r>
                      <a:r>
                        <a:rPr lang="nl-BE" sz="1600" dirty="0" smtClean="0">
                          <a:effectLst/>
                        </a:rPr>
                        <a:t> </a:t>
                      </a:r>
                      <a:r>
                        <a:rPr lang="nl-BE" sz="1600" dirty="0" err="1" smtClean="0">
                          <a:effectLst/>
                        </a:rPr>
                        <a:t>personnes</a:t>
                      </a:r>
                      <a:r>
                        <a:rPr lang="nl-BE" sz="1600" dirty="0" smtClean="0">
                          <a:effectLst/>
                        </a:rPr>
                        <a:t> </a:t>
                      </a:r>
                      <a:r>
                        <a:rPr lang="nl-BE" sz="1600" dirty="0" err="1" smtClean="0">
                          <a:effectLst/>
                        </a:rPr>
                        <a:t>âgées</a:t>
                      </a:r>
                      <a:r>
                        <a:rPr lang="nl-BE" sz="1600" dirty="0" smtClean="0">
                          <a:effectLst/>
                        </a:rPr>
                        <a:t> (GRAPA)</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0"/>
                        </a:spcAft>
                      </a:pPr>
                      <a:r>
                        <a:rPr lang="nl-BE" sz="1600" dirty="0" smtClean="0">
                          <a:effectLst/>
                        </a:rPr>
                        <a:t>        1</a:t>
                      </a:r>
                      <a:r>
                        <a:rPr lang="nl-BE" sz="1600" dirty="0">
                          <a:effectLst/>
                        </a:rPr>
                        <a:t> </a:t>
                      </a:r>
                      <a:r>
                        <a:rPr lang="nl-BE" sz="1600" dirty="0" smtClean="0">
                          <a:effectLst/>
                        </a:rPr>
                        <a:t>122 €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smtClean="0">
                          <a:effectLst/>
                        </a:rPr>
                        <a:t>1 496 €</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1 853 €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401860"/>
                  </a:ext>
                </a:extLst>
              </a:tr>
            </a:tbl>
          </a:graphicData>
        </a:graphic>
      </p:graphicFrame>
      <p:sp>
        <p:nvSpPr>
          <p:cNvPr id="3" name="Tekstvak 2"/>
          <p:cNvSpPr txBox="1"/>
          <p:nvPr/>
        </p:nvSpPr>
        <p:spPr>
          <a:xfrm>
            <a:off x="0" y="0"/>
            <a:ext cx="12192000" cy="523220"/>
          </a:xfrm>
          <a:prstGeom prst="rect">
            <a:avLst/>
          </a:prstGeom>
          <a:noFill/>
        </p:spPr>
        <p:txBody>
          <a:bodyPr wrap="square" rtlCol="0">
            <a:spAutoFit/>
          </a:bodyPr>
          <a:lstStyle/>
          <a:p>
            <a:pPr algn="ctr"/>
            <a:r>
              <a:rPr lang="nl-BE" sz="2800" dirty="0" err="1" smtClean="0">
                <a:solidFill>
                  <a:schemeClr val="bg1"/>
                </a:solidFill>
              </a:rPr>
              <a:t>Allocations</a:t>
            </a:r>
            <a:r>
              <a:rPr lang="nl-BE" sz="2800" dirty="0" smtClean="0">
                <a:solidFill>
                  <a:schemeClr val="bg1"/>
                </a:solidFill>
              </a:rPr>
              <a:t> </a:t>
            </a:r>
            <a:r>
              <a:rPr lang="nl-BE" sz="2800" dirty="0" err="1" smtClean="0">
                <a:solidFill>
                  <a:schemeClr val="bg1"/>
                </a:solidFill>
              </a:rPr>
              <a:t>minimales</a:t>
            </a:r>
            <a:r>
              <a:rPr lang="nl-BE" sz="2800" dirty="0" smtClean="0">
                <a:solidFill>
                  <a:schemeClr val="bg1"/>
                </a:solidFill>
              </a:rPr>
              <a:t> sous </a:t>
            </a:r>
            <a:r>
              <a:rPr lang="nl-BE" sz="2800" dirty="0" err="1" smtClean="0">
                <a:solidFill>
                  <a:schemeClr val="bg1"/>
                </a:solidFill>
              </a:rPr>
              <a:t>le</a:t>
            </a:r>
            <a:r>
              <a:rPr lang="nl-BE" sz="2800" dirty="0" smtClean="0">
                <a:solidFill>
                  <a:schemeClr val="bg1"/>
                </a:solidFill>
              </a:rPr>
              <a:t> </a:t>
            </a:r>
            <a:r>
              <a:rPr lang="nl-BE" sz="2800" dirty="0" err="1" smtClean="0">
                <a:solidFill>
                  <a:schemeClr val="bg1"/>
                </a:solidFill>
              </a:rPr>
              <a:t>seuil</a:t>
            </a:r>
            <a:r>
              <a:rPr lang="nl-BE" sz="2800" dirty="0" smtClean="0">
                <a:solidFill>
                  <a:schemeClr val="bg1"/>
                </a:solidFill>
              </a:rPr>
              <a:t> de </a:t>
            </a:r>
            <a:r>
              <a:rPr lang="nl-BE" sz="2800" dirty="0" err="1" smtClean="0">
                <a:solidFill>
                  <a:schemeClr val="bg1"/>
                </a:solidFill>
              </a:rPr>
              <a:t>risque</a:t>
            </a:r>
            <a:r>
              <a:rPr lang="nl-BE" sz="2800" dirty="0" smtClean="0">
                <a:solidFill>
                  <a:schemeClr val="bg1"/>
                </a:solidFill>
              </a:rPr>
              <a:t> de </a:t>
            </a:r>
            <a:r>
              <a:rPr lang="nl-BE" sz="2800" dirty="0" err="1" smtClean="0">
                <a:solidFill>
                  <a:schemeClr val="bg1"/>
                </a:solidFill>
              </a:rPr>
              <a:t>pauvreté</a:t>
            </a:r>
            <a:endParaRPr lang="nl-BE" sz="2800" dirty="0">
              <a:solidFill>
                <a:schemeClr val="bg1"/>
              </a:solidFill>
            </a:endParaRPr>
          </a:p>
        </p:txBody>
      </p:sp>
      <p:sp>
        <p:nvSpPr>
          <p:cNvPr id="4" name="Rectangle 1"/>
          <p:cNvSpPr>
            <a:spLocks noChangeArrowheads="1"/>
          </p:cNvSpPr>
          <p:nvPr/>
        </p:nvSpPr>
        <p:spPr bwMode="auto">
          <a:xfrm>
            <a:off x="0" y="941495"/>
            <a:ext cx="1219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Seuil</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nl-BE" altLang="nl-BE" sz="2000" b="1"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risque</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kumimoji="0" lang="nl-BE" altLang="nl-BE" sz="2000" b="1"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pauvreté</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et </a:t>
            </a:r>
            <a:r>
              <a:rPr kumimoji="0" lang="nl-BE" altLang="nl-BE" sz="2000" b="1"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montant</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des </a:t>
            </a:r>
            <a:r>
              <a:rPr kumimoji="0" lang="nl-BE" altLang="nl-BE" sz="2000" b="1"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allocations</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nl-BE" altLang="nl-BE" sz="2000" b="1"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minimales</a:t>
            </a:r>
            <a:r>
              <a:rPr kumimoji="0" lang="nl-BE" altLang="nl-BE"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 € par </a:t>
            </a:r>
            <a:r>
              <a:rPr kumimoji="0" lang="nl-BE" altLang="nl-BE"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mois</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nl-BE" altLang="nl-BE" sz="2000" b="1" dirty="0">
                <a:latin typeface="Calibri" panose="020F0502020204030204" pitchFamily="34" charset="0"/>
                <a:ea typeface="Calibri" panose="020F0502020204030204" pitchFamily="34" charset="0"/>
                <a:cs typeface="Calibri" panose="020F0502020204030204" pitchFamily="34" charset="0"/>
              </a:rPr>
              <a:t>e</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 </a:t>
            </a:r>
            <a:r>
              <a:rPr kumimoji="0" lang="nl-BE" altLang="nl-BE"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Belgique</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 </a:t>
            </a:r>
            <a:r>
              <a:rPr kumimoji="0" lang="nl-BE" altLang="nl-BE"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01/07/2019</a:t>
            </a:r>
          </a:p>
        </p:txBody>
      </p:sp>
      <p:sp>
        <p:nvSpPr>
          <p:cNvPr id="6" name="Rectangle 5"/>
          <p:cNvSpPr/>
          <p:nvPr/>
        </p:nvSpPr>
        <p:spPr>
          <a:xfrm>
            <a:off x="3681985" y="6119336"/>
            <a:ext cx="8510016" cy="738664"/>
          </a:xfrm>
          <a:prstGeom prst="rect">
            <a:avLst/>
          </a:prstGeom>
        </p:spPr>
        <p:txBody>
          <a:bodyPr wrap="square">
            <a:spAutoFit/>
          </a:bodyPr>
          <a:lstStyle/>
          <a:p>
            <a:pPr algn="r"/>
            <a:r>
              <a:rPr lang="nl-BE" altLang="nl-BE" sz="1400" dirty="0">
                <a:ea typeface="Calibri" panose="020F0502020204030204" pitchFamily="34" charset="0"/>
                <a:cs typeface="Times New Roman" panose="02020603050405020304" pitchFamily="18" charset="0"/>
              </a:rPr>
              <a:t>*Dans </a:t>
            </a:r>
            <a:r>
              <a:rPr lang="nl-BE" altLang="nl-BE" sz="1400" dirty="0" err="1">
                <a:ea typeface="Calibri" panose="020F0502020204030204" pitchFamily="34" charset="0"/>
                <a:cs typeface="Times New Roman" panose="02020603050405020304" pitchFamily="18" charset="0"/>
              </a:rPr>
              <a:t>le</a:t>
            </a:r>
            <a:r>
              <a:rPr lang="nl-BE" altLang="nl-BE" sz="1400" dirty="0">
                <a:ea typeface="Calibri" panose="020F0502020204030204" pitchFamily="34" charset="0"/>
                <a:cs typeface="Times New Roman" panose="02020603050405020304" pitchFamily="18" charset="0"/>
              </a:rPr>
              <a:t> tableau, les </a:t>
            </a:r>
            <a:r>
              <a:rPr lang="nl-BE" altLang="nl-BE" sz="1400" dirty="0" err="1">
                <a:ea typeface="Calibri" panose="020F0502020204030204" pitchFamily="34" charset="0"/>
                <a:cs typeface="Times New Roman" panose="02020603050405020304" pitchFamily="18" charset="0"/>
              </a:rPr>
              <a:t>montants</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présentés</a:t>
            </a:r>
            <a:r>
              <a:rPr lang="nl-BE" altLang="nl-BE" sz="1400" dirty="0">
                <a:ea typeface="Calibri" panose="020F0502020204030204" pitchFamily="34" charset="0"/>
                <a:cs typeface="Times New Roman" panose="02020603050405020304" pitchFamily="18" charset="0"/>
              </a:rPr>
              <a:t> pour </a:t>
            </a:r>
            <a:r>
              <a:rPr lang="nl-BE" altLang="nl-BE" sz="1400" dirty="0" err="1">
                <a:ea typeface="Calibri" panose="020F0502020204030204" pitchFamily="34" charset="0"/>
                <a:cs typeface="Times New Roman" panose="02020603050405020304" pitchFamily="18" charset="0"/>
              </a:rPr>
              <a:t>ce</a:t>
            </a:r>
            <a:r>
              <a:rPr lang="nl-BE" altLang="nl-BE" sz="1400" dirty="0">
                <a:ea typeface="Calibri" panose="020F0502020204030204" pitchFamily="34" charset="0"/>
                <a:cs typeface="Times New Roman" panose="02020603050405020304" pitchFamily="18" charset="0"/>
              </a:rPr>
              <a:t> ménage correspondent à </a:t>
            </a:r>
            <a:r>
              <a:rPr lang="nl-BE" altLang="nl-BE" sz="1400" dirty="0" err="1">
                <a:ea typeface="Calibri" panose="020F0502020204030204" pitchFamily="34" charset="0"/>
                <a:cs typeface="Times New Roman" panose="02020603050405020304" pitchFamily="18" charset="0"/>
              </a:rPr>
              <a:t>une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situation</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où</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le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partenaire</a:t>
            </a:r>
            <a:r>
              <a:rPr lang="nl-BE" altLang="nl-BE" sz="1400" dirty="0">
                <a:ea typeface="Calibri" panose="020F0502020204030204" pitchFamily="34" charset="0"/>
                <a:cs typeface="Times New Roman" panose="02020603050405020304" pitchFamily="18" charset="0"/>
              </a:rPr>
              <a:t> de la </a:t>
            </a:r>
            <a:r>
              <a:rPr lang="nl-BE" altLang="nl-BE" sz="1400" dirty="0" err="1">
                <a:ea typeface="Calibri" panose="020F0502020204030204" pitchFamily="34" charset="0"/>
                <a:cs typeface="Times New Roman" panose="02020603050405020304" pitchFamily="18" charset="0"/>
              </a:rPr>
              <a:t>personne</a:t>
            </a:r>
            <a:r>
              <a:rPr lang="nl-BE" altLang="nl-BE" sz="1400" dirty="0">
                <a:ea typeface="Calibri" panose="020F0502020204030204" pitchFamily="34" charset="0"/>
                <a:cs typeface="Times New Roman" panose="02020603050405020304" pitchFamily="18" charset="0"/>
              </a:rPr>
              <a:t> </a:t>
            </a:r>
            <a:r>
              <a:rPr lang="nl-BE" altLang="nl-BE" sz="1400" dirty="0" err="1">
                <a:ea typeface="Calibri" panose="020F0502020204030204" pitchFamily="34" charset="0"/>
                <a:cs typeface="Times New Roman" panose="02020603050405020304" pitchFamily="18" charset="0"/>
              </a:rPr>
              <a:t>avec</a:t>
            </a:r>
            <a:r>
              <a:rPr lang="nl-BE" altLang="nl-BE" sz="1400" dirty="0">
                <a:ea typeface="Calibri" panose="020F0502020204030204" pitchFamily="34" charset="0"/>
                <a:cs typeface="Times New Roman" panose="02020603050405020304" pitchFamily="18" charset="0"/>
              </a:rPr>
              <a:t> charge de </a:t>
            </a:r>
            <a:r>
              <a:rPr lang="nl-BE" altLang="nl-BE" sz="1400" dirty="0" err="1">
                <a:ea typeface="Calibri" panose="020F0502020204030204" pitchFamily="34" charset="0"/>
                <a:cs typeface="Times New Roman" panose="02020603050405020304" pitchFamily="18" charset="0"/>
              </a:rPr>
              <a:t>famille</a:t>
            </a:r>
            <a:r>
              <a:rPr lang="nl-BE" altLang="nl-BE" sz="1400" dirty="0">
                <a:ea typeface="Calibri" panose="020F0502020204030204" pitchFamily="34" charset="0"/>
                <a:cs typeface="Times New Roman" panose="02020603050405020304" pitchFamily="18" charset="0"/>
              </a:rPr>
              <a:t> ne </a:t>
            </a:r>
            <a:r>
              <a:rPr lang="nl-BE" altLang="nl-BE" sz="1400" dirty="0" err="1">
                <a:ea typeface="Calibri" panose="020F0502020204030204" pitchFamily="34" charset="0"/>
                <a:cs typeface="Times New Roman" panose="02020603050405020304" pitchFamily="18" charset="0"/>
              </a:rPr>
              <a:t>perçoit</a:t>
            </a:r>
            <a:r>
              <a:rPr lang="nl-BE" altLang="nl-BE" sz="1400" dirty="0">
                <a:ea typeface="Calibri" panose="020F0502020204030204" pitchFamily="34" charset="0"/>
                <a:cs typeface="Times New Roman" panose="02020603050405020304" pitchFamily="18" charset="0"/>
              </a:rPr>
              <a:t> pas de </a:t>
            </a:r>
            <a:r>
              <a:rPr lang="nl-BE" altLang="nl-BE" sz="1400" dirty="0" smtClean="0">
                <a:ea typeface="Calibri" panose="020F0502020204030204" pitchFamily="34" charset="0"/>
                <a:cs typeface="Times New Roman" panose="02020603050405020304" pitchFamily="18" charset="0"/>
              </a:rPr>
              <a:t>revenu</a:t>
            </a:r>
            <a:endParaRPr lang="nl-BE" altLang="nl-BE" sz="1400" dirty="0"/>
          </a:p>
          <a:p>
            <a:pPr algn="r"/>
            <a:r>
              <a:rPr lang="nl-BE" sz="1400" dirty="0" smtClean="0"/>
              <a:t>	Source</a:t>
            </a:r>
            <a:r>
              <a:rPr lang="nl-BE" sz="1400" dirty="0" smtClean="0"/>
              <a:t>: </a:t>
            </a:r>
            <a:r>
              <a:rPr lang="fr-BE" sz="1400" dirty="0" smtClean="0"/>
              <a:t>SPP </a:t>
            </a:r>
            <a:r>
              <a:rPr lang="fr-BE" sz="1400" dirty="0"/>
              <a:t>Intégration </a:t>
            </a:r>
            <a:r>
              <a:rPr lang="fr-BE" sz="1400" dirty="0" smtClean="0"/>
              <a:t>Sociale, ONEM, SPF Sécurité sociale, INAMI, Service </a:t>
            </a:r>
            <a:r>
              <a:rPr lang="fr-BE" sz="1400" dirty="0"/>
              <a:t>fédéral des </a:t>
            </a:r>
            <a:r>
              <a:rPr lang="fr-BE" sz="1400" dirty="0" smtClean="0"/>
              <a:t>Pensions </a:t>
            </a:r>
            <a:endParaRPr lang="nl-BE" sz="1400" dirty="0"/>
          </a:p>
        </p:txBody>
      </p:sp>
    </p:spTree>
    <p:extLst>
      <p:ext uri="{BB962C8B-B14F-4D97-AF65-F5344CB8AC3E}">
        <p14:creationId xmlns:p14="http://schemas.microsoft.com/office/powerpoint/2010/main" val="1355050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 y="34888"/>
            <a:ext cx="12192000" cy="523220"/>
          </a:xfrm>
          <a:prstGeom prst="rect">
            <a:avLst/>
          </a:prstGeom>
          <a:noFill/>
        </p:spPr>
        <p:txBody>
          <a:bodyPr wrap="square" rtlCol="0">
            <a:spAutoFit/>
          </a:bodyPr>
          <a:lstStyle/>
          <a:p>
            <a:pPr algn="ctr"/>
            <a:r>
              <a:rPr lang="nl-BE" sz="2800" dirty="0" err="1" smtClean="0">
                <a:solidFill>
                  <a:schemeClr val="bg1"/>
                </a:solidFill>
              </a:rPr>
              <a:t>Un</a:t>
            </a:r>
            <a:r>
              <a:rPr lang="nl-BE" sz="2800" dirty="0" smtClean="0">
                <a:solidFill>
                  <a:schemeClr val="bg1"/>
                </a:solidFill>
              </a:rPr>
              <a:t> </a:t>
            </a:r>
            <a:r>
              <a:rPr lang="nl-BE" sz="2800" dirty="0" err="1" smtClean="0">
                <a:solidFill>
                  <a:schemeClr val="bg1"/>
                </a:solidFill>
              </a:rPr>
              <a:t>besoin</a:t>
            </a:r>
            <a:r>
              <a:rPr lang="nl-BE" sz="2800" dirty="0" smtClean="0">
                <a:solidFill>
                  <a:schemeClr val="bg1"/>
                </a:solidFill>
              </a:rPr>
              <a:t> </a:t>
            </a:r>
            <a:r>
              <a:rPr lang="nl-BE" sz="2800" dirty="0" err="1" smtClean="0">
                <a:solidFill>
                  <a:schemeClr val="bg1"/>
                </a:solidFill>
              </a:rPr>
              <a:t>accru</a:t>
            </a:r>
            <a:r>
              <a:rPr lang="nl-BE" sz="2800" dirty="0" smtClean="0">
                <a:solidFill>
                  <a:schemeClr val="bg1"/>
                </a:solidFill>
              </a:rPr>
              <a:t> </a:t>
            </a:r>
            <a:r>
              <a:rPr lang="nl-BE" sz="2800" dirty="0" err="1" smtClean="0">
                <a:solidFill>
                  <a:schemeClr val="bg1"/>
                </a:solidFill>
              </a:rPr>
              <a:t>d’aide</a:t>
            </a:r>
            <a:r>
              <a:rPr lang="nl-BE" sz="2800" dirty="0" smtClean="0">
                <a:solidFill>
                  <a:schemeClr val="bg1"/>
                </a:solidFill>
              </a:rPr>
              <a:t> sociale: </a:t>
            </a:r>
            <a:r>
              <a:rPr lang="nl-BE" sz="2800" dirty="0" err="1" smtClean="0">
                <a:solidFill>
                  <a:schemeClr val="bg1"/>
                </a:solidFill>
              </a:rPr>
              <a:t>augmentation</a:t>
            </a:r>
            <a:r>
              <a:rPr lang="nl-BE" sz="2800" dirty="0" smtClean="0">
                <a:solidFill>
                  <a:schemeClr val="bg1"/>
                </a:solidFill>
              </a:rPr>
              <a:t> de la </a:t>
            </a:r>
            <a:r>
              <a:rPr lang="nl-BE" sz="2800" dirty="0" err="1" smtClean="0">
                <a:solidFill>
                  <a:schemeClr val="bg1"/>
                </a:solidFill>
              </a:rPr>
              <a:t>proportion</a:t>
            </a:r>
            <a:r>
              <a:rPr lang="nl-BE" sz="2800" dirty="0" smtClean="0">
                <a:solidFill>
                  <a:schemeClr val="bg1"/>
                </a:solidFill>
              </a:rPr>
              <a:t> des RIS</a:t>
            </a:r>
            <a:endParaRPr lang="nl-BE" sz="2800" dirty="0">
              <a:solidFill>
                <a:schemeClr val="bg1"/>
              </a:solidFill>
            </a:endParaRPr>
          </a:p>
        </p:txBody>
      </p:sp>
      <p:graphicFrame>
        <p:nvGraphicFramePr>
          <p:cNvPr id="3" name="Chart 1"/>
          <p:cNvGraphicFramePr>
            <a:graphicFrameLocks/>
          </p:cNvGraphicFramePr>
          <p:nvPr>
            <p:extLst>
              <p:ext uri="{D42A27DB-BD31-4B8C-83A1-F6EECF244321}">
                <p14:modId xmlns:p14="http://schemas.microsoft.com/office/powerpoint/2010/main" val="3742434454"/>
              </p:ext>
            </p:extLst>
          </p:nvPr>
        </p:nvGraphicFramePr>
        <p:xfrm>
          <a:off x="1091380" y="1415844"/>
          <a:ext cx="8515915" cy="49605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9372895" y="2152479"/>
            <a:ext cx="1941281" cy="369332"/>
          </a:xfrm>
          <a:prstGeom prst="rect">
            <a:avLst/>
          </a:prstGeom>
          <a:noFill/>
        </p:spPr>
        <p:txBody>
          <a:bodyPr wrap="square" rtlCol="0">
            <a:spAutoFit/>
          </a:bodyPr>
          <a:lstStyle/>
          <a:p>
            <a:r>
              <a:rPr lang="nl-BE" dirty="0" err="1" smtClean="0"/>
              <a:t>Région</a:t>
            </a:r>
            <a:r>
              <a:rPr lang="nl-BE" dirty="0" smtClean="0"/>
              <a:t> </a:t>
            </a:r>
            <a:r>
              <a:rPr lang="nl-BE" dirty="0" err="1" smtClean="0"/>
              <a:t>bruxelloise</a:t>
            </a:r>
            <a:endParaRPr lang="nl-BE" dirty="0"/>
          </a:p>
        </p:txBody>
      </p:sp>
      <p:sp>
        <p:nvSpPr>
          <p:cNvPr id="5" name="Tekstvak 4"/>
          <p:cNvSpPr txBox="1"/>
          <p:nvPr/>
        </p:nvSpPr>
        <p:spPr>
          <a:xfrm>
            <a:off x="9372895" y="3895115"/>
            <a:ext cx="1173185" cy="369332"/>
          </a:xfrm>
          <a:prstGeom prst="rect">
            <a:avLst/>
          </a:prstGeom>
          <a:noFill/>
        </p:spPr>
        <p:txBody>
          <a:bodyPr wrap="square" rtlCol="0">
            <a:spAutoFit/>
          </a:bodyPr>
          <a:lstStyle/>
          <a:p>
            <a:r>
              <a:rPr lang="nl-BE" dirty="0" err="1" smtClean="0"/>
              <a:t>Belgique</a:t>
            </a:r>
            <a:endParaRPr lang="nl-BE" dirty="0"/>
          </a:p>
        </p:txBody>
      </p:sp>
      <p:sp>
        <p:nvSpPr>
          <p:cNvPr id="6" name="Tekstvak 5"/>
          <p:cNvSpPr txBox="1"/>
          <p:nvPr/>
        </p:nvSpPr>
        <p:spPr>
          <a:xfrm>
            <a:off x="5921076" y="6503139"/>
            <a:ext cx="6270924" cy="307777"/>
          </a:xfrm>
          <a:prstGeom prst="rect">
            <a:avLst/>
          </a:prstGeom>
          <a:noFill/>
        </p:spPr>
        <p:txBody>
          <a:bodyPr wrap="square" rtlCol="0">
            <a:spAutoFit/>
          </a:bodyPr>
          <a:lstStyle/>
          <a:p>
            <a:pPr algn="r"/>
            <a:r>
              <a:rPr lang="nl-BE" sz="1400" dirty="0" smtClean="0"/>
              <a:t>Source: SPP Intégration sociale; </a:t>
            </a:r>
            <a:r>
              <a:rPr lang="nl-BE" sz="1400" dirty="0" err="1" smtClean="0"/>
              <a:t>Statistics</a:t>
            </a:r>
            <a:r>
              <a:rPr lang="nl-BE" sz="1400" dirty="0" smtClean="0"/>
              <a:t> </a:t>
            </a:r>
            <a:r>
              <a:rPr lang="nl-BE" sz="1400" dirty="0" smtClean="0"/>
              <a:t>Belgium; </a:t>
            </a:r>
            <a:r>
              <a:rPr lang="nl-BE" sz="1400" dirty="0" err="1" smtClean="0"/>
              <a:t>calculs</a:t>
            </a:r>
            <a:r>
              <a:rPr lang="nl-BE" sz="1400" dirty="0" smtClean="0"/>
              <a:t> OSS</a:t>
            </a:r>
            <a:endParaRPr lang="nl-BE" sz="1400" dirty="0"/>
          </a:p>
        </p:txBody>
      </p:sp>
      <p:sp>
        <p:nvSpPr>
          <p:cNvPr id="7" name="Tekstvak 6"/>
          <p:cNvSpPr txBox="1"/>
          <p:nvPr/>
        </p:nvSpPr>
        <p:spPr>
          <a:xfrm>
            <a:off x="0" y="814136"/>
            <a:ext cx="12191999" cy="400110"/>
          </a:xfrm>
          <a:prstGeom prst="rect">
            <a:avLst/>
          </a:prstGeom>
          <a:noFill/>
        </p:spPr>
        <p:txBody>
          <a:bodyPr wrap="square" rtlCol="0">
            <a:spAutoFit/>
          </a:bodyPr>
          <a:lstStyle/>
          <a:p>
            <a:pPr algn="ctr"/>
            <a:r>
              <a:rPr lang="nl-BE" sz="2000" b="1" dirty="0" err="1" smtClean="0"/>
              <a:t>Proportion</a:t>
            </a:r>
            <a:r>
              <a:rPr lang="nl-BE" sz="2000" b="1" dirty="0" smtClean="0"/>
              <a:t> de </a:t>
            </a:r>
            <a:r>
              <a:rPr lang="nl-BE" sz="2000" b="1" dirty="0" err="1" smtClean="0"/>
              <a:t>bénéficiaires</a:t>
            </a:r>
            <a:r>
              <a:rPr lang="nl-BE" sz="2000" b="1" dirty="0" smtClean="0"/>
              <a:t> du revenu </a:t>
            </a:r>
            <a:r>
              <a:rPr lang="nl-BE" sz="2000" b="1" dirty="0" err="1" smtClean="0"/>
              <a:t>d’intégration</a:t>
            </a:r>
            <a:r>
              <a:rPr lang="nl-BE" sz="2000" b="1" dirty="0" smtClean="0"/>
              <a:t> sociale (RIS) dans la </a:t>
            </a:r>
            <a:r>
              <a:rPr lang="nl-BE" sz="2000" b="1" dirty="0" err="1" smtClean="0"/>
              <a:t>population</a:t>
            </a:r>
            <a:r>
              <a:rPr lang="nl-BE" sz="2000" b="1" dirty="0" smtClean="0"/>
              <a:t> (18-64 </a:t>
            </a:r>
            <a:r>
              <a:rPr lang="nl-BE" sz="2000" b="1" dirty="0" err="1" smtClean="0"/>
              <a:t>ans</a:t>
            </a:r>
            <a:r>
              <a:rPr lang="nl-BE" sz="2000" b="1" dirty="0" smtClean="0"/>
              <a:t>), </a:t>
            </a:r>
            <a:r>
              <a:rPr lang="nl-BE" sz="2000" b="1" dirty="0" err="1" smtClean="0"/>
              <a:t>janvier</a:t>
            </a:r>
            <a:r>
              <a:rPr lang="nl-BE" sz="2000" b="1" dirty="0" smtClean="0"/>
              <a:t> 2008-2018</a:t>
            </a:r>
            <a:endParaRPr lang="nl-BE" sz="2000" b="1" dirty="0"/>
          </a:p>
        </p:txBody>
      </p:sp>
    </p:spTree>
    <p:extLst>
      <p:ext uri="{BB962C8B-B14F-4D97-AF65-F5344CB8AC3E}">
        <p14:creationId xmlns:p14="http://schemas.microsoft.com/office/powerpoint/2010/main" val="378664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1714</TotalTime>
  <Words>3966</Words>
  <Application>Microsoft Office PowerPoint</Application>
  <PresentationFormat>Grand écran</PresentationFormat>
  <Paragraphs>713</Paragraphs>
  <Slides>71</Slides>
  <Notes>63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71</vt:i4>
      </vt:variant>
    </vt:vector>
  </HeadingPairs>
  <TitlesOfParts>
    <vt:vector size="82" baseType="lpstr">
      <vt:lpstr>Arial</vt:lpstr>
      <vt:lpstr>Calibri</vt:lpstr>
      <vt:lpstr>Calibri Light</vt:lpstr>
      <vt:lpstr>Courier New</vt:lpstr>
      <vt:lpstr>Myriad Pro</vt:lpstr>
      <vt:lpstr>MyriadPro-Regular</vt:lpstr>
      <vt:lpstr>Tahoma</vt:lpstr>
      <vt:lpstr>Times</vt:lpstr>
      <vt:lpstr>Times New Roman</vt:lpstr>
      <vt:lpstr>Wingdings</vt:lpstr>
      <vt:lpstr>Kantoorthema</vt:lpstr>
      <vt:lpstr>Présentation PowerPoint</vt:lpstr>
      <vt:lpstr>Rapport pauvreté: mission fixée par ordonnance du 20 juillet 2006</vt:lpstr>
      <vt:lpstr>Présentation PowerPoint</vt:lpstr>
      <vt:lpstr>Taux de risque de pauvreté élevé en Région bruxelloise</vt:lpstr>
      <vt:lpstr>… avec de grandes inégalités</vt:lpstr>
      <vt:lpstr>Présentation PowerPoint</vt:lpstr>
      <vt:lpstr>Des emplois peu accessibles pour les Bruxellois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panel de 88 répondants</vt:lpstr>
      <vt:lpstr>Présentation PowerPoint</vt:lpstr>
      <vt:lpstr>Une combinaison de facteurs structurels et conjoncturels </vt:lpstr>
      <vt:lpstr>Une situation de logement problématique dès le départ</vt:lpstr>
      <vt:lpstr>Des facteurs additionnels, déclencheurs de la procédure</vt:lpstr>
      <vt:lpstr>Le récit de Jozef: des facteurs structurels et conjoncturels ont abouti à la procédure d’expulsion</vt:lpstr>
      <vt:lpstr>Présentation PowerPoint</vt:lpstr>
      <vt:lpstr>Tout risque d’expulsion ne mène pas à une expulsion effective </vt:lpstr>
      <vt:lpstr>L’expulsion évitée, mais rarement sans un départ forcé</vt:lpstr>
      <vt:lpstr>Des démarches de désescalade à opérer à temps </vt:lpstr>
      <vt:lpstr>Les facteurs de désescalade en tension avec les facteurs d’escalade</vt:lpstr>
      <vt:lpstr>Le creux avant le déferlement de l’expulsion effective</vt:lpstr>
      <vt:lpstr>L’absence de ‘réaction’, principal facteur d’escalade </vt:lpstr>
      <vt:lpstr>Présentation PowerPoint</vt:lpstr>
      <vt:lpstr>L’expulsion effective: un échec partagé</vt:lpstr>
      <vt:lpstr>Le récit de Maï faisant face à des intervenants aux réactions très diverses </vt:lpstr>
      <vt:lpstr>Le récit d’un intervenant faisant face au déni de personnes expulsées</vt:lpstr>
      <vt:lpstr>Présentation PowerPoint</vt:lpstr>
      <vt:lpstr>Les parcours impactés à plus ou moins long terme</vt:lpstr>
      <vt:lpstr>Des solutions souvent bricolées et insatisfaisantes</vt:lpstr>
      <vt:lpstr>L’expulsion, facteur d’aggravation des situations de pauvreté et de précarité </vt:lpstr>
      <vt:lpstr>Les nombreuses autres pertes matérielles découlant de la perte centrale du logement</vt:lpstr>
      <vt:lpstr>Les embûches persistantes des parcours administratifs</vt:lpstr>
      <vt:lpstr>La santé mentale principalement impactée</vt:lpstr>
      <vt:lpstr>La rupture spatiale génère une rupture sociale</vt:lpstr>
      <vt:lpstr>Le récit de Luc, aidé par son réseau</vt:lpstr>
      <vt:lpstr>Présentation PowerPoint</vt:lpstr>
      <vt:lpstr>Assurer l’effectivité du droit au logement</vt:lpstr>
      <vt:lpstr>Prévenir l’expulsion effective à tout prix</vt:lpstr>
      <vt:lpstr>Assurer l’accompagnement psychosocial et la prise en charge en accueil d’urgence</vt:lpstr>
      <vt:lpstr>Accompagner les personnes expulsées vers une solution durable de relogement</vt:lpstr>
      <vt:lpstr>Présentation PowerPoint</vt:lpstr>
      <vt:lpstr>Une indispensable action combinée</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Sarah Luyten</dc:creator>
  <cp:lastModifiedBy>Marion Englert</cp:lastModifiedBy>
  <cp:revision>135</cp:revision>
  <cp:lastPrinted>2019-10-21T07:22:27Z</cp:lastPrinted>
  <dcterms:created xsi:type="dcterms:W3CDTF">2019-10-01T13:25:03Z</dcterms:created>
  <dcterms:modified xsi:type="dcterms:W3CDTF">2019-10-29T11:02:30Z</dcterms:modified>
</cp:coreProperties>
</file>