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7.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9" r:id="rId2"/>
    <p:sldId id="330" r:id="rId3"/>
    <p:sldId id="332" r:id="rId4"/>
    <p:sldId id="257" r:id="rId5"/>
    <p:sldId id="258" r:id="rId6"/>
    <p:sldId id="267" r:id="rId7"/>
    <p:sldId id="259" r:id="rId8"/>
    <p:sldId id="266" r:id="rId9"/>
    <p:sldId id="260" r:id="rId10"/>
    <p:sldId id="261" r:id="rId11"/>
    <p:sldId id="262" r:id="rId12"/>
    <p:sldId id="265" r:id="rId13"/>
    <p:sldId id="263" r:id="rId14"/>
    <p:sldId id="264" r:id="rId15"/>
    <p:sldId id="340"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60" r:id="rId34"/>
    <p:sldId id="361" r:id="rId35"/>
    <p:sldId id="362"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 id="397" r:id="rId69"/>
    <p:sldId id="398" r:id="rId70"/>
    <p:sldId id="399" r:id="rId71"/>
    <p:sldId id="304" r:id="rId72"/>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CCCCFF"/>
    <a:srgbClr val="9966FF"/>
    <a:srgbClr val="CBE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8953" autoAdjust="0"/>
  </p:normalViewPr>
  <p:slideViewPr>
    <p:cSldViewPr snapToGrid="0">
      <p:cViewPr varScale="1">
        <p:scale>
          <a:sx n="79" d="100"/>
          <a:sy n="79" d="100"/>
        </p:scale>
        <p:origin x="828"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srv-fs01.cccggc.local\share\observatbru\Observat\Armoede%20%20-%20Pauvrete\Barom&#232;tre%20social%20-%20welzijnsbarometer\2019\Figuren%20Nathalie\Figures2019_3_REVENU\fig%203-1%20taux%20de%20pauvret&#233;.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srv-fs01.cccggc.local\share\observatbru\Observat\Armoede%20%20-%20Pauvrete\Barom&#232;tre%20social%20-%20welzijnsbarometer\2019\Figuren%20Nathalie\Figures2019_2_DEMOGRAPHIE\Fig%202-1%20Evolution%20de%20la%20population%20bruxelloise.xls"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werkblad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werkblad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7.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werkblad3.xlsx"/></Relationships>
</file>

<file path=ppt/charts/_rels/chart2.xml.rels><?xml version="1.0" encoding="UTF-8" standalone="yes"?>
<Relationships xmlns="http://schemas.openxmlformats.org/package/2006/relationships"><Relationship Id="rId3" Type="http://schemas.openxmlformats.org/officeDocument/2006/relationships/oleObject" Target="file:///\\srv-fs01.cccggc.local\share\observatbru\External\Pr&#233;sentations%20-%20Presentaties%20PPT\2019\Table%20Ronde\Fig%205-1%20niveau%20educ%2025_64an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partie%20sant&#233;\Figures%20pour%20Nathalie\fig%206-1%20sant&#233;%20subj-2018.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Figuren%20Nathalie\Figures2019_3_REVENU\Fig%203-5%20evolutie%20(equivalent)%20leefloon%202008-201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Figuren%20Nathalie\Figures2019_3_REVENU\Fig%203-5%20evolutie%20(equivalent)%20leefloon%202008-2018.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srv-fs01.cccggc.local\share\observatbru\External\Pr&#233;sentations%20-%20Presentaties%20PPT\2019\Table%20Ronde\evolutie%20leefloon%20jongeren.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srv-fs01.cccggc.local\share\observatbru\Observat\Armoede%20%20-%20Pauvrete\Barom&#232;tre%20social%20-%20welzijnsbarometer\2019\Figuren%20Nathalie\Figures2019_3_REVENU\Fig%203-12%20achterstallige%20kredieten%20per%20gemeente_2018.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oleObject" Target="file:///\\srv-fs01.cccggc.local\share\observatbru\External\Pr&#233;sentations%20-%20Presentaties%20PPT\2019\Table%20Ronde\evolutie%20leefloon%20jongeren.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731215330307618E-2"/>
          <c:y val="3.1007751937984496E-2"/>
          <c:w val="0.92909732728189609"/>
          <c:h val="0.74256995888198962"/>
        </c:manualLayout>
      </c:layout>
      <c:barChart>
        <c:barDir val="col"/>
        <c:grouping val="clustered"/>
        <c:varyColors val="0"/>
        <c:ser>
          <c:idx val="0"/>
          <c:order val="0"/>
          <c:invertIfNegative val="0"/>
          <c:dPt>
            <c:idx val="0"/>
            <c:invertIfNegative val="0"/>
            <c:bubble3D val="0"/>
            <c:spPr>
              <a:solidFill>
                <a:srgbClr val="8064A2">
                  <a:lumMod val="75000"/>
                </a:srgbClr>
              </a:solidFill>
              <a:ln>
                <a:solidFill>
                  <a:schemeClr val="tx1"/>
                </a:solidFill>
              </a:ln>
            </c:spPr>
            <c:extLst>
              <c:ext xmlns:c16="http://schemas.microsoft.com/office/drawing/2014/chart" uri="{C3380CC4-5D6E-409C-BE32-E72D297353CC}">
                <c16:uniqueId val="{00000001-F181-4F36-897B-D84E25D7BBB8}"/>
              </c:ext>
            </c:extLst>
          </c:dPt>
          <c:dPt>
            <c:idx val="1"/>
            <c:invertIfNegative val="0"/>
            <c:bubble3D val="0"/>
            <c:spPr>
              <a:solidFill>
                <a:schemeClr val="accent5">
                  <a:lumMod val="50000"/>
                </a:schemeClr>
              </a:solidFill>
              <a:ln>
                <a:solidFill>
                  <a:prstClr val="black"/>
                </a:solidFill>
              </a:ln>
            </c:spPr>
            <c:extLst>
              <c:ext xmlns:c16="http://schemas.microsoft.com/office/drawing/2014/chart" uri="{C3380CC4-5D6E-409C-BE32-E72D297353CC}">
                <c16:uniqueId val="{00000003-F181-4F36-897B-D84E25D7BBB8}"/>
              </c:ext>
            </c:extLst>
          </c:dPt>
          <c:dPt>
            <c:idx val="2"/>
            <c:invertIfNegative val="0"/>
            <c:bubble3D val="0"/>
            <c:spPr>
              <a:solidFill>
                <a:srgbClr val="92D050"/>
              </a:solidFill>
              <a:ln>
                <a:solidFill>
                  <a:prstClr val="black"/>
                </a:solidFill>
              </a:ln>
            </c:spPr>
            <c:extLst>
              <c:ext xmlns:c16="http://schemas.microsoft.com/office/drawing/2014/chart" uri="{C3380CC4-5D6E-409C-BE32-E72D297353CC}">
                <c16:uniqueId val="{00000005-F181-4F36-897B-D84E25D7BBB8}"/>
              </c:ext>
            </c:extLst>
          </c:dPt>
          <c:dPt>
            <c:idx val="3"/>
            <c:invertIfNegative val="0"/>
            <c:bubble3D val="0"/>
            <c:spPr>
              <a:solidFill>
                <a:schemeClr val="bg1"/>
              </a:solidFill>
              <a:ln>
                <a:solidFill>
                  <a:prstClr val="black"/>
                </a:solidFill>
              </a:ln>
            </c:spPr>
            <c:extLst>
              <c:ext xmlns:c16="http://schemas.microsoft.com/office/drawing/2014/chart" uri="{C3380CC4-5D6E-409C-BE32-E72D297353CC}">
                <c16:uniqueId val="{00000007-F181-4F36-897B-D84E25D7BBB8}"/>
              </c:ext>
            </c:extLst>
          </c:dPt>
          <c:dLbls>
            <c:dLbl>
              <c:idx val="0"/>
              <c:layout/>
              <c:tx>
                <c:rich>
                  <a:bodyPr/>
                  <a:lstStyle/>
                  <a:p>
                    <a:pPr>
                      <a:defRPr sz="1800" b="1" i="0" u="none" strike="noStrike" baseline="0">
                        <a:solidFill>
                          <a:srgbClr val="FFFFFF"/>
                        </a:solidFill>
                        <a:latin typeface="Calibri"/>
                        <a:ea typeface="Calibri"/>
                        <a:cs typeface="Calibri"/>
                      </a:defRPr>
                    </a:pPr>
                    <a:fld id="{D71F5F2C-E9EB-4996-8AE7-BE2A9ADEC791}" type="VALUE">
                      <a:rPr lang="en-US" sz="1800" b="1" smtClean="0"/>
                      <a:pPr>
                        <a:defRPr sz="1800" b="1" i="0" u="none" strike="noStrike" baseline="0">
                          <a:solidFill>
                            <a:srgbClr val="FFFFFF"/>
                          </a:solidFill>
                          <a:latin typeface="Calibri"/>
                          <a:ea typeface="Calibri"/>
                          <a:cs typeface="Calibri"/>
                        </a:defRPr>
                      </a:pPr>
                      <a:t>[WAARDE]</a:t>
                    </a:fld>
                    <a:r>
                      <a:rPr lang="en-US" sz="1800" b="1" dirty="0" smtClean="0"/>
                      <a:t> %</a:t>
                    </a:r>
                  </a:p>
                </c:rich>
              </c:tx>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181-4F36-897B-D84E25D7BBB8}"/>
                </c:ext>
              </c:extLst>
            </c:dLbl>
            <c:dLbl>
              <c:idx val="1"/>
              <c:layout/>
              <c:tx>
                <c:rich>
                  <a:bodyPr/>
                  <a:lstStyle/>
                  <a:p>
                    <a:pPr>
                      <a:defRPr sz="1800" b="1" i="0" u="none" strike="noStrike" baseline="0">
                        <a:solidFill>
                          <a:srgbClr val="FFFFFF"/>
                        </a:solidFill>
                        <a:latin typeface="Calibri"/>
                        <a:ea typeface="Calibri"/>
                        <a:cs typeface="Calibri"/>
                      </a:defRPr>
                    </a:pPr>
                    <a:fld id="{73B34784-64FC-4B77-9437-1531AF789E68}" type="VALUE">
                      <a:rPr lang="en-US" sz="1800" b="1" smtClean="0"/>
                      <a:pPr>
                        <a:defRPr sz="1800" b="1" i="0" u="none" strike="noStrike" baseline="0">
                          <a:solidFill>
                            <a:srgbClr val="FFFFFF"/>
                          </a:solidFill>
                          <a:latin typeface="Calibri"/>
                          <a:ea typeface="Calibri"/>
                          <a:cs typeface="Calibri"/>
                        </a:defRPr>
                      </a:pPr>
                      <a:t>[WAARDE]</a:t>
                    </a:fld>
                    <a:r>
                      <a:rPr lang="en-US" sz="1800" b="1" dirty="0" smtClean="0"/>
                      <a:t> %</a:t>
                    </a:r>
                  </a:p>
                </c:rich>
              </c:tx>
              <c:spPr/>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181-4F36-897B-D84E25D7BBB8}"/>
                </c:ext>
              </c:extLst>
            </c:dLbl>
            <c:dLbl>
              <c:idx val="2"/>
              <c:layout/>
              <c:tx>
                <c:rich>
                  <a:bodyPr/>
                  <a:lstStyle/>
                  <a:p>
                    <a:fld id="{A94F2F6B-6BF6-4EA9-9D7F-F12AE25B279A}"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F181-4F36-897B-D84E25D7BBB8}"/>
                </c:ext>
              </c:extLst>
            </c:dLbl>
            <c:dLbl>
              <c:idx val="3"/>
              <c:layout/>
              <c:tx>
                <c:rich>
                  <a:bodyPr/>
                  <a:lstStyle/>
                  <a:p>
                    <a:fld id="{85F4ADC9-E527-4DE6-8330-E30AF79B95DD}"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F181-4F36-897B-D84E25D7BBB8}"/>
                </c:ext>
              </c:extLst>
            </c:dLbl>
            <c:spPr>
              <a:noFill/>
              <a:ln w="25400">
                <a:noFill/>
              </a:ln>
            </c:spPr>
            <c:txPr>
              <a:bodyPr wrap="square" lIns="38100" tIns="19050" rIns="38100" bIns="19050" anchor="ctr">
                <a:spAutoFit/>
              </a:bodyPr>
              <a:lstStyle/>
              <a:p>
                <a:pPr>
                  <a:defRPr sz="1800" b="1" i="0" u="none" strike="noStrike" baseline="0">
                    <a:solidFill>
                      <a:srgbClr val="000000"/>
                    </a:solidFill>
                    <a:latin typeface="Calibri"/>
                    <a:ea typeface="Calibri"/>
                    <a:cs typeface="Calibri"/>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NL!$B$7:$E$7</c:f>
                <c:numCache>
                  <c:formatCode>General</c:formatCode>
                  <c:ptCount val="4"/>
                  <c:pt idx="0">
                    <c:v>4.4000000000000004</c:v>
                  </c:pt>
                  <c:pt idx="1">
                    <c:v>2</c:v>
                  </c:pt>
                  <c:pt idx="2">
                    <c:v>4.2</c:v>
                  </c:pt>
                  <c:pt idx="3">
                    <c:v>1.5</c:v>
                  </c:pt>
                </c:numCache>
              </c:numRef>
            </c:plus>
            <c:minus>
              <c:numRef>
                <c:f>NL!$B$7:$E$7</c:f>
                <c:numCache>
                  <c:formatCode>General</c:formatCode>
                  <c:ptCount val="4"/>
                  <c:pt idx="0">
                    <c:v>4.4000000000000004</c:v>
                  </c:pt>
                  <c:pt idx="1">
                    <c:v>2</c:v>
                  </c:pt>
                  <c:pt idx="2">
                    <c:v>4.2</c:v>
                  </c:pt>
                  <c:pt idx="3">
                    <c:v>1.5</c:v>
                  </c:pt>
                </c:numCache>
              </c:numRef>
            </c:minus>
          </c:errBars>
          <c:cat>
            <c:strRef>
              <c:f>NL!$B$5:$E$5</c:f>
              <c:strCache>
                <c:ptCount val="4"/>
                <c:pt idx="0">
                  <c:v>Brussels Gewest</c:v>
                </c:pt>
                <c:pt idx="1">
                  <c:v>Vlaanderen</c:v>
                </c:pt>
                <c:pt idx="2">
                  <c:v>Wallonië </c:v>
                </c:pt>
                <c:pt idx="3">
                  <c:v>België</c:v>
                </c:pt>
              </c:strCache>
            </c:strRef>
          </c:cat>
          <c:val>
            <c:numRef>
              <c:f>NL!$B$6:$E$6</c:f>
              <c:numCache>
                <c:formatCode>0</c:formatCode>
                <c:ptCount val="4"/>
                <c:pt idx="0">
                  <c:v>32.6</c:v>
                </c:pt>
                <c:pt idx="1">
                  <c:v>10.4</c:v>
                </c:pt>
                <c:pt idx="2">
                  <c:v>21.8</c:v>
                </c:pt>
                <c:pt idx="3">
                  <c:v>16.399999999999999</c:v>
                </c:pt>
              </c:numCache>
            </c:numRef>
          </c:val>
          <c:extLst>
            <c:ext xmlns:c16="http://schemas.microsoft.com/office/drawing/2014/chart" uri="{C3380CC4-5D6E-409C-BE32-E72D297353CC}">
              <c16:uniqueId val="{00000008-F181-4F36-897B-D84E25D7BBB8}"/>
            </c:ext>
          </c:extLst>
        </c:ser>
        <c:dLbls>
          <c:showLegendKey val="0"/>
          <c:showVal val="0"/>
          <c:showCatName val="0"/>
          <c:showSerName val="0"/>
          <c:showPercent val="0"/>
          <c:showBubbleSize val="0"/>
        </c:dLbls>
        <c:gapWidth val="150"/>
        <c:axId val="416245264"/>
        <c:axId val="1"/>
      </c:barChart>
      <c:catAx>
        <c:axId val="416245264"/>
        <c:scaling>
          <c:orientation val="minMax"/>
        </c:scaling>
        <c:delete val="0"/>
        <c:axPos val="b"/>
        <c:numFmt formatCode="General" sourceLinked="1"/>
        <c:majorTickMark val="out"/>
        <c:minorTickMark val="none"/>
        <c:tickLblPos val="nextTo"/>
        <c:txPr>
          <a:bodyPr rot="0" vert="horz"/>
          <a:lstStyle/>
          <a:p>
            <a:pPr>
              <a:defRPr sz="1800" b="0" i="0" u="none" strike="noStrike" baseline="0">
                <a:solidFill>
                  <a:srgbClr val="000000"/>
                </a:solidFill>
                <a:latin typeface="Calibri"/>
                <a:ea typeface="Calibri"/>
                <a:cs typeface="Calibri"/>
              </a:defRPr>
            </a:pPr>
            <a:endParaRPr lang="nl-BE"/>
          </a:p>
        </c:txPr>
        <c:crossAx val="1"/>
        <c:crosses val="autoZero"/>
        <c:auto val="1"/>
        <c:lblAlgn val="ctr"/>
        <c:lblOffset val="100"/>
        <c:noMultiLvlLbl val="0"/>
      </c:catAx>
      <c:valAx>
        <c:axId val="1"/>
        <c:scaling>
          <c:orientation val="minMax"/>
        </c:scaling>
        <c:delete val="1"/>
        <c:axPos val="l"/>
        <c:majorGridlines/>
        <c:numFmt formatCode="0" sourceLinked="0"/>
        <c:majorTickMark val="out"/>
        <c:minorTickMark val="none"/>
        <c:tickLblPos val="nextTo"/>
        <c:crossAx val="416245264"/>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nl-B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9.4408238495879718E-2"/>
          <c:y val="0.13334413584154076"/>
          <c:w val="0.87760190055294474"/>
          <c:h val="0.71933316027804217"/>
        </c:manualLayout>
      </c:layout>
      <c:lineChart>
        <c:grouping val="standard"/>
        <c:varyColors val="0"/>
        <c:ser>
          <c:idx val="0"/>
          <c:order val="0"/>
          <c:tx>
            <c:strRef>
              <c:f>' NL'!$B$3</c:f>
              <c:strCache>
                <c:ptCount val="1"/>
              </c:strCache>
            </c:strRef>
          </c:tx>
          <c:spPr>
            <a:ln w="50800"/>
          </c:spPr>
          <c:marker>
            <c:symbol val="none"/>
          </c:marker>
          <c:cat>
            <c:numRef>
              <c:f>' NL'!$A$4:$A$59</c:f>
              <c:numCache>
                <c:formatCode>General</c:formatCode>
                <c:ptCount val="56"/>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pt idx="38">
                  <c:v>2002</c:v>
                </c:pt>
                <c:pt idx="39">
                  <c:v>2003</c:v>
                </c:pt>
                <c:pt idx="40">
                  <c:v>2004</c:v>
                </c:pt>
                <c:pt idx="41">
                  <c:v>2005</c:v>
                </c:pt>
                <c:pt idx="42">
                  <c:v>2006</c:v>
                </c:pt>
                <c:pt idx="43">
                  <c:v>2007</c:v>
                </c:pt>
                <c:pt idx="44">
                  <c:v>2008</c:v>
                </c:pt>
                <c:pt idx="45">
                  <c:v>2009</c:v>
                </c:pt>
                <c:pt idx="46">
                  <c:v>2010</c:v>
                </c:pt>
                <c:pt idx="47">
                  <c:v>2011</c:v>
                </c:pt>
                <c:pt idx="48">
                  <c:v>2012</c:v>
                </c:pt>
                <c:pt idx="49">
                  <c:v>2013</c:v>
                </c:pt>
                <c:pt idx="50">
                  <c:v>2014</c:v>
                </c:pt>
                <c:pt idx="51">
                  <c:v>2015</c:v>
                </c:pt>
                <c:pt idx="52">
                  <c:v>2016</c:v>
                </c:pt>
                <c:pt idx="53">
                  <c:v>2017</c:v>
                </c:pt>
                <c:pt idx="54">
                  <c:v>2018</c:v>
                </c:pt>
                <c:pt idx="55">
                  <c:v>2019</c:v>
                </c:pt>
              </c:numCache>
            </c:numRef>
          </c:cat>
          <c:val>
            <c:numRef>
              <c:f>' NL'!$B$4:$B$59</c:f>
              <c:numCache>
                <c:formatCode>0</c:formatCode>
                <c:ptCount val="56"/>
                <c:pt idx="0">
                  <c:v>1040523</c:v>
                </c:pt>
                <c:pt idx="1">
                  <c:v>1057923</c:v>
                </c:pt>
                <c:pt idx="2">
                  <c:v>1065921</c:v>
                </c:pt>
                <c:pt idx="3">
                  <c:v>1074586</c:v>
                </c:pt>
                <c:pt idx="4">
                  <c:v>1079181</c:v>
                </c:pt>
                <c:pt idx="5">
                  <c:v>1073111</c:v>
                </c:pt>
                <c:pt idx="6">
                  <c:v>1071194</c:v>
                </c:pt>
                <c:pt idx="7">
                  <c:v>1075136</c:v>
                </c:pt>
                <c:pt idx="8">
                  <c:v>1074726</c:v>
                </c:pt>
                <c:pt idx="9">
                  <c:v>1069005</c:v>
                </c:pt>
                <c:pt idx="10">
                  <c:v>1063274</c:v>
                </c:pt>
                <c:pt idx="11">
                  <c:v>1054970</c:v>
                </c:pt>
                <c:pt idx="12">
                  <c:v>1050787</c:v>
                </c:pt>
                <c:pt idx="13">
                  <c:v>1042052</c:v>
                </c:pt>
                <c:pt idx="14">
                  <c:v>1028972</c:v>
                </c:pt>
                <c:pt idx="15">
                  <c:v>1015710</c:v>
                </c:pt>
                <c:pt idx="16">
                  <c:v>1008715</c:v>
                </c:pt>
                <c:pt idx="17">
                  <c:v>1000221</c:v>
                </c:pt>
                <c:pt idx="18">
                  <c:v>994774</c:v>
                </c:pt>
                <c:pt idx="19">
                  <c:v>989877</c:v>
                </c:pt>
                <c:pt idx="20">
                  <c:v>982434</c:v>
                </c:pt>
                <c:pt idx="21">
                  <c:v>976536</c:v>
                </c:pt>
                <c:pt idx="22">
                  <c:v>973499</c:v>
                </c:pt>
                <c:pt idx="23">
                  <c:v>970346</c:v>
                </c:pt>
                <c:pt idx="24">
                  <c:v>970346</c:v>
                </c:pt>
                <c:pt idx="25">
                  <c:v>970501</c:v>
                </c:pt>
                <c:pt idx="26">
                  <c:v>964385</c:v>
                </c:pt>
                <c:pt idx="27">
                  <c:v>954045</c:v>
                </c:pt>
                <c:pt idx="28">
                  <c:v>951217</c:v>
                </c:pt>
                <c:pt idx="29">
                  <c:v>950339</c:v>
                </c:pt>
                <c:pt idx="30">
                  <c:v>949070</c:v>
                </c:pt>
                <c:pt idx="31">
                  <c:v>951580</c:v>
                </c:pt>
                <c:pt idx="32">
                  <c:v>948122</c:v>
                </c:pt>
                <c:pt idx="33">
                  <c:v>950597</c:v>
                </c:pt>
                <c:pt idx="34">
                  <c:v>953175</c:v>
                </c:pt>
                <c:pt idx="35">
                  <c:v>954460</c:v>
                </c:pt>
                <c:pt idx="36">
                  <c:v>959318</c:v>
                </c:pt>
                <c:pt idx="37">
                  <c:v>964405</c:v>
                </c:pt>
                <c:pt idx="38">
                  <c:v>978384</c:v>
                </c:pt>
                <c:pt idx="39">
                  <c:v>992041</c:v>
                </c:pt>
                <c:pt idx="40">
                  <c:v>999899</c:v>
                </c:pt>
                <c:pt idx="41">
                  <c:v>1006749</c:v>
                </c:pt>
                <c:pt idx="42">
                  <c:v>1018804</c:v>
                </c:pt>
                <c:pt idx="43">
                  <c:v>1031215</c:v>
                </c:pt>
                <c:pt idx="44">
                  <c:v>1048491</c:v>
                </c:pt>
                <c:pt idx="45">
                  <c:v>1068532</c:v>
                </c:pt>
                <c:pt idx="46" formatCode="General">
                  <c:v>1089538</c:v>
                </c:pt>
                <c:pt idx="47" formatCode="General">
                  <c:v>1119088</c:v>
                </c:pt>
                <c:pt idx="48" formatCode="General">
                  <c:v>1138854</c:v>
                </c:pt>
                <c:pt idx="49" formatCode="General">
                  <c:v>1154635</c:v>
                </c:pt>
                <c:pt idx="50" formatCode="General">
                  <c:v>1163486</c:v>
                </c:pt>
                <c:pt idx="51" formatCode="General">
                  <c:v>1175173</c:v>
                </c:pt>
                <c:pt idx="52" formatCode="General">
                  <c:v>1187890</c:v>
                </c:pt>
                <c:pt idx="53" formatCode="General">
                  <c:v>1191604</c:v>
                </c:pt>
                <c:pt idx="54" formatCode="General">
                  <c:v>1198726</c:v>
                </c:pt>
                <c:pt idx="55" formatCode="General">
                  <c:v>1208542</c:v>
                </c:pt>
              </c:numCache>
            </c:numRef>
          </c:val>
          <c:smooth val="0"/>
          <c:extLst>
            <c:ext xmlns:c16="http://schemas.microsoft.com/office/drawing/2014/chart" uri="{C3380CC4-5D6E-409C-BE32-E72D297353CC}">
              <c16:uniqueId val="{00000000-53B0-498A-96EE-D0CF65FD3DDC}"/>
            </c:ext>
          </c:extLst>
        </c:ser>
        <c:dLbls>
          <c:showLegendKey val="0"/>
          <c:showVal val="0"/>
          <c:showCatName val="0"/>
          <c:showSerName val="0"/>
          <c:showPercent val="0"/>
          <c:showBubbleSize val="0"/>
        </c:dLbls>
        <c:smooth val="0"/>
        <c:axId val="712809256"/>
        <c:axId val="1"/>
      </c:lineChart>
      <c:catAx>
        <c:axId val="712809256"/>
        <c:scaling>
          <c:orientation val="minMax"/>
        </c:scaling>
        <c:delete val="0"/>
        <c:axPos val="b"/>
        <c:numFmt formatCode="General" sourceLinked="1"/>
        <c:majorTickMark val="out"/>
        <c:minorTickMark val="none"/>
        <c:tickLblPos val="nextTo"/>
        <c:txPr>
          <a:bodyPr rot="-2700000" vert="horz"/>
          <a:lstStyle/>
          <a:p>
            <a:pPr>
              <a:defRPr sz="1800" b="0" i="0" u="none" strike="noStrike" baseline="0">
                <a:solidFill>
                  <a:srgbClr val="000000"/>
                </a:solidFill>
                <a:latin typeface="Calibri"/>
                <a:ea typeface="Calibri"/>
                <a:cs typeface="Calibri"/>
              </a:defRPr>
            </a:pPr>
            <a:endParaRPr lang="nl-BE"/>
          </a:p>
        </c:txPr>
        <c:crossAx val="1"/>
        <c:crosses val="autoZero"/>
        <c:auto val="1"/>
        <c:lblAlgn val="ctr"/>
        <c:lblOffset val="100"/>
        <c:tickLblSkip val="5"/>
        <c:noMultiLvlLbl val="0"/>
      </c:catAx>
      <c:valAx>
        <c:axId val="1"/>
        <c:scaling>
          <c:orientation val="minMax"/>
          <c:max val="1200000"/>
          <c:min val="900000"/>
        </c:scaling>
        <c:delete val="0"/>
        <c:axPos val="l"/>
        <c:majorGridlines/>
        <c:numFmt formatCode="#\ ###\ ##0" sourceLinked="0"/>
        <c:majorTickMark val="out"/>
        <c:minorTickMark val="none"/>
        <c:tickLblPos val="nextTo"/>
        <c:txPr>
          <a:bodyPr rot="0" vert="horz"/>
          <a:lstStyle/>
          <a:p>
            <a:pPr>
              <a:defRPr sz="1800" b="0" i="0" u="none" strike="noStrike" baseline="0">
                <a:solidFill>
                  <a:srgbClr val="000000"/>
                </a:solidFill>
                <a:latin typeface="Calibri"/>
                <a:ea typeface="Calibri"/>
                <a:cs typeface="Calibri"/>
              </a:defRPr>
            </a:pPr>
            <a:endParaRPr lang="nl-BE"/>
          </a:p>
        </c:txPr>
        <c:crossAx val="712809256"/>
        <c:crosses val="autoZero"/>
        <c:crossBetween val="between"/>
      </c:valAx>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nl-B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NL!$B$7</c:f>
              <c:strCache>
                <c:ptCount val="1"/>
                <c:pt idx="0">
                  <c:v>Brussels Gewest</c:v>
                </c:pt>
              </c:strCache>
            </c:strRef>
          </c:tx>
          <c:spPr>
            <a:ln w="28575" cap="rnd">
              <a:solidFill>
                <a:srgbClr val="7030A0"/>
              </a:solidFill>
              <a:round/>
            </a:ln>
            <a:effectLst/>
          </c:spPr>
          <c:marker>
            <c:symbol val="none"/>
          </c:marker>
          <c:dLbls>
            <c:dLbl>
              <c:idx val="0"/>
              <c:layout>
                <c:manualLayout>
                  <c:x val="-6.1120543293718174E-2"/>
                  <c:y val="-6.914896303686438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D9D-4D2F-A4DE-F3A7D48736EC}"/>
                </c:ext>
              </c:extLst>
            </c:dLbl>
            <c:dLbl>
              <c:idx val="1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D9D-4D2F-A4DE-F3A7D48736EC}"/>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NL!$C$6:$M$6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NL!$C$7:$M$7</c:f>
              <c:numCache>
                <c:formatCode>#,##0.00_ ;\-#,##0.00\ </c:formatCode>
                <c:ptCount val="11"/>
                <c:pt idx="0">
                  <c:v>2.0414226870139642</c:v>
                </c:pt>
                <c:pt idx="1">
                  <c:v>2.0615099833772583</c:v>
                </c:pt>
                <c:pt idx="2">
                  <c:v>2.0740028149487992</c:v>
                </c:pt>
                <c:pt idx="3">
                  <c:v>2.0861407658377549</c:v>
                </c:pt>
                <c:pt idx="4">
                  <c:v>2.0974022113898467</c:v>
                </c:pt>
                <c:pt idx="5">
                  <c:v>2.1129922015774083</c:v>
                </c:pt>
                <c:pt idx="6">
                  <c:v>2.1318018651469175</c:v>
                </c:pt>
                <c:pt idx="7">
                  <c:v>2.1420550242320378</c:v>
                </c:pt>
                <c:pt idx="8">
                  <c:v>2.1545899999999998</c:v>
                </c:pt>
                <c:pt idx="9">
                  <c:v>2.1621800000000002</c:v>
                </c:pt>
                <c:pt idx="10">
                  <c:v>2.16</c:v>
                </c:pt>
              </c:numCache>
            </c:numRef>
          </c:val>
          <c:smooth val="0"/>
          <c:extLst>
            <c:ext xmlns:c16="http://schemas.microsoft.com/office/drawing/2014/chart" uri="{C3380CC4-5D6E-409C-BE32-E72D297353CC}">
              <c16:uniqueId val="{00000002-DD9D-4D2F-A4DE-F3A7D48736EC}"/>
            </c:ext>
          </c:extLst>
        </c:ser>
        <c:ser>
          <c:idx val="1"/>
          <c:order val="1"/>
          <c:tx>
            <c:strRef>
              <c:f>NL!$B$8</c:f>
              <c:strCache>
                <c:ptCount val="1"/>
                <c:pt idx="0">
                  <c:v>Vlaanderen</c:v>
                </c:pt>
              </c:strCache>
            </c:strRef>
          </c:tx>
          <c:spPr>
            <a:ln w="28575" cap="rnd">
              <a:solidFill>
                <a:schemeClr val="accent5"/>
              </a:solidFill>
              <a:round/>
            </a:ln>
            <a:effectLst/>
          </c:spPr>
          <c:marker>
            <c:symbol val="none"/>
          </c:marker>
          <c:dLbls>
            <c:dLbl>
              <c:idx val="0"/>
              <c:layout>
                <c:manualLayout>
                  <c:x val="-4.7538200339558571E-2"/>
                  <c:y val="-1.885902595952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D9D-4D2F-A4DE-F3A7D48736EC}"/>
                </c:ext>
              </c:extLst>
            </c:dLbl>
            <c:dLbl>
              <c:idx val="1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D9D-4D2F-A4DE-F3A7D48736EC}"/>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NL!$C$6:$M$6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NL!$C$8:$M$8</c:f>
              <c:numCache>
                <c:formatCode>#,##0.00_ ;\-#,##0.00\ </c:formatCode>
                <c:ptCount val="11"/>
                <c:pt idx="0">
                  <c:v>2.3606649292879629</c:v>
                </c:pt>
                <c:pt idx="1">
                  <c:v>2.3560498959381104</c:v>
                </c:pt>
                <c:pt idx="2">
                  <c:v>2.350383813693401</c:v>
                </c:pt>
                <c:pt idx="3">
                  <c:v>2.349394592238625</c:v>
                </c:pt>
                <c:pt idx="4">
                  <c:v>2.3457629247551721</c:v>
                </c:pt>
                <c:pt idx="5">
                  <c:v>2.3431590282234049</c:v>
                </c:pt>
                <c:pt idx="6">
                  <c:v>2.3395181117123132</c:v>
                </c:pt>
                <c:pt idx="7">
                  <c:v>2.331139277396745</c:v>
                </c:pt>
                <c:pt idx="8">
                  <c:v>2.32877</c:v>
                </c:pt>
                <c:pt idx="9">
                  <c:v>2.3241299999999998</c:v>
                </c:pt>
                <c:pt idx="10">
                  <c:v>2.31</c:v>
                </c:pt>
              </c:numCache>
            </c:numRef>
          </c:val>
          <c:smooth val="0"/>
          <c:extLst>
            <c:ext xmlns:c16="http://schemas.microsoft.com/office/drawing/2014/chart" uri="{C3380CC4-5D6E-409C-BE32-E72D297353CC}">
              <c16:uniqueId val="{00000005-DD9D-4D2F-A4DE-F3A7D48736EC}"/>
            </c:ext>
          </c:extLst>
        </c:ser>
        <c:ser>
          <c:idx val="2"/>
          <c:order val="2"/>
          <c:tx>
            <c:strRef>
              <c:f>NL!$B$9</c:f>
              <c:strCache>
                <c:ptCount val="1"/>
                <c:pt idx="0">
                  <c:v>Wallonië</c:v>
                </c:pt>
              </c:strCache>
            </c:strRef>
          </c:tx>
          <c:spPr>
            <a:ln w="28575" cap="rnd">
              <a:solidFill>
                <a:schemeClr val="accent3"/>
              </a:solidFill>
              <a:round/>
            </a:ln>
            <a:effectLst/>
          </c:spPr>
          <c:marker>
            <c:symbol val="none"/>
          </c:marker>
          <c:dLbls>
            <c:dLbl>
              <c:idx val="0"/>
              <c:layout>
                <c:manualLayout>
                  <c:x val="-5.4329371816638383E-2"/>
                  <c:y val="-3.457448151843219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D9D-4D2F-A4DE-F3A7D48736EC}"/>
                </c:ext>
              </c:extLst>
            </c:dLbl>
            <c:dLbl>
              <c:idx val="1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D9D-4D2F-A4DE-F3A7D48736EC}"/>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NL!$C$6:$M$6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NL!$C$9:$M$9</c:f>
              <c:numCache>
                <c:formatCode>#,##0.00_ ;\-#,##0.00\ </c:formatCode>
                <c:ptCount val="11"/>
                <c:pt idx="0">
                  <c:v>2.2960438525692761</c:v>
                </c:pt>
                <c:pt idx="1">
                  <c:v>2.2946339213189062</c:v>
                </c:pt>
                <c:pt idx="2">
                  <c:v>2.2900518354522674</c:v>
                </c:pt>
                <c:pt idx="3">
                  <c:v>2.2912763215570542</c:v>
                </c:pt>
                <c:pt idx="4">
                  <c:v>2.2894994887939983</c:v>
                </c:pt>
                <c:pt idx="5">
                  <c:v>2.2913685274374918</c:v>
                </c:pt>
                <c:pt idx="6">
                  <c:v>2.2904920363256913</c:v>
                </c:pt>
                <c:pt idx="7">
                  <c:v>2.2895766486341254</c:v>
                </c:pt>
                <c:pt idx="8">
                  <c:v>2.2881100000000001</c:v>
                </c:pt>
                <c:pt idx="9">
                  <c:v>2.28321</c:v>
                </c:pt>
                <c:pt idx="10">
                  <c:v>2.2599999999999998</c:v>
                </c:pt>
              </c:numCache>
            </c:numRef>
          </c:val>
          <c:smooth val="0"/>
          <c:extLst>
            <c:ext xmlns:c16="http://schemas.microsoft.com/office/drawing/2014/chart" uri="{C3380CC4-5D6E-409C-BE32-E72D297353CC}">
              <c16:uniqueId val="{00000008-DD9D-4D2F-A4DE-F3A7D48736EC}"/>
            </c:ext>
          </c:extLst>
        </c:ser>
        <c:dLbls>
          <c:showLegendKey val="0"/>
          <c:showVal val="0"/>
          <c:showCatName val="0"/>
          <c:showSerName val="0"/>
          <c:showPercent val="0"/>
          <c:showBubbleSize val="0"/>
        </c:dLbls>
        <c:smooth val="0"/>
        <c:axId val="310111288"/>
        <c:axId val="310111680"/>
      </c:lineChart>
      <c:catAx>
        <c:axId val="31011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crossAx val="310111680"/>
        <c:crosses val="autoZero"/>
        <c:auto val="1"/>
        <c:lblAlgn val="ctr"/>
        <c:lblOffset val="100"/>
        <c:noMultiLvlLbl val="0"/>
      </c:catAx>
      <c:valAx>
        <c:axId val="310111680"/>
        <c:scaling>
          <c:orientation val="minMax"/>
        </c:scaling>
        <c:delete val="0"/>
        <c:axPos val="l"/>
        <c:majorGridlines>
          <c:spPr>
            <a:ln w="9525" cap="flat" cmpd="sng" algn="ctr">
              <a:solidFill>
                <a:schemeClr val="tx1">
                  <a:lumMod val="15000"/>
                  <a:lumOff val="85000"/>
                </a:schemeClr>
              </a:solidFill>
              <a:round/>
            </a:ln>
            <a:effectLst/>
          </c:spPr>
        </c:majorGridlines>
        <c:numFmt formatCode="#,##0.0_ ;\-#,##0.0\ "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crossAx val="310111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legend>
    <c:plotVisOnly val="1"/>
    <c:dispBlanksAs val="gap"/>
    <c:showDLblsOverMax val="0"/>
  </c:chart>
  <c:spPr>
    <a:noFill/>
    <a:ln>
      <a:noFill/>
    </a:ln>
    <a:effectLst/>
  </c:spPr>
  <c:txPr>
    <a:bodyPr/>
    <a:lstStyle/>
    <a:p>
      <a:pPr>
        <a:defRPr sz="1100">
          <a:solidFill>
            <a:sysClr val="windowText" lastClr="000000"/>
          </a:solidFill>
        </a:defRPr>
      </a:pPr>
      <a:endParaRPr lang="nl-B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'NL2'!$M$5</c:f>
              <c:strCache>
                <c:ptCount val="1"/>
                <c:pt idx="0">
                  <c:v>Pourcentage logements loués, 2011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1-01A2-4423-93C3-8A0E6991255F}"/>
              </c:ext>
            </c:extLst>
          </c:dPt>
          <c:dPt>
            <c:idx val="1"/>
            <c:invertIfNegative val="0"/>
            <c:bubble3D val="0"/>
            <c:spPr>
              <a:solidFill>
                <a:srgbClr val="5DCDD3"/>
              </a:solidFill>
              <a:ln>
                <a:noFill/>
              </a:ln>
              <a:effectLst/>
            </c:spPr>
            <c:extLst>
              <c:ext xmlns:c16="http://schemas.microsoft.com/office/drawing/2014/chart" uri="{C3380CC4-5D6E-409C-BE32-E72D297353CC}">
                <c16:uniqueId val="{00000003-01A2-4423-93C3-8A0E6991255F}"/>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01A2-4423-93C3-8A0E6991255F}"/>
              </c:ext>
            </c:extLst>
          </c:dPt>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'NL2'!$L$6:$L$9</c:f>
              <c:strCache>
                <c:ptCount val="4"/>
                <c:pt idx="0">
                  <c:v>Brussels Gewest</c:v>
                </c:pt>
                <c:pt idx="1">
                  <c:v>Vlaanderen</c:v>
                </c:pt>
                <c:pt idx="2">
                  <c:v>Wallonië</c:v>
                </c:pt>
                <c:pt idx="3">
                  <c:v>Grote steden</c:v>
                </c:pt>
              </c:strCache>
            </c:strRef>
          </c:cat>
          <c:val>
            <c:numRef>
              <c:f>'NL2'!$M$6:$M$9</c:f>
              <c:numCache>
                <c:formatCode>0%</c:formatCode>
                <c:ptCount val="4"/>
                <c:pt idx="0">
                  <c:v>0.61</c:v>
                </c:pt>
                <c:pt idx="1">
                  <c:v>0.44</c:v>
                </c:pt>
                <c:pt idx="2">
                  <c:v>0.51</c:v>
                </c:pt>
                <c:pt idx="3">
                  <c:v>0.48374467553208267</c:v>
                </c:pt>
              </c:numCache>
            </c:numRef>
          </c:val>
          <c:extLst>
            <c:ext xmlns:c16="http://schemas.microsoft.com/office/drawing/2014/chart" uri="{C3380CC4-5D6E-409C-BE32-E72D297353CC}">
              <c16:uniqueId val="{00000006-01A2-4423-93C3-8A0E6991255F}"/>
            </c:ext>
          </c:extLst>
        </c:ser>
        <c:dLbls>
          <c:showLegendKey val="0"/>
          <c:showVal val="0"/>
          <c:showCatName val="0"/>
          <c:showSerName val="0"/>
          <c:showPercent val="0"/>
          <c:showBubbleSize val="0"/>
        </c:dLbls>
        <c:gapWidth val="219"/>
        <c:overlap val="-27"/>
        <c:axId val="504357728"/>
        <c:axId val="504362320"/>
      </c:barChart>
      <c:catAx>
        <c:axId val="50435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crossAx val="504362320"/>
        <c:crosses val="autoZero"/>
        <c:auto val="1"/>
        <c:lblAlgn val="ctr"/>
        <c:lblOffset val="100"/>
        <c:noMultiLvlLbl val="0"/>
      </c:catAx>
      <c:valAx>
        <c:axId val="504362320"/>
        <c:scaling>
          <c:orientation val="minMax"/>
        </c:scaling>
        <c:delete val="1"/>
        <c:axPos val="l"/>
        <c:numFmt formatCode="0%" sourceLinked="1"/>
        <c:majorTickMark val="none"/>
        <c:minorTickMark val="none"/>
        <c:tickLblPos val="nextTo"/>
        <c:crossAx val="504357728"/>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ysClr val="windowText" lastClr="000000"/>
          </a:solidFill>
        </a:defRPr>
      </a:pPr>
      <a:endParaRPr lang="nl-B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1853526005736"/>
          <c:y val="4.0116703136396793E-2"/>
          <c:w val="0.53017079855239024"/>
          <c:h val="0.71526846890309392"/>
        </c:manualLayout>
      </c:layout>
      <c:barChart>
        <c:barDir val="bar"/>
        <c:grouping val="clustered"/>
        <c:varyColors val="0"/>
        <c:ser>
          <c:idx val="0"/>
          <c:order val="1"/>
          <c:tx>
            <c:strRef>
              <c:f>NL!$D$4</c:f>
              <c:strCache>
                <c:ptCount val="1"/>
                <c:pt idx="0">
                  <c:v>Gemakkelijk rondkomen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NL!$A$5:$A$7</c:f>
              <c:strCache>
                <c:ptCount val="3"/>
                <c:pt idx="0">
                  <c:v>Vochtproblemen in de woning </c:v>
                </c:pt>
                <c:pt idx="1">
                  <c:v>Woning niet voldoende kunnen verwarmen</c:v>
                </c:pt>
                <c:pt idx="2">
                  <c:v>Overbezette woning</c:v>
                </c:pt>
              </c:strCache>
            </c:strRef>
          </c:cat>
          <c:val>
            <c:numRef>
              <c:f>NL!$D$5:$D$7</c:f>
              <c:numCache>
                <c:formatCode>0%</c:formatCode>
                <c:ptCount val="3"/>
                <c:pt idx="0">
                  <c:v>4.36E-2</c:v>
                </c:pt>
                <c:pt idx="1">
                  <c:v>5.79E-2</c:v>
                </c:pt>
                <c:pt idx="2">
                  <c:v>2.1000000000000001E-2</c:v>
                </c:pt>
              </c:numCache>
            </c:numRef>
          </c:val>
          <c:extLst>
            <c:ext xmlns:c16="http://schemas.microsoft.com/office/drawing/2014/chart" uri="{C3380CC4-5D6E-409C-BE32-E72D297353CC}">
              <c16:uniqueId val="{00000000-0CC8-489C-89E6-9A1A1B4B1B48}"/>
            </c:ext>
          </c:extLst>
        </c:ser>
        <c:ser>
          <c:idx val="1"/>
          <c:order val="2"/>
          <c:tx>
            <c:strRef>
              <c:f>NL!$B$4</c:f>
              <c:strCache>
                <c:ptCount val="1"/>
                <c:pt idx="0">
                  <c:v>Moeilijk rondkomen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NL!$A$5:$A$7</c:f>
              <c:strCache>
                <c:ptCount val="3"/>
                <c:pt idx="0">
                  <c:v>Vochtproblemen in de woning </c:v>
                </c:pt>
                <c:pt idx="1">
                  <c:v>Woning niet voldoende kunnen verwarmen</c:v>
                </c:pt>
                <c:pt idx="2">
                  <c:v>Overbezette woning</c:v>
                </c:pt>
              </c:strCache>
            </c:strRef>
          </c:cat>
          <c:val>
            <c:numRef>
              <c:f>NL!$B$5:$B$7</c:f>
              <c:numCache>
                <c:formatCode>0%</c:formatCode>
                <c:ptCount val="3"/>
                <c:pt idx="0">
                  <c:v>0.19500000000000001</c:v>
                </c:pt>
                <c:pt idx="1">
                  <c:v>0.1678</c:v>
                </c:pt>
                <c:pt idx="2">
                  <c:v>9.9100000000000008E-2</c:v>
                </c:pt>
              </c:numCache>
            </c:numRef>
          </c:val>
          <c:extLst xmlns:c15="http://schemas.microsoft.com/office/drawing/2012/chart">
            <c:ext xmlns:c16="http://schemas.microsoft.com/office/drawing/2014/chart" uri="{C3380CC4-5D6E-409C-BE32-E72D297353CC}">
              <c16:uniqueId val="{00000001-0CC8-489C-89E6-9A1A1B4B1B48}"/>
            </c:ext>
          </c:extLst>
        </c:ser>
        <c:dLbls>
          <c:dLblPos val="outEnd"/>
          <c:showLegendKey val="0"/>
          <c:showVal val="1"/>
          <c:showCatName val="0"/>
          <c:showSerName val="0"/>
          <c:showPercent val="0"/>
          <c:showBubbleSize val="0"/>
        </c:dLbls>
        <c:gapWidth val="182"/>
        <c:axId val="245144304"/>
        <c:axId val="520157024"/>
        <c:extLst>
          <c:ext xmlns:c15="http://schemas.microsoft.com/office/drawing/2012/chart" uri="{02D57815-91ED-43cb-92C2-25804820EDAC}">
            <c15:filteredBarSeries>
              <c15:ser>
                <c:idx val="2"/>
                <c:order val="0"/>
                <c:tx>
                  <c:strRef>
                    <c:extLst>
                      <c:ext uri="{02D57815-91ED-43cb-92C2-25804820EDAC}">
                        <c15:formulaRef>
                          <c15:sqref>NL!$C$4</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nl-B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NL!$A$5:$A$7</c15:sqref>
                        </c15:formulaRef>
                      </c:ext>
                    </c:extLst>
                    <c:strCache>
                      <c:ptCount val="3"/>
                      <c:pt idx="0">
                        <c:v>Vochtproblemen in de woning </c:v>
                      </c:pt>
                      <c:pt idx="1">
                        <c:v>Woning niet voldoende kunnen verwarmen</c:v>
                      </c:pt>
                      <c:pt idx="2">
                        <c:v>Overbezette woning</c:v>
                      </c:pt>
                    </c:strCache>
                  </c:strRef>
                </c:cat>
                <c:val>
                  <c:numRef>
                    <c:extLst>
                      <c:ext uri="{02D57815-91ED-43cb-92C2-25804820EDAC}">
                        <c15:formulaRef>
                          <c15:sqref>NL!$C$5:$C$7</c15:sqref>
                        </c15:formulaRef>
                      </c:ext>
                    </c:extLst>
                    <c:numCache>
                      <c:formatCode>General</c:formatCode>
                      <c:ptCount val="3"/>
                    </c:numCache>
                  </c:numRef>
                </c:val>
                <c:extLst>
                  <c:ext xmlns:c16="http://schemas.microsoft.com/office/drawing/2014/chart" uri="{C3380CC4-5D6E-409C-BE32-E72D297353CC}">
                    <c16:uniqueId val="{00000002-0CC8-489C-89E6-9A1A1B4B1B48}"/>
                  </c:ext>
                </c:extLst>
              </c15:ser>
            </c15:filteredBarSeries>
          </c:ext>
        </c:extLst>
      </c:barChart>
      <c:catAx>
        <c:axId val="245144304"/>
        <c:scaling>
          <c:orientation val="minMax"/>
        </c:scaling>
        <c:delete val="0"/>
        <c:axPos val="l"/>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520157024"/>
        <c:crosses val="autoZero"/>
        <c:auto val="1"/>
        <c:lblAlgn val="ctr"/>
        <c:lblOffset val="100"/>
        <c:noMultiLvlLbl val="0"/>
      </c:catAx>
      <c:valAx>
        <c:axId val="520157024"/>
        <c:scaling>
          <c:orientation val="minMax"/>
          <c:max val="0.2"/>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245144304"/>
        <c:crosses val="autoZero"/>
        <c:crossBetween val="between"/>
      </c:valAx>
      <c:spPr>
        <a:noFill/>
        <a:ln>
          <a:noFill/>
        </a:ln>
        <a:effectLst/>
      </c:spPr>
    </c:plotArea>
    <c:legend>
      <c:legendPos val="b"/>
      <c:layout>
        <c:manualLayout>
          <c:xMode val="edge"/>
          <c:yMode val="edge"/>
          <c:x val="2.7505859758464698E-2"/>
          <c:y val="0.90928111557171343"/>
          <c:w val="0.97196960633711371"/>
          <c:h val="7.613099237868788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legend>
    <c:plotVisOnly val="1"/>
    <c:dispBlanksAs val="gap"/>
    <c:showDLblsOverMax val="0"/>
  </c:chart>
  <c:spPr>
    <a:noFill/>
    <a:ln>
      <a:noFill/>
    </a:ln>
    <a:effectLst/>
  </c:spPr>
  <c:txPr>
    <a:bodyPr/>
    <a:lstStyle/>
    <a:p>
      <a:pPr>
        <a:defRPr sz="1400">
          <a:solidFill>
            <a:schemeClr val="tx1"/>
          </a:solidFill>
        </a:defRPr>
      </a:pPr>
      <a:endParaRPr lang="nl-BE"/>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0"/>
          <c:tx>
            <c:strRef>
              <c:f>NL!$B$5</c:f>
              <c:strCache>
                <c:ptCount val="1"/>
                <c:pt idx="0">
                  <c:v>Aantal (verhuurde en leegstaande) sociale woningen </c:v>
                </c:pt>
              </c:strCache>
            </c:strRef>
          </c:tx>
          <c:spPr>
            <a:ln>
              <a:solidFill>
                <a:schemeClr val="accent3"/>
              </a:solidFill>
            </a:ln>
          </c:spPr>
          <c:marker>
            <c:symbol val="none"/>
          </c:marker>
          <c:cat>
            <c:numRef>
              <c:f>NL!$A$6:$A$16</c:f>
              <c:numCache>
                <c:formatCode>@</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NL!$B$6:$B$16</c:f>
              <c:numCache>
                <c:formatCode>General</c:formatCode>
                <c:ptCount val="11"/>
                <c:pt idx="0">
                  <c:v>38389</c:v>
                </c:pt>
                <c:pt idx="1">
                  <c:v>38593</c:v>
                </c:pt>
                <c:pt idx="2">
                  <c:v>38888</c:v>
                </c:pt>
                <c:pt idx="3">
                  <c:v>38906</c:v>
                </c:pt>
                <c:pt idx="4">
                  <c:v>39280</c:v>
                </c:pt>
                <c:pt idx="5">
                  <c:v>39250</c:v>
                </c:pt>
                <c:pt idx="6" formatCode="#,##0">
                  <c:v>39531</c:v>
                </c:pt>
                <c:pt idx="7" formatCode="0">
                  <c:v>39399</c:v>
                </c:pt>
                <c:pt idx="8" formatCode="#,##0">
                  <c:v>39586</c:v>
                </c:pt>
                <c:pt idx="9" formatCode="#,##0">
                  <c:v>39586</c:v>
                </c:pt>
              </c:numCache>
            </c:numRef>
          </c:val>
          <c:smooth val="0"/>
          <c:extLst>
            <c:ext xmlns:c16="http://schemas.microsoft.com/office/drawing/2014/chart" uri="{C3380CC4-5D6E-409C-BE32-E72D297353CC}">
              <c16:uniqueId val="{00000000-7BB9-4556-A0D4-EF31A0ED0225}"/>
            </c:ext>
          </c:extLst>
        </c:ser>
        <c:ser>
          <c:idx val="4"/>
          <c:order val="1"/>
          <c:tx>
            <c:strRef>
              <c:f>NL!$D$5</c:f>
              <c:strCache>
                <c:ptCount val="1"/>
                <c:pt idx="0">
                  <c:v>Aantal huishoudens op de wachtlijst (voor schrapping)</c:v>
                </c:pt>
              </c:strCache>
            </c:strRef>
          </c:tx>
          <c:spPr>
            <a:ln>
              <a:solidFill>
                <a:schemeClr val="accent4"/>
              </a:solidFill>
              <a:prstDash val="solid"/>
            </a:ln>
          </c:spPr>
          <c:marker>
            <c:symbol val="none"/>
          </c:marker>
          <c:cat>
            <c:numRef>
              <c:f>NL!$A$6:$A$16</c:f>
              <c:numCache>
                <c:formatCode>@</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NL!$D$6:$D$16</c:f>
              <c:numCache>
                <c:formatCode>General</c:formatCode>
                <c:ptCount val="11"/>
                <c:pt idx="0">
                  <c:v>33006</c:v>
                </c:pt>
                <c:pt idx="1">
                  <c:v>36867</c:v>
                </c:pt>
                <c:pt idx="2">
                  <c:v>37825</c:v>
                </c:pt>
                <c:pt idx="3" formatCode="#,##0">
                  <c:v>38928</c:v>
                </c:pt>
                <c:pt idx="4">
                  <c:v>41461</c:v>
                </c:pt>
                <c:pt idx="5" formatCode="#,##0">
                  <c:v>44332</c:v>
                </c:pt>
                <c:pt idx="6">
                  <c:v>42540</c:v>
                </c:pt>
                <c:pt idx="7" formatCode="0">
                  <c:v>45742</c:v>
                </c:pt>
                <c:pt idx="8">
                  <c:v>48804</c:v>
                </c:pt>
                <c:pt idx="9">
                  <c:v>43170</c:v>
                </c:pt>
                <c:pt idx="10">
                  <c:v>45987</c:v>
                </c:pt>
              </c:numCache>
            </c:numRef>
          </c:val>
          <c:smooth val="0"/>
          <c:extLst>
            <c:ext xmlns:c16="http://schemas.microsoft.com/office/drawing/2014/chart" uri="{C3380CC4-5D6E-409C-BE32-E72D297353CC}">
              <c16:uniqueId val="{00000001-7BB9-4556-A0D4-EF31A0ED0225}"/>
            </c:ext>
          </c:extLst>
        </c:ser>
        <c:dLbls>
          <c:showLegendKey val="0"/>
          <c:showVal val="0"/>
          <c:showCatName val="0"/>
          <c:showSerName val="0"/>
          <c:showPercent val="0"/>
          <c:showBubbleSize val="0"/>
        </c:dLbls>
        <c:smooth val="0"/>
        <c:axId val="470550216"/>
        <c:axId val="1"/>
      </c:lineChart>
      <c:catAx>
        <c:axId val="470550216"/>
        <c:scaling>
          <c:orientation val="minMax"/>
        </c:scaling>
        <c:delete val="0"/>
        <c:axPos val="b"/>
        <c:numFmt formatCode="@" sourceLinked="1"/>
        <c:majorTickMark val="out"/>
        <c:minorTickMark val="none"/>
        <c:tickLblPos val="nextTo"/>
        <c:txPr>
          <a:bodyPr rot="0" vert="horz"/>
          <a:lstStyle/>
          <a:p>
            <a:pPr>
              <a:defRPr sz="1800"/>
            </a:pPr>
            <a:endParaRPr lang="nl-BE"/>
          </a:p>
        </c:txPr>
        <c:crossAx val="1"/>
        <c:crosses val="autoZero"/>
        <c:auto val="1"/>
        <c:lblAlgn val="ctr"/>
        <c:lblOffset val="100"/>
        <c:noMultiLvlLbl val="0"/>
      </c:catAx>
      <c:valAx>
        <c:axId val="1"/>
        <c:scaling>
          <c:orientation val="minMax"/>
          <c:max val="50000"/>
          <c:min val="25000"/>
        </c:scaling>
        <c:delete val="0"/>
        <c:axPos val="l"/>
        <c:majorGridlines/>
        <c:numFmt formatCode="#\ ##0" sourceLinked="0"/>
        <c:majorTickMark val="out"/>
        <c:minorTickMark val="none"/>
        <c:tickLblPos val="nextTo"/>
        <c:txPr>
          <a:bodyPr rot="0" vert="horz"/>
          <a:lstStyle/>
          <a:p>
            <a:pPr>
              <a:defRPr sz="1800"/>
            </a:pPr>
            <a:endParaRPr lang="nl-BE"/>
          </a:p>
        </c:txPr>
        <c:crossAx val="470550216"/>
        <c:crosses val="autoZero"/>
        <c:crossBetween val="between"/>
      </c:valAx>
    </c:plotArea>
    <c:legend>
      <c:legendPos val="b"/>
      <c:layout/>
      <c:overlay val="0"/>
      <c:txPr>
        <a:bodyPr/>
        <a:lstStyle/>
        <a:p>
          <a:pPr>
            <a:defRPr sz="1800"/>
          </a:pPr>
          <a:endParaRPr lang="nl-BE"/>
        </a:p>
      </c:txPr>
    </c:legend>
    <c:plotVisOnly val="1"/>
    <c:dispBlanksAs val="gap"/>
    <c:showDLblsOverMax val="0"/>
  </c:chart>
  <c:txPr>
    <a:bodyPr/>
    <a:lstStyle/>
    <a:p>
      <a:pPr>
        <a:defRPr sz="1400" b="0" i="0" u="none" strike="noStrike" baseline="0">
          <a:solidFill>
            <a:srgbClr val="000000"/>
          </a:solidFill>
          <a:latin typeface="Calibri"/>
          <a:ea typeface="Calibri"/>
          <a:cs typeface="Calibri"/>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923333099851634E-2"/>
          <c:y val="3.3290855782697089E-2"/>
          <c:w val="0.9009428483909796"/>
          <c:h val="0.85168453435743541"/>
        </c:manualLayout>
      </c:layout>
      <c:barChart>
        <c:barDir val="col"/>
        <c:grouping val="stacked"/>
        <c:varyColors val="0"/>
        <c:ser>
          <c:idx val="0"/>
          <c:order val="0"/>
          <c:tx>
            <c:strRef>
              <c:f>NL!$B$6</c:f>
              <c:strCache>
                <c:ptCount val="1"/>
                <c:pt idx="0">
                  <c:v>≤ Lager secundair </c:v>
                </c:pt>
              </c:strCache>
            </c:strRef>
          </c:tx>
          <c:spPr>
            <a:solidFill>
              <a:srgbClr val="7030A0"/>
            </a:solidFill>
            <a:ln>
              <a:solidFill>
                <a:srgbClr val="7030A0"/>
              </a:solidFill>
            </a:ln>
            <a:effectLst/>
          </c:spPr>
          <c:invertIfNegative val="0"/>
          <c:dPt>
            <c:idx val="3"/>
            <c:invertIfNegative val="0"/>
            <c:bubble3D val="0"/>
            <c:spPr>
              <a:noFill/>
              <a:ln w="15875">
                <a:solidFill>
                  <a:srgbClr val="7030A0"/>
                </a:solidFill>
              </a:ln>
              <a:effectLst/>
            </c:spPr>
            <c:extLst>
              <c:ext xmlns:c16="http://schemas.microsoft.com/office/drawing/2014/chart" uri="{C3380CC4-5D6E-409C-BE32-E72D297353CC}">
                <c16:uniqueId val="{00000001-6176-48DF-B4C5-37B71A992E57}"/>
              </c:ext>
            </c:extLst>
          </c:dPt>
          <c:dLbls>
            <c:dLbl>
              <c:idx val="0"/>
              <c:layout/>
              <c:tx>
                <c:rich>
                  <a:bodyPr/>
                  <a:lstStyle/>
                  <a:p>
                    <a:fld id="{70AB589B-08BB-41F3-BE39-473D6516753B}" type="VALUE">
                      <a:rPr lang="en-US" smtClean="0"/>
                      <a:pPr/>
                      <a:t>[WAARDE]</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6176-48DF-B4C5-37B71A992E57}"/>
                </c:ext>
              </c:extLst>
            </c:dLbl>
            <c:dLbl>
              <c:idx val="1"/>
              <c:layout/>
              <c:tx>
                <c:rich>
                  <a:bodyPr/>
                  <a:lstStyle/>
                  <a:p>
                    <a:fld id="{FF6B7D15-8D94-4D59-A077-526DAD4BD0F3}" type="VALUE">
                      <a:rPr lang="en-US" smtClean="0"/>
                      <a:pPr/>
                      <a:t>[WAARDE]</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6176-48DF-B4C5-37B71A992E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NL!$C$5:$D$5</c:f>
              <c:strCache>
                <c:ptCount val="2"/>
                <c:pt idx="0">
                  <c:v>Brussels Gewest</c:v>
                </c:pt>
                <c:pt idx="1">
                  <c:v>België</c:v>
                </c:pt>
              </c:strCache>
            </c:strRef>
          </c:cat>
          <c:val>
            <c:numRef>
              <c:f>NL!$C$6:$D$6</c:f>
              <c:numCache>
                <c:formatCode>0</c:formatCode>
                <c:ptCount val="2"/>
                <c:pt idx="0">
                  <c:v>26.704689828647243</c:v>
                </c:pt>
                <c:pt idx="1">
                  <c:v>21.773244198648261</c:v>
                </c:pt>
              </c:numCache>
            </c:numRef>
          </c:val>
          <c:extLst>
            <c:ext xmlns:c16="http://schemas.microsoft.com/office/drawing/2014/chart" uri="{C3380CC4-5D6E-409C-BE32-E72D297353CC}">
              <c16:uniqueId val="{00000002-6176-48DF-B4C5-37B71A992E57}"/>
            </c:ext>
          </c:extLst>
        </c:ser>
        <c:ser>
          <c:idx val="1"/>
          <c:order val="1"/>
          <c:tx>
            <c:strRef>
              <c:f>NL!$B$7</c:f>
              <c:strCache>
                <c:ptCount val="1"/>
                <c:pt idx="0">
                  <c:v>Hoger secundair</c:v>
                </c:pt>
              </c:strCache>
            </c:strRef>
          </c:tx>
          <c:spPr>
            <a:solidFill>
              <a:srgbClr val="009999"/>
            </a:solidFill>
            <a:ln>
              <a:solidFill>
                <a:srgbClr val="009999"/>
              </a:solidFill>
            </a:ln>
            <a:effectLst/>
          </c:spPr>
          <c:invertIfNegative val="0"/>
          <c:dPt>
            <c:idx val="3"/>
            <c:invertIfNegative val="0"/>
            <c:bubble3D val="0"/>
            <c:spPr>
              <a:noFill/>
              <a:ln w="19050">
                <a:solidFill>
                  <a:srgbClr val="009999"/>
                </a:solidFill>
              </a:ln>
              <a:effectLst/>
            </c:spPr>
            <c:extLst>
              <c:ext xmlns:c16="http://schemas.microsoft.com/office/drawing/2014/chart" uri="{C3380CC4-5D6E-409C-BE32-E72D297353CC}">
                <c16:uniqueId val="{00000004-6176-48DF-B4C5-37B71A992E57}"/>
              </c:ext>
            </c:extLst>
          </c:dPt>
          <c:dLbls>
            <c:dLbl>
              <c:idx val="0"/>
              <c:layout/>
              <c:tx>
                <c:rich>
                  <a:bodyPr/>
                  <a:lstStyle/>
                  <a:p>
                    <a:fld id="{9F3E5E47-A4F3-4BCE-9990-021F97E9554C}" type="VALUE">
                      <a:rPr lang="en-US" smtClean="0"/>
                      <a:pPr/>
                      <a:t>[WAARDE]</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B-6176-48DF-B4C5-37B71A992E57}"/>
                </c:ext>
              </c:extLst>
            </c:dLbl>
            <c:dLbl>
              <c:idx val="1"/>
              <c:layout/>
              <c:tx>
                <c:rich>
                  <a:bodyPr/>
                  <a:lstStyle/>
                  <a:p>
                    <a:fld id="{9F0E22FE-60BC-4B7D-90A5-EC7F3ECE6715}" type="VALUE">
                      <a:rPr lang="en-US" smtClean="0"/>
                      <a:pPr/>
                      <a:t>[WAARDE]</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6176-48DF-B4C5-37B71A992E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NL!$C$5:$D$5</c:f>
              <c:strCache>
                <c:ptCount val="2"/>
                <c:pt idx="0">
                  <c:v>Brussels Gewest</c:v>
                </c:pt>
                <c:pt idx="1">
                  <c:v>België</c:v>
                </c:pt>
              </c:strCache>
            </c:strRef>
          </c:cat>
          <c:val>
            <c:numRef>
              <c:f>NL!$C$7:$D$7</c:f>
              <c:numCache>
                <c:formatCode>0</c:formatCode>
                <c:ptCount val="2"/>
                <c:pt idx="0">
                  <c:v>25.775178988808673</c:v>
                </c:pt>
                <c:pt idx="1">
                  <c:v>37.588383822070512</c:v>
                </c:pt>
              </c:numCache>
            </c:numRef>
          </c:val>
          <c:extLst>
            <c:ext xmlns:c16="http://schemas.microsoft.com/office/drawing/2014/chart" uri="{C3380CC4-5D6E-409C-BE32-E72D297353CC}">
              <c16:uniqueId val="{00000005-6176-48DF-B4C5-37B71A992E57}"/>
            </c:ext>
          </c:extLst>
        </c:ser>
        <c:ser>
          <c:idx val="2"/>
          <c:order val="2"/>
          <c:tx>
            <c:strRef>
              <c:f>NL!$B$8</c:f>
              <c:strCache>
                <c:ptCount val="1"/>
                <c:pt idx="0">
                  <c:v>Hoger </c:v>
                </c:pt>
              </c:strCache>
            </c:strRef>
          </c:tx>
          <c:spPr>
            <a:solidFill>
              <a:schemeClr val="accent6"/>
            </a:solidFill>
            <a:ln>
              <a:solidFill>
                <a:schemeClr val="accent6"/>
              </a:solidFill>
            </a:ln>
            <a:effectLst/>
          </c:spPr>
          <c:invertIfNegative val="0"/>
          <c:dPt>
            <c:idx val="3"/>
            <c:invertIfNegative val="0"/>
            <c:bubble3D val="0"/>
            <c:spPr>
              <a:noFill/>
              <a:ln w="19050">
                <a:solidFill>
                  <a:schemeClr val="accent6"/>
                </a:solidFill>
              </a:ln>
              <a:effectLst/>
            </c:spPr>
            <c:extLst>
              <c:ext xmlns:c16="http://schemas.microsoft.com/office/drawing/2014/chart" uri="{C3380CC4-5D6E-409C-BE32-E72D297353CC}">
                <c16:uniqueId val="{00000007-6176-48DF-B4C5-37B71A992E57}"/>
              </c:ext>
            </c:extLst>
          </c:dPt>
          <c:dLbls>
            <c:dLbl>
              <c:idx val="0"/>
              <c:layout/>
              <c:tx>
                <c:rich>
                  <a:bodyPr/>
                  <a:lstStyle/>
                  <a:p>
                    <a:fld id="{DC9FF9D8-DA33-4516-AC6E-02A723D0F593}" type="VALUE">
                      <a:rPr lang="en-US" smtClean="0"/>
                      <a:pPr/>
                      <a:t>[WAARDE]</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6176-48DF-B4C5-37B71A992E57}"/>
                </c:ext>
              </c:extLst>
            </c:dLbl>
            <c:dLbl>
              <c:idx val="1"/>
              <c:layout/>
              <c:tx>
                <c:rich>
                  <a:bodyPr/>
                  <a:lstStyle/>
                  <a:p>
                    <a:fld id="{85AB445E-E613-4306-B47D-9FFC621A63F5}" type="VALUE">
                      <a:rPr lang="en-US" smtClean="0"/>
                      <a:pPr/>
                      <a:t>[WAARDE]</a:t>
                    </a:fld>
                    <a:r>
                      <a:rPr lang="en-US" smtClean="0"/>
                      <a:t> %</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6176-48DF-B4C5-37B71A992E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NL!$C$5:$D$5</c:f>
              <c:strCache>
                <c:ptCount val="2"/>
                <c:pt idx="0">
                  <c:v>Brussels Gewest</c:v>
                </c:pt>
                <c:pt idx="1">
                  <c:v>België</c:v>
                </c:pt>
              </c:strCache>
            </c:strRef>
          </c:cat>
          <c:val>
            <c:numRef>
              <c:f>NL!$C$8:$D$8</c:f>
              <c:numCache>
                <c:formatCode>0</c:formatCode>
                <c:ptCount val="2"/>
                <c:pt idx="0">
                  <c:v>47</c:v>
                </c:pt>
                <c:pt idx="1">
                  <c:v>40.638371979281231</c:v>
                </c:pt>
              </c:numCache>
            </c:numRef>
          </c:val>
          <c:extLst>
            <c:ext xmlns:c16="http://schemas.microsoft.com/office/drawing/2014/chart" uri="{C3380CC4-5D6E-409C-BE32-E72D297353CC}">
              <c16:uniqueId val="{00000008-6176-48DF-B4C5-37B71A992E57}"/>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232003256"/>
        <c:axId val="232003648"/>
      </c:barChart>
      <c:catAx>
        <c:axId val="23200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nl-BE"/>
          </a:p>
        </c:txPr>
        <c:crossAx val="232003648"/>
        <c:crosses val="autoZero"/>
        <c:auto val="1"/>
        <c:lblAlgn val="ctr"/>
        <c:lblOffset val="100"/>
        <c:noMultiLvlLbl val="0"/>
      </c:catAx>
      <c:valAx>
        <c:axId val="232003648"/>
        <c:scaling>
          <c:orientation val="minMax"/>
          <c:max val="100"/>
        </c:scaling>
        <c:delete val="1"/>
        <c:axPos val="l"/>
        <c:numFmt formatCode="0" sourceLinked="0"/>
        <c:majorTickMark val="none"/>
        <c:minorTickMark val="none"/>
        <c:tickLblPos val="nextTo"/>
        <c:crossAx val="232003256"/>
        <c:crosses val="autoZero"/>
        <c:crossBetween val="between"/>
      </c:valAx>
      <c:spPr>
        <a:noFill/>
        <a:ln>
          <a:noFill/>
        </a:ln>
        <a:effectLst/>
      </c:spPr>
    </c:plotArea>
    <c:plotVisOnly val="1"/>
    <c:dispBlanksAs val="gap"/>
    <c:showDLblsOverMax val="0"/>
  </c:chart>
  <c:spPr>
    <a:noFill/>
    <a:ln w="57150">
      <a:noFill/>
    </a:ln>
    <a:effectLst/>
  </c:spPr>
  <c:txPr>
    <a:bodyPr/>
    <a:lstStyle/>
    <a:p>
      <a:pPr>
        <a:defRPr/>
      </a:pPr>
      <a:endParaRPr lang="nl-BE"/>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405218341073412E-2"/>
          <c:y val="4.3099859299512051E-2"/>
          <c:w val="0.96102858287162896"/>
          <c:h val="0.8416746864975212"/>
        </c:manualLayout>
      </c:layout>
      <c:barChart>
        <c:barDir val="col"/>
        <c:grouping val="clustered"/>
        <c:varyColors val="0"/>
        <c:ser>
          <c:idx val="0"/>
          <c:order val="0"/>
          <c:tx>
            <c:strRef>
              <c:f>'[fig 6-1 santé subj-2018.xlsx]NL'!$C$5</c:f>
              <c:strCache>
                <c:ptCount val="1"/>
                <c:pt idx="0">
                  <c:v>% Corr</c:v>
                </c:pt>
              </c:strCache>
            </c:strRef>
          </c:tx>
          <c:spPr>
            <a:solidFill>
              <a:srgbClr val="0070C0"/>
            </a:solidFill>
            <a:ln>
              <a:noFill/>
            </a:ln>
            <a:effectLst/>
          </c:spPr>
          <c:invertIfNegative val="0"/>
          <c:dLbls>
            <c:dLbl>
              <c:idx val="0"/>
              <c:layout/>
              <c:tx>
                <c:rich>
                  <a:bodyPr/>
                  <a:lstStyle/>
                  <a:p>
                    <a:fld id="{28591175-5544-416A-AE10-59B3176169C3}"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3E9F-44A1-8674-134AD708A9AF}"/>
                </c:ext>
              </c:extLst>
            </c:dLbl>
            <c:dLbl>
              <c:idx val="1"/>
              <c:layout/>
              <c:tx>
                <c:rich>
                  <a:bodyPr/>
                  <a:lstStyle/>
                  <a:p>
                    <a:fld id="{70B81D88-F0EA-4BF9-8493-397CA13BC7BA}"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3E9F-44A1-8674-134AD708A9AF}"/>
                </c:ext>
              </c:extLst>
            </c:dLbl>
            <c:dLbl>
              <c:idx val="2"/>
              <c:layout/>
              <c:tx>
                <c:rich>
                  <a:bodyPr/>
                  <a:lstStyle/>
                  <a:p>
                    <a:fld id="{33F794F7-6CD2-4775-8417-63AE51F21A87}"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3E9F-44A1-8674-134AD708A9AF}"/>
                </c:ext>
              </c:extLst>
            </c:dLbl>
            <c:dLbl>
              <c:idx val="3"/>
              <c:layout/>
              <c:tx>
                <c:rich>
                  <a:bodyPr/>
                  <a:lstStyle/>
                  <a:p>
                    <a:fld id="{880E2341-9725-4074-A320-D8918158642F}"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3E9F-44A1-8674-134AD708A9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6-1 santé subj-2018.xlsx]NL'!$B$6:$B$9</c:f>
              <c:strCache>
                <c:ptCount val="4"/>
                <c:pt idx="0">
                  <c:v>Geen diploma </c:v>
                </c:pt>
                <c:pt idx="1">
                  <c:v>Lager secundair</c:v>
                </c:pt>
                <c:pt idx="2">
                  <c:v>Hoger secundair</c:v>
                </c:pt>
                <c:pt idx="3">
                  <c:v>Hoger onderwijs</c:v>
                </c:pt>
              </c:strCache>
            </c:strRef>
          </c:cat>
          <c:val>
            <c:numRef>
              <c:f>'[fig 6-1 santé subj-2018.xlsx]NL'!$C$6:$C$9</c:f>
              <c:numCache>
                <c:formatCode>0</c:formatCode>
                <c:ptCount val="4"/>
                <c:pt idx="0">
                  <c:v>41.6</c:v>
                </c:pt>
                <c:pt idx="1">
                  <c:v>38.700000000000003</c:v>
                </c:pt>
                <c:pt idx="2">
                  <c:v>25.4</c:v>
                </c:pt>
                <c:pt idx="3">
                  <c:v>15.4</c:v>
                </c:pt>
              </c:numCache>
            </c:numRef>
          </c:val>
          <c:extLst>
            <c:ext xmlns:c16="http://schemas.microsoft.com/office/drawing/2014/chart" uri="{C3380CC4-5D6E-409C-BE32-E72D297353CC}">
              <c16:uniqueId val="{00000000-3E9F-44A1-8674-134AD708A9AF}"/>
            </c:ext>
          </c:extLst>
        </c:ser>
        <c:dLbls>
          <c:showLegendKey val="0"/>
          <c:showVal val="0"/>
          <c:showCatName val="0"/>
          <c:showSerName val="0"/>
          <c:showPercent val="0"/>
          <c:showBubbleSize val="0"/>
        </c:dLbls>
        <c:gapWidth val="117"/>
        <c:overlap val="-27"/>
        <c:axId val="525343520"/>
        <c:axId val="525344832"/>
      </c:barChart>
      <c:catAx>
        <c:axId val="5253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525344832"/>
        <c:crosses val="autoZero"/>
        <c:auto val="1"/>
        <c:lblAlgn val="ctr"/>
        <c:lblOffset val="100"/>
        <c:noMultiLvlLbl val="0"/>
      </c:catAx>
      <c:valAx>
        <c:axId val="525344832"/>
        <c:scaling>
          <c:orientation val="minMax"/>
        </c:scaling>
        <c:delete val="1"/>
        <c:axPos val="l"/>
        <c:numFmt formatCode="0" sourceLinked="1"/>
        <c:majorTickMark val="none"/>
        <c:minorTickMark val="none"/>
        <c:tickLblPos val="nextTo"/>
        <c:crossAx val="52534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078817950192202E-2"/>
          <c:y val="0"/>
          <c:w val="0.96584236409961555"/>
          <c:h val="0.81852526568981532"/>
        </c:manualLayout>
      </c:layout>
      <c:barChart>
        <c:barDir val="col"/>
        <c:grouping val="clustered"/>
        <c:varyColors val="0"/>
        <c:ser>
          <c:idx val="0"/>
          <c:order val="0"/>
          <c:tx>
            <c:strRef>
              <c:f>Blad1!$B$6</c:f>
              <c:strCache>
                <c:ptCount val="1"/>
                <c:pt idx="0">
                  <c:v>Kinderen (0-17 jaar)</c:v>
                </c:pt>
              </c:strCache>
            </c:strRef>
          </c:tx>
          <c:spPr>
            <a:solidFill>
              <a:schemeClr val="accent1"/>
            </a:solidFill>
            <a:ln>
              <a:noFill/>
            </a:ln>
            <a:effectLst/>
          </c:spPr>
          <c:invertIfNegative val="0"/>
          <c:dLbls>
            <c:dLbl>
              <c:idx val="0"/>
              <c:layout/>
              <c:tx>
                <c:rich>
                  <a:bodyPr/>
                  <a:lstStyle/>
                  <a:p>
                    <a:fld id="{6BD20358-942F-4A55-A2A2-B7BD9EC7560A}" type="VALUE">
                      <a:rPr lang="en-US" smtClean="0"/>
                      <a:pPr/>
                      <a:t>[WAARDE]</a:t>
                    </a:fld>
                    <a:r>
                      <a:rPr lang="en-US" dirty="0"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A510-4F8F-8CFB-7EC84F7CC28B}"/>
                </c:ext>
              </c:extLst>
            </c:dLbl>
            <c:dLbl>
              <c:idx val="1"/>
              <c:layout/>
              <c:tx>
                <c:rich>
                  <a:bodyPr/>
                  <a:lstStyle/>
                  <a:p>
                    <a:fld id="{B59AE4B0-BAEC-48FB-9116-68499D8D46A8}"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A510-4F8F-8CFB-7EC84F7CC2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Blad1!$A$7:$A$8</c:f>
              <c:strCache>
                <c:ptCount val="2"/>
                <c:pt idx="0">
                  <c:v>Brussels Gewest</c:v>
                </c:pt>
                <c:pt idx="1">
                  <c:v>België</c:v>
                </c:pt>
              </c:strCache>
            </c:strRef>
          </c:cat>
          <c:val>
            <c:numRef>
              <c:f>Blad1!$B$7:$B$8</c:f>
              <c:numCache>
                <c:formatCode>0</c:formatCode>
                <c:ptCount val="2"/>
                <c:pt idx="0">
                  <c:v>23.4</c:v>
                </c:pt>
                <c:pt idx="1">
                  <c:v>11.8</c:v>
                </c:pt>
              </c:numCache>
            </c:numRef>
          </c:val>
          <c:extLst>
            <c:ext xmlns:c16="http://schemas.microsoft.com/office/drawing/2014/chart" uri="{C3380CC4-5D6E-409C-BE32-E72D297353CC}">
              <c16:uniqueId val="{00000000-A510-4F8F-8CFB-7EC84F7CC28B}"/>
            </c:ext>
          </c:extLst>
        </c:ser>
        <c:ser>
          <c:idx val="1"/>
          <c:order val="1"/>
          <c:tx>
            <c:strRef>
              <c:f>Blad1!$C$6</c:f>
              <c:strCache>
                <c:ptCount val="1"/>
                <c:pt idx="0">
                  <c:v>volwassenen (18-59 jaar)</c:v>
                </c:pt>
              </c:strCache>
            </c:strRef>
          </c:tx>
          <c:spPr>
            <a:solidFill>
              <a:schemeClr val="accent2"/>
            </a:solidFill>
            <a:ln>
              <a:noFill/>
            </a:ln>
            <a:effectLst/>
          </c:spPr>
          <c:invertIfNegative val="0"/>
          <c:dLbls>
            <c:dLbl>
              <c:idx val="0"/>
              <c:layout/>
              <c:tx>
                <c:rich>
                  <a:bodyPr/>
                  <a:lstStyle/>
                  <a:p>
                    <a:fld id="{9F6930D8-1EA3-4ED2-8B22-EAC6CE3347BC}"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A510-4F8F-8CFB-7EC84F7CC28B}"/>
                </c:ext>
              </c:extLst>
            </c:dLbl>
            <c:dLbl>
              <c:idx val="1"/>
              <c:layout/>
              <c:tx>
                <c:rich>
                  <a:bodyPr/>
                  <a:lstStyle/>
                  <a:p>
                    <a:fld id="{9D4E2293-5E27-4D8A-8939-1A542D01FD9E}" type="VALUE">
                      <a:rPr lang="en-US" smtClean="0"/>
                      <a:pPr/>
                      <a:t>[WAARDE]</a:t>
                    </a:fld>
                    <a:r>
                      <a:rPr lang="en-US" smtClean="0"/>
                      <a:t> %</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A510-4F8F-8CFB-7EC84F7CC2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Blad1!$A$7:$A$8</c:f>
              <c:strCache>
                <c:ptCount val="2"/>
                <c:pt idx="0">
                  <c:v>Brussels Gewest</c:v>
                </c:pt>
                <c:pt idx="1">
                  <c:v>België</c:v>
                </c:pt>
              </c:strCache>
            </c:strRef>
          </c:cat>
          <c:val>
            <c:numRef>
              <c:f>Blad1!$C$7:$C$8</c:f>
              <c:numCache>
                <c:formatCode>0</c:formatCode>
                <c:ptCount val="2"/>
                <c:pt idx="0">
                  <c:v>20.100000000000001</c:v>
                </c:pt>
                <c:pt idx="1">
                  <c:v>11.7</c:v>
                </c:pt>
              </c:numCache>
            </c:numRef>
          </c:val>
          <c:extLst>
            <c:ext xmlns:c16="http://schemas.microsoft.com/office/drawing/2014/chart" uri="{C3380CC4-5D6E-409C-BE32-E72D297353CC}">
              <c16:uniqueId val="{00000001-A510-4F8F-8CFB-7EC84F7CC28B}"/>
            </c:ext>
          </c:extLst>
        </c:ser>
        <c:dLbls>
          <c:showLegendKey val="0"/>
          <c:showVal val="0"/>
          <c:showCatName val="0"/>
          <c:showSerName val="0"/>
          <c:showPercent val="0"/>
          <c:showBubbleSize val="0"/>
        </c:dLbls>
        <c:gapWidth val="219"/>
        <c:overlap val="-27"/>
        <c:axId val="605292616"/>
        <c:axId val="605292944"/>
      </c:barChart>
      <c:catAx>
        <c:axId val="605292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605292944"/>
        <c:crosses val="autoZero"/>
        <c:auto val="1"/>
        <c:lblAlgn val="ctr"/>
        <c:lblOffset val="100"/>
        <c:noMultiLvlLbl val="0"/>
      </c:catAx>
      <c:valAx>
        <c:axId val="6052929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05292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9475158855587E-2"/>
          <c:y val="6.4602951840562403E-2"/>
          <c:w val="0.9114052168453225"/>
          <c:h val="0.71485511813070812"/>
        </c:manualLayout>
      </c:layout>
      <c:lineChart>
        <c:grouping val="standard"/>
        <c:varyColors val="0"/>
        <c:ser>
          <c:idx val="0"/>
          <c:order val="0"/>
          <c:tx>
            <c:strRef>
              <c:f>'[Fig 3-5 evolutie (equivalent) leefloon 2008-2018.xlsx]NL'!$A$8</c:f>
              <c:strCache>
                <c:ptCount val="1"/>
                <c:pt idx="0">
                  <c:v>Brussels Gewest - leefloon </c:v>
                </c:pt>
              </c:strCache>
            </c:strRef>
          </c:tx>
          <c:spPr>
            <a:ln w="50800" cap="rnd">
              <a:solidFill>
                <a:srgbClr val="7030A0"/>
              </a:solidFill>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2008-2018.xlsx]NL'!$B$8:$L$8</c:f>
              <c:numCache>
                <c:formatCode>General</c:formatCode>
                <c:ptCount val="11"/>
                <c:pt idx="0">
                  <c:v>3.2781330862665019</c:v>
                </c:pt>
                <c:pt idx="1">
                  <c:v>3.3694028373764313</c:v>
                </c:pt>
                <c:pt idx="2">
                  <c:v>3.6397848767864138</c:v>
                </c:pt>
                <c:pt idx="3">
                  <c:v>3.5830895667920326</c:v>
                </c:pt>
                <c:pt idx="4">
                  <c:v>3.6070244650831489</c:v>
                </c:pt>
                <c:pt idx="5">
                  <c:v>3.6829319699950278</c:v>
                </c:pt>
                <c:pt idx="6">
                  <c:v>3.8642365691350031</c:v>
                </c:pt>
                <c:pt idx="7">
                  <c:v>4.062427269039719</c:v>
                </c:pt>
                <c:pt idx="8">
                  <c:v>4.4156520846683094</c:v>
                </c:pt>
                <c:pt idx="9">
                  <c:v>4.8227123603592243</c:v>
                </c:pt>
                <c:pt idx="10">
                  <c:v>4.8833460592177822</c:v>
                </c:pt>
              </c:numCache>
            </c:numRef>
          </c:val>
          <c:smooth val="0"/>
          <c:extLst>
            <c:ext xmlns:c16="http://schemas.microsoft.com/office/drawing/2014/chart" uri="{C3380CC4-5D6E-409C-BE32-E72D297353CC}">
              <c16:uniqueId val="{00000000-D736-44D5-B8B1-CDD72E8D4AED}"/>
            </c:ext>
          </c:extLst>
        </c:ser>
        <c:ser>
          <c:idx val="2"/>
          <c:order val="1"/>
          <c:tx>
            <c:strRef>
              <c:f>'[Fig 3-5 evolutie (equivalent) leefloon 2008-2018.xlsx]NL'!$A$10</c:f>
              <c:strCache>
                <c:ptCount val="1"/>
                <c:pt idx="0">
                  <c:v>België - leefloon</c:v>
                </c:pt>
              </c:strCache>
            </c:strRef>
          </c:tx>
          <c:spPr>
            <a:ln w="50800" cap="rnd">
              <a:solidFill>
                <a:srgbClr val="7030A0"/>
              </a:solidFill>
              <a:prstDash val="sysDash"/>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2008-2018.xlsx]NL'!$B$10:$L$10</c:f>
              <c:numCache>
                <c:formatCode>General</c:formatCode>
                <c:ptCount val="11"/>
                <c:pt idx="0">
                  <c:v>1.1931215805832067</c:v>
                </c:pt>
                <c:pt idx="1">
                  <c:v>1.2569499197474359</c:v>
                </c:pt>
                <c:pt idx="2">
                  <c:v>1.3750463743738535</c:v>
                </c:pt>
                <c:pt idx="3">
                  <c:v>1.3640509267519891</c:v>
                </c:pt>
                <c:pt idx="4">
                  <c:v>1.3530898836719347</c:v>
                </c:pt>
                <c:pt idx="5">
                  <c:v>1.3819524295767638</c:v>
                </c:pt>
                <c:pt idx="6">
                  <c:v>1.4438438933712046</c:v>
                </c:pt>
                <c:pt idx="7">
                  <c:v>1.5718492376361666</c:v>
                </c:pt>
                <c:pt idx="8">
                  <c:v>1.7386999101703988</c:v>
                </c:pt>
                <c:pt idx="9">
                  <c:v>1.9624796894329659</c:v>
                </c:pt>
                <c:pt idx="10">
                  <c:v>2.0232663533898738</c:v>
                </c:pt>
              </c:numCache>
            </c:numRef>
          </c:val>
          <c:smooth val="0"/>
          <c:extLst>
            <c:ext xmlns:c16="http://schemas.microsoft.com/office/drawing/2014/chart" uri="{C3380CC4-5D6E-409C-BE32-E72D297353CC}">
              <c16:uniqueId val="{00000002-D736-44D5-B8B1-CDD72E8D4AED}"/>
            </c:ext>
          </c:extLst>
        </c:ser>
        <c:dLbls>
          <c:showLegendKey val="0"/>
          <c:showVal val="0"/>
          <c:showCatName val="0"/>
          <c:showSerName val="0"/>
          <c:showPercent val="0"/>
          <c:showBubbleSize val="0"/>
        </c:dLbls>
        <c:smooth val="0"/>
        <c:axId val="604236896"/>
        <c:axId val="604237288"/>
      </c:lineChart>
      <c:catAx>
        <c:axId val="60423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604237288"/>
        <c:crosses val="autoZero"/>
        <c:auto val="1"/>
        <c:lblAlgn val="ctr"/>
        <c:lblOffset val="100"/>
        <c:noMultiLvlLbl val="0"/>
      </c:catAx>
      <c:valAx>
        <c:axId val="604237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604236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59475158855587E-2"/>
          <c:y val="6.4602951840562403E-2"/>
          <c:w val="0.9114052168453225"/>
          <c:h val="0.71485511813070812"/>
        </c:manualLayout>
      </c:layout>
      <c:lineChart>
        <c:grouping val="standard"/>
        <c:varyColors val="0"/>
        <c:ser>
          <c:idx val="1"/>
          <c:order val="0"/>
          <c:tx>
            <c:strRef>
              <c:f>'[Fig 3-5 evolutie (equivalent) leefloon 2008-2018.xlsx]NL'!$A$9</c:f>
              <c:strCache>
                <c:ptCount val="1"/>
                <c:pt idx="0">
                  <c:v>Brussels Gewest - equivalent leefloon</c:v>
                </c:pt>
              </c:strCache>
            </c:strRef>
          </c:tx>
          <c:spPr>
            <a:ln w="50800" cap="rnd">
              <a:solidFill>
                <a:srgbClr val="00B0F0"/>
              </a:solidFill>
              <a:prstDash val="solid"/>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2008-2018.xlsx]NL'!$B$9:$L$9</c:f>
              <c:numCache>
                <c:formatCode>General</c:formatCode>
                <c:ptCount val="11"/>
                <c:pt idx="0">
                  <c:v>0.90671128261866851</c:v>
                </c:pt>
                <c:pt idx="1">
                  <c:v>0.89091332910136067</c:v>
                </c:pt>
                <c:pt idx="2">
                  <c:v>1.0708795680312091</c:v>
                </c:pt>
                <c:pt idx="3">
                  <c:v>1.3767934252681433</c:v>
                </c:pt>
                <c:pt idx="4">
                  <c:v>1.4718774828086902</c:v>
                </c:pt>
                <c:pt idx="5">
                  <c:v>1.1989558788560064</c:v>
                </c:pt>
                <c:pt idx="6">
                  <c:v>0.99779432111568123</c:v>
                </c:pt>
                <c:pt idx="7">
                  <c:v>0.88374350824228809</c:v>
                </c:pt>
                <c:pt idx="8">
                  <c:v>0.80894630401802092</c:v>
                </c:pt>
                <c:pt idx="9">
                  <c:v>0.62790740434294956</c:v>
                </c:pt>
                <c:pt idx="10">
                  <c:v>0.56777022926170295</c:v>
                </c:pt>
              </c:numCache>
            </c:numRef>
          </c:val>
          <c:smooth val="0"/>
          <c:extLst>
            <c:ext xmlns:c16="http://schemas.microsoft.com/office/drawing/2014/chart" uri="{C3380CC4-5D6E-409C-BE32-E72D297353CC}">
              <c16:uniqueId val="{00000001-D736-44D5-B8B1-CDD72E8D4AED}"/>
            </c:ext>
          </c:extLst>
        </c:ser>
        <c:ser>
          <c:idx val="3"/>
          <c:order val="1"/>
          <c:tx>
            <c:strRef>
              <c:f>'[Fig 3-5 evolutie (equivalent) leefloon 2008-2018.xlsx]NL'!$A$11</c:f>
              <c:strCache>
                <c:ptCount val="1"/>
                <c:pt idx="0">
                  <c:v>België - equivalent leefloon</c:v>
                </c:pt>
              </c:strCache>
            </c:strRef>
          </c:tx>
          <c:spPr>
            <a:ln w="50800" cap="rnd">
              <a:solidFill>
                <a:srgbClr val="00B0F0"/>
              </a:solidFill>
              <a:prstDash val="sysDash"/>
              <a:round/>
            </a:ln>
            <a:effectLst/>
          </c:spPr>
          <c:marker>
            <c:symbol val="none"/>
          </c:marker>
          <c:cat>
            <c:numRef>
              <c:f>'[Fig 3-5 evolutie (equivalent) leefloon 2008-2018.xlsx]NL'!$B$7:$L$7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'[Fig 3-5 evolutie (equivalent) leefloon 2008-2018.xlsx]NL'!$B$11:$L$11</c:f>
              <c:numCache>
                <c:formatCode>General</c:formatCode>
                <c:ptCount val="11"/>
                <c:pt idx="0">
                  <c:v>0.31814471052288623</c:v>
                </c:pt>
                <c:pt idx="1">
                  <c:v>0.26532297950329692</c:v>
                </c:pt>
                <c:pt idx="2">
                  <c:v>0.3271998450985058</c:v>
                </c:pt>
                <c:pt idx="3">
                  <c:v>0.39393467836151258</c:v>
                </c:pt>
                <c:pt idx="4">
                  <c:v>0.41128246343019009</c:v>
                </c:pt>
                <c:pt idx="5">
                  <c:v>0.32728769711843547</c:v>
                </c:pt>
                <c:pt idx="6">
                  <c:v>0.27042945975229432</c:v>
                </c:pt>
                <c:pt idx="7">
                  <c:v>0.24018670111042878</c:v>
                </c:pt>
                <c:pt idx="8">
                  <c:v>0.22432833008274267</c:v>
                </c:pt>
                <c:pt idx="9">
                  <c:v>0.15698856607396738</c:v>
                </c:pt>
                <c:pt idx="10">
                  <c:v>0.15064762927636</c:v>
                </c:pt>
              </c:numCache>
            </c:numRef>
          </c:val>
          <c:smooth val="0"/>
          <c:extLst>
            <c:ext xmlns:c16="http://schemas.microsoft.com/office/drawing/2014/chart" uri="{C3380CC4-5D6E-409C-BE32-E72D297353CC}">
              <c16:uniqueId val="{00000003-D736-44D5-B8B1-CDD72E8D4AED}"/>
            </c:ext>
          </c:extLst>
        </c:ser>
        <c:dLbls>
          <c:showLegendKey val="0"/>
          <c:showVal val="0"/>
          <c:showCatName val="0"/>
          <c:showSerName val="0"/>
          <c:showPercent val="0"/>
          <c:showBubbleSize val="0"/>
        </c:dLbls>
        <c:smooth val="0"/>
        <c:axId val="604236896"/>
        <c:axId val="604237288"/>
      </c:lineChart>
      <c:catAx>
        <c:axId val="604236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604237288"/>
        <c:crosses val="autoZero"/>
        <c:auto val="1"/>
        <c:lblAlgn val="ctr"/>
        <c:lblOffset val="100"/>
        <c:noMultiLvlLbl val="0"/>
      </c:catAx>
      <c:valAx>
        <c:axId val="604237288"/>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6042368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9998065145703"/>
          <c:y val="4.123474546341846E-2"/>
          <c:w val="0.88190984840837217"/>
          <c:h val="0.74299836292530486"/>
        </c:manualLayout>
      </c:layout>
      <c:barChart>
        <c:barDir val="col"/>
        <c:grouping val="clustered"/>
        <c:varyColors val="0"/>
        <c:ser>
          <c:idx val="0"/>
          <c:order val="0"/>
          <c:tx>
            <c:strRef>
              <c:f>Blad3!$B$16</c:f>
              <c:strCache>
                <c:ptCount val="1"/>
                <c:pt idx="0">
                  <c:v>% leefloon in bev 18-24 jaar</c:v>
                </c:pt>
              </c:strCache>
            </c:strRef>
          </c:tx>
          <c:spPr>
            <a:solidFill>
              <a:schemeClr val="accent1"/>
            </a:solidFill>
            <a:ln>
              <a:noFill/>
            </a:ln>
            <a:effectLst/>
          </c:spPr>
          <c:invertIfNegative val="0"/>
          <c:cat>
            <c:numRef>
              <c:f>Blad3!$A$17:$A$27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Blad3!$B$17:$B$27</c:f>
              <c:numCache>
                <c:formatCode>0</c:formatCode>
                <c:ptCount val="11"/>
                <c:pt idx="0">
                  <c:v>6.3013200012846733</c:v>
                </c:pt>
                <c:pt idx="1">
                  <c:v>6.5759401620610847</c:v>
                </c:pt>
                <c:pt idx="2">
                  <c:v>7.1923379958865841</c:v>
                </c:pt>
                <c:pt idx="3">
                  <c:v>7.2993781462836829</c:v>
                </c:pt>
                <c:pt idx="4">
                  <c:v>7.6135186379718141</c:v>
                </c:pt>
                <c:pt idx="5">
                  <c:v>8.2419024110552872</c:v>
                </c:pt>
                <c:pt idx="6">
                  <c:v>8.9992287491091556</c:v>
                </c:pt>
                <c:pt idx="7">
                  <c:v>9.4283715779042883</c:v>
                </c:pt>
                <c:pt idx="8">
                  <c:v>10.359857493714387</c:v>
                </c:pt>
                <c:pt idx="9">
                  <c:v>11.530883318792704</c:v>
                </c:pt>
                <c:pt idx="10">
                  <c:v>11.987116923677533</c:v>
                </c:pt>
              </c:numCache>
            </c:numRef>
          </c:val>
          <c:extLst>
            <c:ext xmlns:c16="http://schemas.microsoft.com/office/drawing/2014/chart" uri="{C3380CC4-5D6E-409C-BE32-E72D297353CC}">
              <c16:uniqueId val="{00000000-80E1-4B2D-B108-F577FEA81DC3}"/>
            </c:ext>
          </c:extLst>
        </c:ser>
        <c:ser>
          <c:idx val="1"/>
          <c:order val="1"/>
          <c:tx>
            <c:strRef>
              <c:f>Blad3!$C$16</c:f>
              <c:strCache>
                <c:ptCount val="1"/>
                <c:pt idx="0">
                  <c:v>% IGO in bev 65-plus</c:v>
                </c:pt>
              </c:strCache>
            </c:strRef>
          </c:tx>
          <c:spPr>
            <a:solidFill>
              <a:schemeClr val="accent2"/>
            </a:solidFill>
            <a:ln>
              <a:noFill/>
            </a:ln>
            <a:effectLst/>
          </c:spPr>
          <c:invertIfNegative val="0"/>
          <c:cat>
            <c:numRef>
              <c:f>Blad3!$A$17:$A$27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Blad3!$C$17:$C$27</c:f>
              <c:numCache>
                <c:formatCode>0</c:formatCode>
                <c:ptCount val="11"/>
                <c:pt idx="0">
                  <c:v>7.9108158768785559</c:v>
                </c:pt>
                <c:pt idx="1">
                  <c:v>8.5298366191980683</c:v>
                </c:pt>
                <c:pt idx="2">
                  <c:v>8.7178374397517082</c:v>
                </c:pt>
                <c:pt idx="3">
                  <c:v>9.2806557377049188</c:v>
                </c:pt>
                <c:pt idx="4">
                  <c:v>9.3698769158708277</c:v>
                </c:pt>
                <c:pt idx="5">
                  <c:v>9.8622425154361029</c:v>
                </c:pt>
                <c:pt idx="6">
                  <c:v>10.698384758749222</c:v>
                </c:pt>
                <c:pt idx="7">
                  <c:v>11.061183498995725</c:v>
                </c:pt>
                <c:pt idx="8">
                  <c:v>11.307060587037013</c:v>
                </c:pt>
                <c:pt idx="9">
                  <c:v>11.57333742307766</c:v>
                </c:pt>
                <c:pt idx="10">
                  <c:v>11.793356248652351</c:v>
                </c:pt>
              </c:numCache>
            </c:numRef>
          </c:val>
          <c:extLst>
            <c:ext xmlns:c16="http://schemas.microsoft.com/office/drawing/2014/chart" uri="{C3380CC4-5D6E-409C-BE32-E72D297353CC}">
              <c16:uniqueId val="{00000001-80E1-4B2D-B108-F577FEA81DC3}"/>
            </c:ext>
          </c:extLst>
        </c:ser>
        <c:dLbls>
          <c:showLegendKey val="0"/>
          <c:showVal val="0"/>
          <c:showCatName val="0"/>
          <c:showSerName val="0"/>
          <c:showPercent val="0"/>
          <c:showBubbleSize val="0"/>
        </c:dLbls>
        <c:gapWidth val="219"/>
        <c:overlap val="-27"/>
        <c:axId val="706425144"/>
        <c:axId val="706425472"/>
      </c:barChart>
      <c:catAx>
        <c:axId val="70642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706425472"/>
        <c:crosses val="autoZero"/>
        <c:auto val="1"/>
        <c:lblAlgn val="ctr"/>
        <c:lblOffset val="100"/>
        <c:noMultiLvlLbl val="0"/>
      </c:catAx>
      <c:valAx>
        <c:axId val="706425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0" dirty="0"/>
                  <a:t>%</a:t>
                </a:r>
              </a:p>
            </c:rich>
          </c:tx>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nl-B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706425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legend>
    <c:plotVisOnly val="1"/>
    <c:dispBlanksAs val="gap"/>
    <c:showDLblsOverMax val="0"/>
  </c:chart>
  <c:spPr>
    <a:noFill/>
    <a:ln>
      <a:noFill/>
    </a:ln>
    <a:effectLst/>
  </c:spPr>
  <c:txPr>
    <a:bodyPr/>
    <a:lstStyle/>
    <a:p>
      <a:pPr>
        <a:defRPr sz="1600">
          <a:solidFill>
            <a:schemeClr val="tx1"/>
          </a:solidFill>
        </a:defRPr>
      </a:pPr>
      <a:endParaRPr lang="nl-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95735004490077"/>
          <c:y val="0.11406549675293227"/>
          <c:w val="0.64374992773480411"/>
          <c:h val="0.55217629242698885"/>
        </c:manualLayout>
      </c:layout>
      <c:areaChart>
        <c:grouping val="stacked"/>
        <c:varyColors val="0"/>
        <c:ser>
          <c:idx val="1"/>
          <c:order val="0"/>
          <c:tx>
            <c:strRef>
              <c:f>NL!$C$4</c:f>
              <c:strCache>
                <c:ptCount val="1"/>
                <c:pt idx="0">
                  <c:v>Brussels Gewest </c:v>
                </c:pt>
              </c:strCache>
            </c:strRef>
          </c:tx>
          <c:spPr>
            <a:solidFill>
              <a:schemeClr val="bg1">
                <a:lumMod val="85000"/>
              </a:schemeClr>
            </a:solidFill>
            <a:ln>
              <a:noFill/>
            </a:ln>
            <a:effectLst/>
          </c:spPr>
          <c:cat>
            <c:strRef>
              <c:f>NL!$A$5:$A$23</c:f>
              <c:strCache>
                <c:ptCount val="19"/>
                <c:pt idx="0">
                  <c:v>Sint-Pieters-Woluwe</c:v>
                </c:pt>
                <c:pt idx="1">
                  <c:v>Watermaal-Bosvoorde</c:v>
                </c:pt>
                <c:pt idx="2">
                  <c:v>Oudergem</c:v>
                </c:pt>
                <c:pt idx="3">
                  <c:v>Sint-Lambrechts-Woluwe</c:v>
                </c:pt>
                <c:pt idx="4">
                  <c:v>Ukkel</c:v>
                </c:pt>
                <c:pt idx="5">
                  <c:v>Etterbeek</c:v>
                </c:pt>
                <c:pt idx="6">
                  <c:v>Sint-Agatha-Berchem</c:v>
                </c:pt>
                <c:pt idx="7">
                  <c:v>Jette</c:v>
                </c:pt>
                <c:pt idx="8">
                  <c:v>Evere</c:v>
                </c:pt>
                <c:pt idx="9">
                  <c:v>Ganshoren</c:v>
                </c:pt>
                <c:pt idx="10">
                  <c:v>Vorst</c:v>
                </c:pt>
                <c:pt idx="11">
                  <c:v>Elsene</c:v>
                </c:pt>
                <c:pt idx="12">
                  <c:v>Koekelberg</c:v>
                </c:pt>
                <c:pt idx="13">
                  <c:v>Anderlecht</c:v>
                </c:pt>
                <c:pt idx="14">
                  <c:v>Schaarbeek</c:v>
                </c:pt>
                <c:pt idx="15">
                  <c:v>Brussel</c:v>
                </c:pt>
                <c:pt idx="16">
                  <c:v>Sint-Jans-Molenbeek</c:v>
                </c:pt>
                <c:pt idx="17">
                  <c:v>Sint-Gillis</c:v>
                </c:pt>
                <c:pt idx="18">
                  <c:v>Sint-Joost-ten-Node</c:v>
                </c:pt>
              </c:strCache>
            </c:strRef>
          </c:cat>
          <c:val>
            <c:numRef>
              <c:f>NL!$C$5:$C$23</c:f>
              <c:numCache>
                <c:formatCode>General</c:formatCode>
                <c:ptCount val="19"/>
                <c:pt idx="0">
                  <c:v>9.577455077548926</c:v>
                </c:pt>
                <c:pt idx="1">
                  <c:v>9.577455077548926</c:v>
                </c:pt>
                <c:pt idx="2">
                  <c:v>9.577455077548926</c:v>
                </c:pt>
                <c:pt idx="3">
                  <c:v>9.577455077548926</c:v>
                </c:pt>
                <c:pt idx="4">
                  <c:v>9.577455077548926</c:v>
                </c:pt>
                <c:pt idx="5">
                  <c:v>9.577455077548926</c:v>
                </c:pt>
                <c:pt idx="6">
                  <c:v>9.577455077548926</c:v>
                </c:pt>
                <c:pt idx="7">
                  <c:v>9.577455077548926</c:v>
                </c:pt>
                <c:pt idx="8">
                  <c:v>9.577455077548926</c:v>
                </c:pt>
                <c:pt idx="9">
                  <c:v>9.577455077548926</c:v>
                </c:pt>
                <c:pt idx="10">
                  <c:v>9.577455077548926</c:v>
                </c:pt>
                <c:pt idx="11">
                  <c:v>9.577455077548926</c:v>
                </c:pt>
                <c:pt idx="12">
                  <c:v>9.577455077548926</c:v>
                </c:pt>
                <c:pt idx="13">
                  <c:v>9.577455077548926</c:v>
                </c:pt>
                <c:pt idx="14">
                  <c:v>9.577455077548926</c:v>
                </c:pt>
                <c:pt idx="15">
                  <c:v>9.577455077548926</c:v>
                </c:pt>
                <c:pt idx="16">
                  <c:v>9.577455077548926</c:v>
                </c:pt>
                <c:pt idx="17">
                  <c:v>9.577455077548926</c:v>
                </c:pt>
                <c:pt idx="18">
                  <c:v>9.577455077548926</c:v>
                </c:pt>
              </c:numCache>
            </c:numRef>
          </c:val>
          <c:extLst>
            <c:ext xmlns:c16="http://schemas.microsoft.com/office/drawing/2014/chart" uri="{C3380CC4-5D6E-409C-BE32-E72D297353CC}">
              <c16:uniqueId val="{00000000-3D79-4BED-9397-5C88683CCB8A}"/>
            </c:ext>
          </c:extLst>
        </c:ser>
        <c:dLbls>
          <c:showLegendKey val="0"/>
          <c:showVal val="0"/>
          <c:showCatName val="0"/>
          <c:showSerName val="0"/>
          <c:showPercent val="0"/>
          <c:showBubbleSize val="0"/>
        </c:dLbls>
        <c:axId val="239940688"/>
        <c:axId val="238166040"/>
      </c:areaChart>
      <c:barChart>
        <c:barDir val="col"/>
        <c:grouping val="clustered"/>
        <c:varyColors val="0"/>
        <c:ser>
          <c:idx val="0"/>
          <c:order val="1"/>
          <c:tx>
            <c:strRef>
              <c:f>NL!$B$4</c:f>
              <c:strCache>
                <c:ptCount val="1"/>
                <c:pt idx="0">
                  <c:v>gemeenten</c:v>
                </c:pt>
              </c:strCache>
            </c:strRef>
          </c:tx>
          <c:spPr>
            <a:solidFill>
              <a:srgbClr val="7030A0"/>
            </a:solidFill>
            <a:ln>
              <a:noFill/>
            </a:ln>
            <a:effectLst/>
          </c:spPr>
          <c:invertIfNegative val="0"/>
          <c:cat>
            <c:strRef>
              <c:f>NL!$A$5:$A$23</c:f>
              <c:strCache>
                <c:ptCount val="19"/>
                <c:pt idx="0">
                  <c:v>Sint-Pieters-Woluwe</c:v>
                </c:pt>
                <c:pt idx="1">
                  <c:v>Watermaal-Bosvoorde</c:v>
                </c:pt>
                <c:pt idx="2">
                  <c:v>Oudergem</c:v>
                </c:pt>
                <c:pt idx="3">
                  <c:v>Sint-Lambrechts-Woluwe</c:v>
                </c:pt>
                <c:pt idx="4">
                  <c:v>Ukkel</c:v>
                </c:pt>
                <c:pt idx="5">
                  <c:v>Etterbeek</c:v>
                </c:pt>
                <c:pt idx="6">
                  <c:v>Sint-Agatha-Berchem</c:v>
                </c:pt>
                <c:pt idx="7">
                  <c:v>Jette</c:v>
                </c:pt>
                <c:pt idx="8">
                  <c:v>Evere</c:v>
                </c:pt>
                <c:pt idx="9">
                  <c:v>Ganshoren</c:v>
                </c:pt>
                <c:pt idx="10">
                  <c:v>Vorst</c:v>
                </c:pt>
                <c:pt idx="11">
                  <c:v>Elsene</c:v>
                </c:pt>
                <c:pt idx="12">
                  <c:v>Koekelberg</c:v>
                </c:pt>
                <c:pt idx="13">
                  <c:v>Anderlecht</c:v>
                </c:pt>
                <c:pt idx="14">
                  <c:v>Schaarbeek</c:v>
                </c:pt>
                <c:pt idx="15">
                  <c:v>Brussel</c:v>
                </c:pt>
                <c:pt idx="16">
                  <c:v>Sint-Jans-Molenbeek</c:v>
                </c:pt>
                <c:pt idx="17">
                  <c:v>Sint-Gillis</c:v>
                </c:pt>
                <c:pt idx="18">
                  <c:v>Sint-Joost-ten-Node</c:v>
                </c:pt>
              </c:strCache>
            </c:strRef>
          </c:cat>
          <c:val>
            <c:numRef>
              <c:f>NL!$B$5:$B$23</c:f>
              <c:numCache>
                <c:formatCode>General</c:formatCode>
                <c:ptCount val="19"/>
                <c:pt idx="0">
                  <c:v>3.4219940892829372</c:v>
                </c:pt>
                <c:pt idx="1">
                  <c:v>4.369934848244081</c:v>
                </c:pt>
                <c:pt idx="2">
                  <c:v>4.6399999999999997</c:v>
                </c:pt>
                <c:pt idx="3">
                  <c:v>4.9740134744947069</c:v>
                </c:pt>
                <c:pt idx="4">
                  <c:v>6.3815511542953702</c:v>
                </c:pt>
                <c:pt idx="5">
                  <c:v>7.7958053027305105</c:v>
                </c:pt>
                <c:pt idx="6">
                  <c:v>8.1047891936144083</c:v>
                </c:pt>
                <c:pt idx="7">
                  <c:v>8.3898607640128517</c:v>
                </c:pt>
                <c:pt idx="8">
                  <c:v>8.471760797342192</c:v>
                </c:pt>
                <c:pt idx="9">
                  <c:v>8.5466623460790654</c:v>
                </c:pt>
                <c:pt idx="10">
                  <c:v>9.4138266796494641</c:v>
                </c:pt>
                <c:pt idx="11">
                  <c:v>9.487914789020893</c:v>
                </c:pt>
                <c:pt idx="12">
                  <c:v>10.629111842105262</c:v>
                </c:pt>
                <c:pt idx="13">
                  <c:v>11.438708806571665</c:v>
                </c:pt>
                <c:pt idx="14">
                  <c:v>11.7236389943932</c:v>
                </c:pt>
                <c:pt idx="15">
                  <c:v>11.780205380923217</c:v>
                </c:pt>
                <c:pt idx="16">
                  <c:v>12.272539288668321</c:v>
                </c:pt>
                <c:pt idx="17">
                  <c:v>12.809585881881077</c:v>
                </c:pt>
                <c:pt idx="18">
                  <c:v>18.06519053501853</c:v>
                </c:pt>
              </c:numCache>
            </c:numRef>
          </c:val>
          <c:extLst>
            <c:ext xmlns:c16="http://schemas.microsoft.com/office/drawing/2014/chart" uri="{C3380CC4-5D6E-409C-BE32-E72D297353CC}">
              <c16:uniqueId val="{00000001-3D79-4BED-9397-5C88683CCB8A}"/>
            </c:ext>
          </c:extLst>
        </c:ser>
        <c:dLbls>
          <c:showLegendKey val="0"/>
          <c:showVal val="0"/>
          <c:showCatName val="0"/>
          <c:showSerName val="0"/>
          <c:showPercent val="0"/>
          <c:showBubbleSize val="0"/>
        </c:dLbls>
        <c:gapWidth val="219"/>
        <c:axId val="239940688"/>
        <c:axId val="238166040"/>
      </c:barChart>
      <c:catAx>
        <c:axId val="23994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l-BE"/>
          </a:p>
        </c:txPr>
        <c:crossAx val="238166040"/>
        <c:crosses val="autoZero"/>
        <c:auto val="1"/>
        <c:lblAlgn val="ctr"/>
        <c:lblOffset val="100"/>
        <c:noMultiLvlLbl val="0"/>
      </c:catAx>
      <c:valAx>
        <c:axId val="238166040"/>
        <c:scaling>
          <c:orientation val="minMax"/>
          <c:max val="18"/>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solidFill>
                    <a:latin typeface="+mn-lt"/>
                    <a:ea typeface="+mn-ea"/>
                    <a:cs typeface="+mn-cs"/>
                  </a:defRPr>
                </a:pPr>
                <a:r>
                  <a:rPr lang="en-US" sz="1800" b="0">
                    <a:solidFill>
                      <a:schemeClr val="tx1"/>
                    </a:solidFill>
                  </a:rPr>
                  <a:t>%</a:t>
                </a:r>
              </a:p>
            </c:rich>
          </c:tx>
          <c:layout>
            <c:manualLayout>
              <c:xMode val="edge"/>
              <c:yMode val="edge"/>
              <c:x val="1.2858413351951948E-2"/>
              <c:y val="0.27231746649992095"/>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nl-B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239940688"/>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Blad4!$A$2</c:f>
              <c:strCache>
                <c:ptCount val="1"/>
                <c:pt idx="0">
                  <c:v>leefloon</c:v>
                </c:pt>
              </c:strCache>
            </c:strRef>
          </c:tx>
          <c:spPr>
            <a:ln w="50800" cap="rnd">
              <a:solidFill>
                <a:schemeClr val="accent1"/>
              </a:solidFill>
              <a:round/>
            </a:ln>
            <a:effectLst/>
          </c:spPr>
          <c:marker>
            <c:symbol val="none"/>
          </c:marker>
          <c:cat>
            <c:numRef>
              <c:f>Blad4!$B$1:$R$1</c:f>
              <c:numCache>
                <c:formatCode>0</c:formatCode>
                <c:ptCount val="17"/>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numCache>
            </c:numRef>
          </c:cat>
          <c:val>
            <c:numRef>
              <c:f>Blad4!$B$2:$R$2</c:f>
              <c:numCache>
                <c:formatCode>#,##0</c:formatCode>
                <c:ptCount val="17"/>
                <c:pt idx="0">
                  <c:v>12421</c:v>
                </c:pt>
                <c:pt idx="1">
                  <c:v>16764</c:v>
                </c:pt>
                <c:pt idx="2">
                  <c:v>18396</c:v>
                </c:pt>
                <c:pt idx="3">
                  <c:v>19769</c:v>
                </c:pt>
                <c:pt idx="4">
                  <c:v>20887</c:v>
                </c:pt>
                <c:pt idx="5">
                  <c:v>21836</c:v>
                </c:pt>
                <c:pt idx="6">
                  <c:v>23030</c:v>
                </c:pt>
                <c:pt idx="7">
                  <c:v>24186</c:v>
                </c:pt>
                <c:pt idx="8">
                  <c:v>26588</c:v>
                </c:pt>
                <c:pt idx="9">
                  <c:v>26876</c:v>
                </c:pt>
                <c:pt idx="10">
                  <c:v>27594</c:v>
                </c:pt>
                <c:pt idx="11">
                  <c:v>28479</c:v>
                </c:pt>
                <c:pt idx="12">
                  <c:v>29951</c:v>
                </c:pt>
                <c:pt idx="13">
                  <c:v>31654</c:v>
                </c:pt>
                <c:pt idx="14">
                  <c:v>34736</c:v>
                </c:pt>
                <c:pt idx="15">
                  <c:v>37870</c:v>
                </c:pt>
                <c:pt idx="16">
                  <c:v>38681</c:v>
                </c:pt>
              </c:numCache>
            </c:numRef>
          </c:val>
          <c:smooth val="0"/>
          <c:extLst>
            <c:ext xmlns:c16="http://schemas.microsoft.com/office/drawing/2014/chart" uri="{C3380CC4-5D6E-409C-BE32-E72D297353CC}">
              <c16:uniqueId val="{00000000-04C9-4B31-83AE-123762BE9250}"/>
            </c:ext>
          </c:extLst>
        </c:ser>
        <c:dLbls>
          <c:showLegendKey val="0"/>
          <c:showVal val="0"/>
          <c:showCatName val="0"/>
          <c:showSerName val="0"/>
          <c:showPercent val="0"/>
          <c:showBubbleSize val="0"/>
        </c:dLbls>
        <c:smooth val="0"/>
        <c:axId val="754714888"/>
        <c:axId val="761779264"/>
      </c:lineChart>
      <c:catAx>
        <c:axId val="75471488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800" b="0" i="0" u="none" strike="noStrike" kern="1200" baseline="0">
                <a:solidFill>
                  <a:schemeClr val="tx1"/>
                </a:solidFill>
                <a:latin typeface="+mn-lt"/>
                <a:ea typeface="+mn-ea"/>
                <a:cs typeface="+mn-cs"/>
              </a:defRPr>
            </a:pPr>
            <a:endParaRPr lang="nl-BE"/>
          </a:p>
        </c:txPr>
        <c:crossAx val="761779264"/>
        <c:crosses val="autoZero"/>
        <c:auto val="1"/>
        <c:lblAlgn val="ctr"/>
        <c:lblOffset val="100"/>
        <c:noMultiLvlLbl val="0"/>
      </c:catAx>
      <c:valAx>
        <c:axId val="76177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nl-BE"/>
          </a:p>
        </c:txPr>
        <c:crossAx val="75471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86882-2E8F-42CB-8ABB-D4D0A2FC314C}" type="doc">
      <dgm:prSet loTypeId="urn:microsoft.com/office/officeart/2005/8/layout/pyramid3" loCatId="pyramid" qsTypeId="urn:microsoft.com/office/officeart/2005/8/quickstyle/simple1" qsCatId="simple" csTypeId="urn:microsoft.com/office/officeart/2005/8/colors/colorful4" csCatId="colorful" phldr="1"/>
      <dgm:spPr/>
      <dgm:t>
        <a:bodyPr/>
        <a:lstStyle/>
        <a:p>
          <a:endParaRPr lang="fr-FR"/>
        </a:p>
      </dgm:t>
    </dgm:pt>
    <dgm:pt modelId="{A1FD70BE-4E36-4CC4-B54B-49732B85AA7D}">
      <dgm:prSet phldrT="[Texte]" custT="1"/>
      <dgm:spPr>
        <a:solidFill>
          <a:schemeClr val="accent1">
            <a:lumMod val="60000"/>
            <a:lumOff val="40000"/>
          </a:schemeClr>
        </a:solidFill>
      </dgm:spPr>
      <dgm:t>
        <a:bodyPr/>
        <a:lstStyle/>
        <a:p>
          <a:pPr>
            <a:lnSpc>
              <a:spcPct val="100000"/>
            </a:lnSpc>
            <a:spcAft>
              <a:spcPts val="0"/>
            </a:spcAft>
          </a:pPr>
          <a:r>
            <a:rPr lang="nl-BE" sz="2000" b="1" noProof="0" dirty="0" smtClean="0">
              <a:solidFill>
                <a:schemeClr val="tx1"/>
              </a:solidFill>
            </a:rPr>
            <a:t>Verzoek tot uithuiszetting door de eigenaar voor de vrederechter</a:t>
          </a:r>
          <a:endParaRPr lang="nl-BE" sz="2000" b="1" noProof="0" dirty="0">
            <a:solidFill>
              <a:schemeClr val="tx1"/>
            </a:solidFill>
          </a:endParaRPr>
        </a:p>
      </dgm:t>
    </dgm:pt>
    <dgm:pt modelId="{C949D960-4BFA-4DA4-B6D1-B4BEFEDF6618}" type="parTrans" cxnId="{041F7036-F26E-477B-8DC7-A29576330994}">
      <dgm:prSet/>
      <dgm:spPr/>
      <dgm:t>
        <a:bodyPr/>
        <a:lstStyle/>
        <a:p>
          <a:endParaRPr lang="nl-BE" b="1" noProof="0" dirty="0"/>
        </a:p>
      </dgm:t>
    </dgm:pt>
    <dgm:pt modelId="{3EDDF7E1-21C1-4AA0-ABC1-AB61C6ED3D5C}" type="sibTrans" cxnId="{041F7036-F26E-477B-8DC7-A29576330994}">
      <dgm:prSet/>
      <dgm:spPr/>
      <dgm:t>
        <a:bodyPr/>
        <a:lstStyle/>
        <a:p>
          <a:endParaRPr lang="nl-BE" b="1" noProof="0" dirty="0"/>
        </a:p>
      </dgm:t>
    </dgm:pt>
    <dgm:pt modelId="{CF6E82C8-2ED5-49C0-9ECA-5FE799AD5191}">
      <dgm:prSet phldrT="[Texte]" custT="1"/>
      <dgm:spPr>
        <a:solidFill>
          <a:schemeClr val="accent3"/>
        </a:solidFill>
      </dgm:spPr>
      <dgm:t>
        <a:bodyPr/>
        <a:lstStyle/>
        <a:p>
          <a:r>
            <a:rPr lang="nl-BE" sz="2000" b="1" noProof="0" dirty="0" smtClean="0"/>
            <a:t>Vonnis dat de uithuiszetting toestaat</a:t>
          </a:r>
          <a:endParaRPr lang="nl-BE" sz="2000" b="1" noProof="0" dirty="0"/>
        </a:p>
      </dgm:t>
    </dgm:pt>
    <dgm:pt modelId="{605AB005-0F09-4CD1-92BB-55CF63ECDC10}" type="parTrans" cxnId="{E5907C19-19D4-4424-931E-F3D32C1BED55}">
      <dgm:prSet/>
      <dgm:spPr/>
      <dgm:t>
        <a:bodyPr/>
        <a:lstStyle/>
        <a:p>
          <a:endParaRPr lang="nl-BE" b="1" noProof="0" dirty="0"/>
        </a:p>
      </dgm:t>
    </dgm:pt>
    <dgm:pt modelId="{57079756-BD86-42C6-BBAD-6CAAC1A9FDA9}" type="sibTrans" cxnId="{E5907C19-19D4-4424-931E-F3D32C1BED55}">
      <dgm:prSet/>
      <dgm:spPr/>
      <dgm:t>
        <a:bodyPr/>
        <a:lstStyle/>
        <a:p>
          <a:endParaRPr lang="nl-BE" b="1" noProof="0" dirty="0"/>
        </a:p>
      </dgm:t>
    </dgm:pt>
    <dgm:pt modelId="{9754F1E4-AB8C-4F62-B33B-9A4DE6E2EC9B}">
      <dgm:prSet phldrT="[Texte]" custT="1"/>
      <dgm:spPr>
        <a:solidFill>
          <a:schemeClr val="accent2"/>
        </a:solidFill>
      </dgm:spPr>
      <dgm:t>
        <a:bodyPr/>
        <a:lstStyle/>
        <a:p>
          <a:r>
            <a:rPr lang="nl-BE" sz="2000" b="1" noProof="0" dirty="0" smtClean="0">
              <a:solidFill>
                <a:schemeClr val="tx1"/>
              </a:solidFill>
            </a:rPr>
            <a:t>Geplande uithuiszetting</a:t>
          </a:r>
          <a:endParaRPr lang="nl-BE" sz="2000" b="1" noProof="0" dirty="0">
            <a:solidFill>
              <a:schemeClr val="tx1"/>
            </a:solidFill>
          </a:endParaRPr>
        </a:p>
      </dgm:t>
    </dgm:pt>
    <dgm:pt modelId="{D140B400-EFCA-496C-B176-CA5A49E0F593}" type="parTrans" cxnId="{14B8405A-40F6-4FDD-950A-6E9560C5E1DD}">
      <dgm:prSet/>
      <dgm:spPr/>
      <dgm:t>
        <a:bodyPr/>
        <a:lstStyle/>
        <a:p>
          <a:endParaRPr lang="nl-BE" b="1" noProof="0" dirty="0"/>
        </a:p>
      </dgm:t>
    </dgm:pt>
    <dgm:pt modelId="{6DE980BB-6FF4-4F87-A765-5F04C59E9AFD}" type="sibTrans" cxnId="{14B8405A-40F6-4FDD-950A-6E9560C5E1DD}">
      <dgm:prSet/>
      <dgm:spPr/>
      <dgm:t>
        <a:bodyPr/>
        <a:lstStyle/>
        <a:p>
          <a:endParaRPr lang="nl-BE" b="1" noProof="0" dirty="0"/>
        </a:p>
      </dgm:t>
    </dgm:pt>
    <dgm:pt modelId="{7D35FF29-5E8C-493D-B8D0-6BB256BCA0E4}">
      <dgm:prSet custT="1"/>
      <dgm:spPr>
        <a:solidFill>
          <a:schemeClr val="accent4">
            <a:lumMod val="60000"/>
            <a:lumOff val="40000"/>
          </a:schemeClr>
        </a:solidFill>
      </dgm:spPr>
      <dgm:t>
        <a:bodyPr/>
        <a:lstStyle/>
        <a:p>
          <a:r>
            <a:rPr lang="nl-BE" sz="2000" b="1" noProof="0" dirty="0" smtClean="0">
              <a:solidFill>
                <a:schemeClr val="tx1"/>
              </a:solidFill>
            </a:rPr>
            <a:t>Effectieve </a:t>
          </a:r>
          <a:r>
            <a:rPr lang="nl-BE" sz="2000" b="1" noProof="0" dirty="0" err="1" smtClean="0">
              <a:solidFill>
                <a:schemeClr val="tx1"/>
              </a:solidFill>
            </a:rPr>
            <a:t>uithuis</a:t>
          </a:r>
          <a:r>
            <a:rPr lang="nl-BE" sz="2000" b="1" noProof="0" dirty="0" smtClean="0">
              <a:solidFill>
                <a:schemeClr val="tx1"/>
              </a:solidFill>
            </a:rPr>
            <a:t>-zetting</a:t>
          </a:r>
          <a:endParaRPr lang="nl-BE" sz="2000" b="1" noProof="0" dirty="0">
            <a:solidFill>
              <a:schemeClr val="tx1"/>
            </a:solidFill>
          </a:endParaRPr>
        </a:p>
      </dgm:t>
    </dgm:pt>
    <dgm:pt modelId="{478EC416-E4E0-488D-98ED-D4CED6941FD1}" type="parTrans" cxnId="{34C1E698-40A5-4F8A-8088-73639A1C2FB8}">
      <dgm:prSet/>
      <dgm:spPr/>
      <dgm:t>
        <a:bodyPr/>
        <a:lstStyle/>
        <a:p>
          <a:endParaRPr lang="nl-BE" b="1" noProof="0" dirty="0"/>
        </a:p>
      </dgm:t>
    </dgm:pt>
    <dgm:pt modelId="{76592413-8AC7-4438-A638-26C73EEFE5BF}" type="sibTrans" cxnId="{34C1E698-40A5-4F8A-8088-73639A1C2FB8}">
      <dgm:prSet/>
      <dgm:spPr/>
      <dgm:t>
        <a:bodyPr/>
        <a:lstStyle/>
        <a:p>
          <a:endParaRPr lang="nl-BE" b="1" noProof="0" dirty="0"/>
        </a:p>
      </dgm:t>
    </dgm:pt>
    <dgm:pt modelId="{A22F55DE-D2D3-4895-BB22-3B522B5838DB}" type="pres">
      <dgm:prSet presAssocID="{56586882-2E8F-42CB-8ABB-D4D0A2FC314C}" presName="Name0" presStyleCnt="0">
        <dgm:presLayoutVars>
          <dgm:dir/>
          <dgm:animLvl val="lvl"/>
          <dgm:resizeHandles val="exact"/>
        </dgm:presLayoutVars>
      </dgm:prSet>
      <dgm:spPr/>
      <dgm:t>
        <a:bodyPr/>
        <a:lstStyle/>
        <a:p>
          <a:endParaRPr lang="fr-FR"/>
        </a:p>
      </dgm:t>
    </dgm:pt>
    <dgm:pt modelId="{4B9FCB02-0F2B-446B-BF3E-9D7E40E6F0AF}" type="pres">
      <dgm:prSet presAssocID="{A1FD70BE-4E36-4CC4-B54B-49732B85AA7D}" presName="Name8" presStyleCnt="0"/>
      <dgm:spPr/>
    </dgm:pt>
    <dgm:pt modelId="{2C222408-9845-4602-AC65-EC588CA29687}" type="pres">
      <dgm:prSet presAssocID="{A1FD70BE-4E36-4CC4-B54B-49732B85AA7D}" presName="level" presStyleLbl="node1" presStyleIdx="0" presStyleCnt="4">
        <dgm:presLayoutVars>
          <dgm:chMax val="1"/>
          <dgm:bulletEnabled val="1"/>
        </dgm:presLayoutVars>
      </dgm:prSet>
      <dgm:spPr/>
      <dgm:t>
        <a:bodyPr/>
        <a:lstStyle/>
        <a:p>
          <a:endParaRPr lang="fr-FR"/>
        </a:p>
      </dgm:t>
    </dgm:pt>
    <dgm:pt modelId="{61384AD9-96E6-4F4D-8F95-8089F2669067}" type="pres">
      <dgm:prSet presAssocID="{A1FD70BE-4E36-4CC4-B54B-49732B85AA7D}" presName="levelTx" presStyleLbl="revTx" presStyleIdx="0" presStyleCnt="0">
        <dgm:presLayoutVars>
          <dgm:chMax val="1"/>
          <dgm:bulletEnabled val="1"/>
        </dgm:presLayoutVars>
      </dgm:prSet>
      <dgm:spPr/>
      <dgm:t>
        <a:bodyPr/>
        <a:lstStyle/>
        <a:p>
          <a:endParaRPr lang="fr-FR"/>
        </a:p>
      </dgm:t>
    </dgm:pt>
    <dgm:pt modelId="{2B3EE58D-2912-4B1F-A69A-150CE4866AC1}" type="pres">
      <dgm:prSet presAssocID="{CF6E82C8-2ED5-49C0-9ECA-5FE799AD5191}" presName="Name8" presStyleCnt="0"/>
      <dgm:spPr/>
    </dgm:pt>
    <dgm:pt modelId="{C84D8478-1365-483D-84F6-CD15A30E3ABD}" type="pres">
      <dgm:prSet presAssocID="{CF6E82C8-2ED5-49C0-9ECA-5FE799AD5191}" presName="level" presStyleLbl="node1" presStyleIdx="1" presStyleCnt="4">
        <dgm:presLayoutVars>
          <dgm:chMax val="1"/>
          <dgm:bulletEnabled val="1"/>
        </dgm:presLayoutVars>
      </dgm:prSet>
      <dgm:spPr/>
      <dgm:t>
        <a:bodyPr/>
        <a:lstStyle/>
        <a:p>
          <a:endParaRPr lang="fr-FR"/>
        </a:p>
      </dgm:t>
    </dgm:pt>
    <dgm:pt modelId="{66F5DD26-3C82-458D-8F86-71EED3DC4756}" type="pres">
      <dgm:prSet presAssocID="{CF6E82C8-2ED5-49C0-9ECA-5FE799AD5191}" presName="levelTx" presStyleLbl="revTx" presStyleIdx="0" presStyleCnt="0">
        <dgm:presLayoutVars>
          <dgm:chMax val="1"/>
          <dgm:bulletEnabled val="1"/>
        </dgm:presLayoutVars>
      </dgm:prSet>
      <dgm:spPr/>
      <dgm:t>
        <a:bodyPr/>
        <a:lstStyle/>
        <a:p>
          <a:endParaRPr lang="fr-FR"/>
        </a:p>
      </dgm:t>
    </dgm:pt>
    <dgm:pt modelId="{910B697A-A526-4CDF-965B-DFFB35818486}" type="pres">
      <dgm:prSet presAssocID="{9754F1E4-AB8C-4F62-B33B-9A4DE6E2EC9B}" presName="Name8" presStyleCnt="0"/>
      <dgm:spPr/>
    </dgm:pt>
    <dgm:pt modelId="{CB1D102D-9628-4953-AED9-2915010DBA44}" type="pres">
      <dgm:prSet presAssocID="{9754F1E4-AB8C-4F62-B33B-9A4DE6E2EC9B}" presName="level" presStyleLbl="node1" presStyleIdx="2" presStyleCnt="4">
        <dgm:presLayoutVars>
          <dgm:chMax val="1"/>
          <dgm:bulletEnabled val="1"/>
        </dgm:presLayoutVars>
      </dgm:prSet>
      <dgm:spPr/>
      <dgm:t>
        <a:bodyPr/>
        <a:lstStyle/>
        <a:p>
          <a:endParaRPr lang="fr-FR"/>
        </a:p>
      </dgm:t>
    </dgm:pt>
    <dgm:pt modelId="{F124175F-EBE5-41C7-9C79-467E0C3AE6B7}" type="pres">
      <dgm:prSet presAssocID="{9754F1E4-AB8C-4F62-B33B-9A4DE6E2EC9B}" presName="levelTx" presStyleLbl="revTx" presStyleIdx="0" presStyleCnt="0">
        <dgm:presLayoutVars>
          <dgm:chMax val="1"/>
          <dgm:bulletEnabled val="1"/>
        </dgm:presLayoutVars>
      </dgm:prSet>
      <dgm:spPr/>
      <dgm:t>
        <a:bodyPr/>
        <a:lstStyle/>
        <a:p>
          <a:endParaRPr lang="fr-FR"/>
        </a:p>
      </dgm:t>
    </dgm:pt>
    <dgm:pt modelId="{E93C9D80-AEF9-4569-8BCE-F7D435A9B969}" type="pres">
      <dgm:prSet presAssocID="{7D35FF29-5E8C-493D-B8D0-6BB256BCA0E4}" presName="Name8" presStyleCnt="0"/>
      <dgm:spPr/>
    </dgm:pt>
    <dgm:pt modelId="{68870B73-8B02-4D16-8B22-30ECE800AF2A}" type="pres">
      <dgm:prSet presAssocID="{7D35FF29-5E8C-493D-B8D0-6BB256BCA0E4}" presName="level" presStyleLbl="node1" presStyleIdx="3" presStyleCnt="4" custLinFactNeighborX="1219" custLinFactNeighborY="-1597">
        <dgm:presLayoutVars>
          <dgm:chMax val="1"/>
          <dgm:bulletEnabled val="1"/>
        </dgm:presLayoutVars>
      </dgm:prSet>
      <dgm:spPr/>
      <dgm:t>
        <a:bodyPr/>
        <a:lstStyle/>
        <a:p>
          <a:endParaRPr lang="fr-FR"/>
        </a:p>
      </dgm:t>
    </dgm:pt>
    <dgm:pt modelId="{7FC2389A-642E-4FC7-97C6-09C34FE39F94}" type="pres">
      <dgm:prSet presAssocID="{7D35FF29-5E8C-493D-B8D0-6BB256BCA0E4}" presName="levelTx" presStyleLbl="revTx" presStyleIdx="0" presStyleCnt="0">
        <dgm:presLayoutVars>
          <dgm:chMax val="1"/>
          <dgm:bulletEnabled val="1"/>
        </dgm:presLayoutVars>
      </dgm:prSet>
      <dgm:spPr/>
      <dgm:t>
        <a:bodyPr/>
        <a:lstStyle/>
        <a:p>
          <a:endParaRPr lang="fr-FR"/>
        </a:p>
      </dgm:t>
    </dgm:pt>
  </dgm:ptLst>
  <dgm:cxnLst>
    <dgm:cxn modelId="{510F640E-B6A5-4FFE-918B-8CC068522A4C}" type="presOf" srcId="{9754F1E4-AB8C-4F62-B33B-9A4DE6E2EC9B}" destId="{F124175F-EBE5-41C7-9C79-467E0C3AE6B7}" srcOrd="1" destOrd="0" presId="urn:microsoft.com/office/officeart/2005/8/layout/pyramid3"/>
    <dgm:cxn modelId="{F8C6B8CC-010C-4951-8645-4FAB560F773B}" type="presOf" srcId="{A1FD70BE-4E36-4CC4-B54B-49732B85AA7D}" destId="{2C222408-9845-4602-AC65-EC588CA29687}" srcOrd="0" destOrd="0" presId="urn:microsoft.com/office/officeart/2005/8/layout/pyramid3"/>
    <dgm:cxn modelId="{041F7036-F26E-477B-8DC7-A29576330994}" srcId="{56586882-2E8F-42CB-8ABB-D4D0A2FC314C}" destId="{A1FD70BE-4E36-4CC4-B54B-49732B85AA7D}" srcOrd="0" destOrd="0" parTransId="{C949D960-4BFA-4DA4-B6D1-B4BEFEDF6618}" sibTransId="{3EDDF7E1-21C1-4AA0-ABC1-AB61C6ED3D5C}"/>
    <dgm:cxn modelId="{7FC3021A-0589-4414-B3B0-6C71D38B1EC2}" type="presOf" srcId="{56586882-2E8F-42CB-8ABB-D4D0A2FC314C}" destId="{A22F55DE-D2D3-4895-BB22-3B522B5838DB}" srcOrd="0" destOrd="0" presId="urn:microsoft.com/office/officeart/2005/8/layout/pyramid3"/>
    <dgm:cxn modelId="{8294BFCB-B7DC-4D5A-AE6B-5DF04BF43C35}" type="presOf" srcId="{7D35FF29-5E8C-493D-B8D0-6BB256BCA0E4}" destId="{7FC2389A-642E-4FC7-97C6-09C34FE39F94}" srcOrd="1" destOrd="0" presId="urn:microsoft.com/office/officeart/2005/8/layout/pyramid3"/>
    <dgm:cxn modelId="{14B8405A-40F6-4FDD-950A-6E9560C5E1DD}" srcId="{56586882-2E8F-42CB-8ABB-D4D0A2FC314C}" destId="{9754F1E4-AB8C-4F62-B33B-9A4DE6E2EC9B}" srcOrd="2" destOrd="0" parTransId="{D140B400-EFCA-496C-B176-CA5A49E0F593}" sibTransId="{6DE980BB-6FF4-4F87-A765-5F04C59E9AFD}"/>
    <dgm:cxn modelId="{04490840-F842-45C3-BDA2-E38D8175B408}" type="presOf" srcId="{9754F1E4-AB8C-4F62-B33B-9A4DE6E2EC9B}" destId="{CB1D102D-9628-4953-AED9-2915010DBA44}" srcOrd="0" destOrd="0" presId="urn:microsoft.com/office/officeart/2005/8/layout/pyramid3"/>
    <dgm:cxn modelId="{130035DB-6B7B-4911-BE0B-DE4D70C5EC11}" type="presOf" srcId="{7D35FF29-5E8C-493D-B8D0-6BB256BCA0E4}" destId="{68870B73-8B02-4D16-8B22-30ECE800AF2A}" srcOrd="0" destOrd="0" presId="urn:microsoft.com/office/officeart/2005/8/layout/pyramid3"/>
    <dgm:cxn modelId="{E5907C19-19D4-4424-931E-F3D32C1BED55}" srcId="{56586882-2E8F-42CB-8ABB-D4D0A2FC314C}" destId="{CF6E82C8-2ED5-49C0-9ECA-5FE799AD5191}" srcOrd="1" destOrd="0" parTransId="{605AB005-0F09-4CD1-92BB-55CF63ECDC10}" sibTransId="{57079756-BD86-42C6-BBAD-6CAAC1A9FDA9}"/>
    <dgm:cxn modelId="{F11C136C-A1FF-401A-8E3A-927E696A3B5A}" type="presOf" srcId="{CF6E82C8-2ED5-49C0-9ECA-5FE799AD5191}" destId="{66F5DD26-3C82-458D-8F86-71EED3DC4756}" srcOrd="1" destOrd="0" presId="urn:microsoft.com/office/officeart/2005/8/layout/pyramid3"/>
    <dgm:cxn modelId="{C2258DBB-8D2E-4EB3-B7E4-B86D8660AC93}" type="presOf" srcId="{A1FD70BE-4E36-4CC4-B54B-49732B85AA7D}" destId="{61384AD9-96E6-4F4D-8F95-8089F2669067}" srcOrd="1" destOrd="0" presId="urn:microsoft.com/office/officeart/2005/8/layout/pyramid3"/>
    <dgm:cxn modelId="{34C1E698-40A5-4F8A-8088-73639A1C2FB8}" srcId="{56586882-2E8F-42CB-8ABB-D4D0A2FC314C}" destId="{7D35FF29-5E8C-493D-B8D0-6BB256BCA0E4}" srcOrd="3" destOrd="0" parTransId="{478EC416-E4E0-488D-98ED-D4CED6941FD1}" sibTransId="{76592413-8AC7-4438-A638-26C73EEFE5BF}"/>
    <dgm:cxn modelId="{4FAADE78-3375-4467-9144-D5DD96099606}" type="presOf" srcId="{CF6E82C8-2ED5-49C0-9ECA-5FE799AD5191}" destId="{C84D8478-1365-483D-84F6-CD15A30E3ABD}" srcOrd="0" destOrd="0" presId="urn:microsoft.com/office/officeart/2005/8/layout/pyramid3"/>
    <dgm:cxn modelId="{829969F7-8B7C-40FA-814E-9C7DC84B5BA7}" type="presParOf" srcId="{A22F55DE-D2D3-4895-BB22-3B522B5838DB}" destId="{4B9FCB02-0F2B-446B-BF3E-9D7E40E6F0AF}" srcOrd="0" destOrd="0" presId="urn:microsoft.com/office/officeart/2005/8/layout/pyramid3"/>
    <dgm:cxn modelId="{F6296D53-67A6-4656-AE24-110BC8B71B6D}" type="presParOf" srcId="{4B9FCB02-0F2B-446B-BF3E-9D7E40E6F0AF}" destId="{2C222408-9845-4602-AC65-EC588CA29687}" srcOrd="0" destOrd="0" presId="urn:microsoft.com/office/officeart/2005/8/layout/pyramid3"/>
    <dgm:cxn modelId="{C15077F5-1B61-464B-95C8-C27387CC693B}" type="presParOf" srcId="{4B9FCB02-0F2B-446B-BF3E-9D7E40E6F0AF}" destId="{61384AD9-96E6-4F4D-8F95-8089F2669067}" srcOrd="1" destOrd="0" presId="urn:microsoft.com/office/officeart/2005/8/layout/pyramid3"/>
    <dgm:cxn modelId="{6943608A-F523-4A88-A10F-730514C0FABE}" type="presParOf" srcId="{A22F55DE-D2D3-4895-BB22-3B522B5838DB}" destId="{2B3EE58D-2912-4B1F-A69A-150CE4866AC1}" srcOrd="1" destOrd="0" presId="urn:microsoft.com/office/officeart/2005/8/layout/pyramid3"/>
    <dgm:cxn modelId="{E29F0146-0841-4F78-99EF-0BDA8DCC328A}" type="presParOf" srcId="{2B3EE58D-2912-4B1F-A69A-150CE4866AC1}" destId="{C84D8478-1365-483D-84F6-CD15A30E3ABD}" srcOrd="0" destOrd="0" presId="urn:microsoft.com/office/officeart/2005/8/layout/pyramid3"/>
    <dgm:cxn modelId="{AFCE984D-B4C9-4C5E-B644-1AA56DE7F489}" type="presParOf" srcId="{2B3EE58D-2912-4B1F-A69A-150CE4866AC1}" destId="{66F5DD26-3C82-458D-8F86-71EED3DC4756}" srcOrd="1" destOrd="0" presId="urn:microsoft.com/office/officeart/2005/8/layout/pyramid3"/>
    <dgm:cxn modelId="{1B92D020-A358-4CD7-B563-0F403C48D915}" type="presParOf" srcId="{A22F55DE-D2D3-4895-BB22-3B522B5838DB}" destId="{910B697A-A526-4CDF-965B-DFFB35818486}" srcOrd="2" destOrd="0" presId="urn:microsoft.com/office/officeart/2005/8/layout/pyramid3"/>
    <dgm:cxn modelId="{C259DA7A-5F0E-4447-AE4D-AB9C16523A01}" type="presParOf" srcId="{910B697A-A526-4CDF-965B-DFFB35818486}" destId="{CB1D102D-9628-4953-AED9-2915010DBA44}" srcOrd="0" destOrd="0" presId="urn:microsoft.com/office/officeart/2005/8/layout/pyramid3"/>
    <dgm:cxn modelId="{D56104A3-D831-444D-AD61-3E4CBE535113}" type="presParOf" srcId="{910B697A-A526-4CDF-965B-DFFB35818486}" destId="{F124175F-EBE5-41C7-9C79-467E0C3AE6B7}" srcOrd="1" destOrd="0" presId="urn:microsoft.com/office/officeart/2005/8/layout/pyramid3"/>
    <dgm:cxn modelId="{E5283EB8-3F7A-43E1-97D6-F6FF16DE6D60}" type="presParOf" srcId="{A22F55DE-D2D3-4895-BB22-3B522B5838DB}" destId="{E93C9D80-AEF9-4569-8BCE-F7D435A9B969}" srcOrd="3" destOrd="0" presId="urn:microsoft.com/office/officeart/2005/8/layout/pyramid3"/>
    <dgm:cxn modelId="{073A57B1-4D62-417B-B246-7825A0E26F57}" type="presParOf" srcId="{E93C9D80-AEF9-4569-8BCE-F7D435A9B969}" destId="{68870B73-8B02-4D16-8B22-30ECE800AF2A}" srcOrd="0" destOrd="0" presId="urn:microsoft.com/office/officeart/2005/8/layout/pyramid3"/>
    <dgm:cxn modelId="{0BC44064-8663-4635-986B-45A81CDA9DD8}" type="presParOf" srcId="{E93C9D80-AEF9-4569-8BCE-F7D435A9B969}" destId="{7FC2389A-642E-4FC7-97C6-09C34FE39F9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BB37512-F34F-4D79-9CB2-8361F22A5FA5}" type="parTrans" cxnId="{D2B43FE1-F5C1-489A-829A-A170649B9A5E}">
      <dgm:prSet/>
      <dgm:spPr/>
      <dgm:t>
        <a:bodyPr/>
        <a:lstStyle/>
        <a:p>
          <a:endParaRPr lang="fr-FR" sz="1800"/>
        </a:p>
      </dgm:t>
    </dgm:pt>
    <dgm:pt modelId="{EA0DBB90-525B-46DC-97DC-E267CE09C1C1}">
      <dgm:prSet phldrT="[Texte]" custT="1"/>
      <dgm:spPr>
        <a:noFill/>
        <a:ln>
          <a:solidFill>
            <a:schemeClr val="lt2">
              <a:hueOff val="0"/>
              <a:satOff val="0"/>
              <a:lumOff val="0"/>
            </a:schemeClr>
          </a:solidFill>
        </a:ln>
      </dgm:spPr>
      <dgm:t>
        <a:bodyPr/>
        <a:lstStyle/>
        <a:p>
          <a:pPr algn="ctr">
            <a:defRPr b="0" i="0"/>
          </a:pPr>
          <a:r>
            <a:rPr lang="1043" sz="2400" dirty="0">
              <a:solidFill>
                <a:schemeClr val="bg2">
                  <a:lumMod val="25000"/>
                </a:schemeClr>
              </a:solidFill>
              <a:latin typeface="+mj-lt"/>
            </a:rPr>
            <a:t>Procedurekosten</a:t>
          </a:r>
        </a:p>
        <a:p>
          <a:pPr algn="ctr">
            <a:defRPr b="0" i="0"/>
          </a:pPr>
          <a:r>
            <a:rPr lang="1043" sz="2400" dirty="0">
              <a:solidFill>
                <a:schemeClr val="bg2">
                  <a:lumMod val="25000"/>
                </a:schemeClr>
              </a:solidFill>
              <a:latin typeface="+mj-lt"/>
            </a:rPr>
            <a:t>Verhuiskosten</a:t>
          </a:r>
        </a:p>
        <a:p>
          <a:pPr algn="ctr">
            <a:defRPr b="0" i="0"/>
          </a:pPr>
          <a:r>
            <a:rPr lang="1043" sz="2400" dirty="0">
              <a:solidFill>
                <a:schemeClr val="bg2">
                  <a:lumMod val="25000"/>
                </a:schemeClr>
              </a:solidFill>
              <a:latin typeface="+mj-lt"/>
            </a:rPr>
            <a:t>(Gedeeltelijk) verlies van persoonlijke spullen </a:t>
          </a:r>
        </a:p>
      </dgm:t>
    </dgm:pt>
    <dgm:pt modelId="{04ED718F-8907-476C-BD79-A0B9C93A8F57}" type="sibTrans" cxnId="{D2B43FE1-F5C1-489A-829A-A170649B9A5E}">
      <dgm:prSet/>
      <dgm:spPr/>
      <dgm:t>
        <a:bodyPr/>
        <a:lstStyle/>
        <a:p>
          <a:endParaRPr lang="fr-FR" sz="1800"/>
        </a:p>
      </dgm:t>
    </dgm:pt>
    <dgm:pt modelId="{C9E42623-F50F-4FAE-93A0-3629C013EBAB}" type="parTrans" cxnId="{CF94E80F-5C22-4877-90F4-84DC3B2D3EFB}">
      <dgm:prSet/>
      <dgm:spPr/>
      <dgm:t>
        <a:bodyPr/>
        <a:lstStyle/>
        <a:p>
          <a:endParaRPr lang="fr-FR" sz="1800"/>
        </a:p>
      </dgm:t>
    </dgm:pt>
    <dgm:pt modelId="{B6A92D5A-034E-435D-AEA6-792B1CF88247}">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solidFill>
                <a:schemeClr val="tx2">
                  <a:lumMod val="60000"/>
                  <a:lumOff val="40000"/>
                </a:schemeClr>
              </a:solidFill>
              <a:latin typeface="+mj-lt"/>
            </a:rPr>
            <a:t>ADMINISTRATIEVE </a:t>
          </a:r>
          <a:r>
            <a:rPr lang="1043" sz="2800" dirty="0" smtClean="0">
              <a:solidFill>
                <a:schemeClr val="tx2">
                  <a:lumMod val="60000"/>
                  <a:lumOff val="40000"/>
                </a:schemeClr>
              </a:solidFill>
              <a:latin typeface="+mj-lt"/>
            </a:rPr>
            <a:t>GEVOLGEN</a:t>
          </a:r>
          <a:endParaRPr lang="fr-FR" sz="2800" dirty="0"/>
        </a:p>
      </dgm:t>
    </dgm:pt>
    <dgm:pt modelId="{86FFFF9E-3816-4D45-AA43-A73FC335F057}" type="sibTrans" cxnId="{CF94E80F-5C22-4877-90F4-84DC3B2D3EFB}">
      <dgm:prSet/>
      <dgm:spPr/>
      <dgm:t>
        <a:bodyPr/>
        <a:lstStyle/>
        <a:p>
          <a:endParaRPr lang="fr-FR" sz="1800"/>
        </a:p>
      </dgm:t>
    </dgm:pt>
    <dgm:pt modelId="{D8DC7E8E-C41C-430C-BB96-79D09A6D9EFB}" type="parTrans" cxnId="{662D3378-6D5B-47A8-856D-E5D3C9A67907}">
      <dgm:prSet/>
      <dgm:spPr/>
      <dgm:t>
        <a:bodyPr/>
        <a:lstStyle/>
        <a:p>
          <a:endParaRPr lang="fr-FR" sz="1800"/>
        </a:p>
      </dgm:t>
    </dgm:pt>
    <dgm:pt modelId="{922E6AF4-3B04-470F-8BCB-9C09783E61CC}">
      <dgm:prSet custT="1"/>
      <dgm:spPr/>
      <dgm:t>
        <a:bodyPr/>
        <a:lstStyle/>
        <a:p>
          <a:pPr>
            <a:defRPr b="0" i="0"/>
          </a:pPr>
          <a:r>
            <a:rPr lang="1043" sz="2800">
              <a:solidFill>
                <a:schemeClr val="tx2">
                  <a:lumMod val="60000"/>
                  <a:lumOff val="40000"/>
                </a:schemeClr>
              </a:solidFill>
              <a:latin typeface="+mj-lt"/>
            </a:rPr>
            <a:t>GEVOLGEN VOOR GEZONDHEID EN WELZIJN</a:t>
          </a:r>
        </a:p>
      </dgm:t>
    </dgm:pt>
    <dgm:pt modelId="{E2A8E3DF-F40D-4589-8640-0C7934AC3B24}" type="sibTrans" cxnId="{662D3378-6D5B-47A8-856D-E5D3C9A67907}">
      <dgm:prSet/>
      <dgm:spPr/>
      <dgm:t>
        <a:bodyPr/>
        <a:lstStyle/>
        <a:p>
          <a:endParaRPr lang="fr-FR" sz="1800"/>
        </a:p>
      </dgm:t>
    </dgm:pt>
    <dgm:pt modelId="{7CFC58E7-C64B-4057-BE65-C579CFF9FD31}" type="parTrans" cxnId="{7C9594C0-3FE0-4872-B825-4F0C3F644944}">
      <dgm:prSet/>
      <dgm:spPr/>
      <dgm:t>
        <a:bodyPr/>
        <a:lstStyle/>
        <a:p>
          <a:endParaRPr lang="fr-FR" sz="1800"/>
        </a:p>
      </dgm:t>
    </dgm:pt>
    <dgm:pt modelId="{E033497A-5302-45F0-84C9-557BC6E07C78}">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solidFill>
                <a:schemeClr val="tx2">
                  <a:lumMod val="60000"/>
                  <a:lumOff val="40000"/>
                </a:schemeClr>
              </a:solidFill>
              <a:latin typeface="+mj-lt"/>
            </a:rPr>
            <a:t>SOCIALE </a:t>
          </a:r>
          <a:r>
            <a:rPr lang="1043" sz="2800" dirty="0" smtClean="0">
              <a:solidFill>
                <a:schemeClr val="tx2">
                  <a:lumMod val="60000"/>
                  <a:lumOff val="40000"/>
                </a:schemeClr>
              </a:solidFill>
              <a:latin typeface="+mj-lt"/>
            </a:rPr>
            <a:t>GEVOLGEN</a:t>
          </a:r>
          <a:endParaRPr lang="fr-FR" sz="2800" dirty="0"/>
        </a:p>
      </dgm:t>
    </dgm:pt>
    <dgm:pt modelId="{0506C6F1-713C-4DF0-8FFE-EA942523E07C}" type="sibTrans" cxnId="{7C9594C0-3FE0-4872-B825-4F0C3F644944}">
      <dgm:prSet/>
      <dgm:spPr/>
      <dgm:t>
        <a:bodyPr/>
        <a:lstStyle/>
        <a:p>
          <a:endParaRPr lang="fr-FR" sz="180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nl-NL"/>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nl-NL"/>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nl-NL"/>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nl-NL"/>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dgm:presLayoutVars>
          <dgm:bulletEnabled val="1"/>
        </dgm:presLayoutVars>
      </dgm:prSet>
      <dgm:spPr/>
      <dgm:t>
        <a:bodyPr/>
        <a:lstStyle/>
        <a:p>
          <a:endParaRPr lang="nl-NL"/>
        </a:p>
      </dgm:t>
    </dgm:pt>
  </dgm:ptLst>
  <dgm:cxnLst>
    <dgm:cxn modelId="{ABAB927F-6522-4DAE-8681-CF2D3477973F}" type="presOf" srcId="{B6A92D5A-034E-435D-AEA6-792B1CF88247}" destId="{E2F12348-D910-4156-A9F5-2AD24F9F1F50}" srcOrd="0" destOrd="0" presId="urn:microsoft.com/office/officeart/2005/8/layout/default"/>
    <dgm:cxn modelId="{EC373C7E-4CBB-4A6A-999A-6CC5DB93C7E3}" type="presOf" srcId="{F985BD35-15BC-4764-9E54-85CC4FBF700C}" destId="{660EDCE1-C3AD-46BF-BEB7-AE332A70104B}" srcOrd="0" destOrd="0" presId="urn:microsoft.com/office/officeart/2005/8/layout/default"/>
    <dgm:cxn modelId="{7C9594C0-3FE0-4872-B825-4F0C3F644944}" srcId="{F985BD35-15BC-4764-9E54-85CC4FBF700C}" destId="{E033497A-5302-45F0-84C9-557BC6E07C78}" srcOrd="3" destOrd="0" parTransId="{7CFC58E7-C64B-4057-BE65-C579CFF9FD31}" sibTransId="{0506C6F1-713C-4DF0-8FFE-EA942523E07C}"/>
    <dgm:cxn modelId="{29C2E829-8D84-4F7B-B435-64641D222AB9}" type="presOf" srcId="{E033497A-5302-45F0-84C9-557BC6E07C78}" destId="{51E3386D-5765-4C1C-892B-1303452F068D}" srcOrd="0" destOrd="0" presId="urn:microsoft.com/office/officeart/2005/8/layout/default"/>
    <dgm:cxn modelId="{662D3378-6D5B-47A8-856D-E5D3C9A67907}" srcId="{F985BD35-15BC-4764-9E54-85CC4FBF700C}" destId="{922E6AF4-3B04-470F-8BCB-9C09783E61CC}" srcOrd="2" destOrd="0" parTransId="{D8DC7E8E-C41C-430C-BB96-79D09A6D9EFB}" sibTransId="{E2A8E3DF-F40D-4589-8640-0C7934AC3B24}"/>
    <dgm:cxn modelId="{2FF6429D-F207-44A3-B2AC-A1E9BE9A5E21}" type="presOf" srcId="{922E6AF4-3B04-470F-8BCB-9C09783E61CC}" destId="{500C57BD-1AC5-4897-B482-76747D0FBAB7}" srcOrd="0" destOrd="0" presId="urn:microsoft.com/office/officeart/2005/8/layout/default"/>
    <dgm:cxn modelId="{CF94E80F-5C22-4877-90F4-84DC3B2D3EFB}" srcId="{F985BD35-15BC-4764-9E54-85CC4FBF700C}" destId="{B6A92D5A-034E-435D-AEA6-792B1CF88247}" srcOrd="1" destOrd="0" parTransId="{C9E42623-F50F-4FAE-93A0-3629C013EBAB}" sibTransId="{86FFFF9E-3816-4D45-AA43-A73FC335F057}"/>
    <dgm:cxn modelId="{720D6A24-E5BD-4904-B6BC-DC9AA64C9954}" type="presOf" srcId="{EA0DBB90-525B-46DC-97DC-E267CE09C1C1}" destId="{EB575076-2CC8-4DCF-A3E6-B8E7937522BB}" srcOrd="0" destOrd="0" presId="urn:microsoft.com/office/officeart/2005/8/layout/default"/>
    <dgm:cxn modelId="{D2B43FE1-F5C1-489A-829A-A170649B9A5E}" srcId="{F985BD35-15BC-4764-9E54-85CC4FBF700C}" destId="{EA0DBB90-525B-46DC-97DC-E267CE09C1C1}" srcOrd="0" destOrd="0" parTransId="{EBB37512-F34F-4D79-9CB2-8361F22A5FA5}" sibTransId="{04ED718F-8907-476C-BD79-A0B9C93A8F57}"/>
    <dgm:cxn modelId="{4CB2CC05-2596-401B-BD4E-CADCED675CF9}" type="presParOf" srcId="{660EDCE1-C3AD-46BF-BEB7-AE332A70104B}" destId="{EB575076-2CC8-4DCF-A3E6-B8E7937522BB}" srcOrd="0" destOrd="0" presId="urn:microsoft.com/office/officeart/2005/8/layout/default"/>
    <dgm:cxn modelId="{1BF88D7F-C732-487B-9FE6-4890AF373F4D}" type="presParOf" srcId="{660EDCE1-C3AD-46BF-BEB7-AE332A70104B}" destId="{4708D386-D410-48A6-94D8-039AAAE60976}" srcOrd="1" destOrd="0" presId="urn:microsoft.com/office/officeart/2005/8/layout/default"/>
    <dgm:cxn modelId="{A8387459-E542-40FA-86E6-511BFFE86741}" type="presParOf" srcId="{660EDCE1-C3AD-46BF-BEB7-AE332A70104B}" destId="{E2F12348-D910-4156-A9F5-2AD24F9F1F50}" srcOrd="2" destOrd="0" presId="urn:microsoft.com/office/officeart/2005/8/layout/default"/>
    <dgm:cxn modelId="{BD002C9F-623E-4FC8-BCEE-4F66178590EC}" type="presParOf" srcId="{660EDCE1-C3AD-46BF-BEB7-AE332A70104B}" destId="{1E0BEABC-832D-45A8-A9DB-D9F3A92B6C98}" srcOrd="3" destOrd="0" presId="urn:microsoft.com/office/officeart/2005/8/layout/default"/>
    <dgm:cxn modelId="{C4F6CC34-5FAB-484E-9DE0-74658040656F}" type="presParOf" srcId="{660EDCE1-C3AD-46BF-BEB7-AE332A70104B}" destId="{500C57BD-1AC5-4897-B482-76747D0FBAB7}" srcOrd="4" destOrd="0" presId="urn:microsoft.com/office/officeart/2005/8/layout/default"/>
    <dgm:cxn modelId="{70C9AF0A-1097-4A50-AA4A-1D3CE4666EDD}" type="presParOf" srcId="{660EDCE1-C3AD-46BF-BEB7-AE332A70104B}" destId="{3C52456B-A1A5-45E8-A7AE-D8D9D6336705}" srcOrd="5" destOrd="0" presId="urn:microsoft.com/office/officeart/2005/8/layout/default"/>
    <dgm:cxn modelId="{AEAA4AEB-45D7-410C-AB0C-0C6CB33AD830}"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1.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BB37512-F34F-4D79-9CB2-8361F22A5FA5}" type="parTrans" cxnId="{ADF3C9C6-49D8-4112-BBEA-87120522913D}">
      <dgm:prSet/>
      <dgm:spPr/>
      <dgm:t>
        <a:bodyPr/>
        <a:lstStyle/>
        <a:p>
          <a:endParaRPr lang="fr-FR" sz="1800"/>
        </a:p>
      </dgm:t>
    </dgm:pt>
    <dgm:pt modelId="{EA0DBB90-525B-46DC-97DC-E267CE09C1C1}">
      <dgm:prSet phldrT="[Texte]" custT="1"/>
      <dgm:spPr/>
      <dgm:t>
        <a:bodyPr/>
        <a:lstStyle/>
        <a:p>
          <a:pPr>
            <a:defRPr b="0" i="0"/>
          </a:pPr>
          <a:r>
            <a:rPr lang="1043" sz="2800">
              <a:solidFill>
                <a:schemeClr val="tx2">
                  <a:lumMod val="60000"/>
                  <a:lumOff val="40000"/>
                </a:schemeClr>
              </a:solidFill>
              <a:latin typeface="+mj-lt"/>
            </a:rPr>
            <a:t>MATERIËLE EN FINANCIËLE GEVOLGEN</a:t>
          </a:r>
        </a:p>
      </dgm:t>
    </dgm:pt>
    <dgm:pt modelId="{04ED718F-8907-476C-BD79-A0B9C93A8F57}" type="sibTrans" cxnId="{ADF3C9C6-49D8-4112-BBEA-87120522913D}">
      <dgm:prSet/>
      <dgm:spPr/>
      <dgm:t>
        <a:bodyPr/>
        <a:lstStyle/>
        <a:p>
          <a:endParaRPr lang="fr-FR" sz="1800"/>
        </a:p>
      </dgm:t>
    </dgm:pt>
    <dgm:pt modelId="{C9E42623-F50F-4FAE-93A0-3629C013EBAB}" type="parTrans" cxnId="{683191C0-2CA0-4F3F-AB1D-25C850787149}">
      <dgm:prSet/>
      <dgm:spPr/>
      <dgm:t>
        <a:bodyPr/>
        <a:lstStyle/>
        <a:p>
          <a:endParaRPr lang="fr-FR" sz="1800"/>
        </a:p>
      </dgm:t>
    </dgm:pt>
    <dgm:pt modelId="{B6A92D5A-034E-435D-AEA6-792B1CF88247}">
      <dgm:prSet phldrT="[Texte]" custT="1"/>
      <dgm:spPr>
        <a:noFill/>
      </dgm:spPr>
      <dgm:t>
        <a:bodyPr/>
        <a:lstStyle/>
        <a:p>
          <a:pPr lvl="0" defTabSz="844550">
            <a:lnSpc>
              <a:spcPct val="90000"/>
            </a:lnSpc>
            <a:spcBef>
              <a:spcPct val="0"/>
            </a:spcBef>
            <a:spcAft>
              <a:spcPct val="35000"/>
            </a:spcAft>
            <a:defRPr b="0" i="0"/>
          </a:pPr>
          <a:r>
            <a:rPr lang="nl-BE" sz="2400" b="0" dirty="0" smtClean="0">
              <a:solidFill>
                <a:schemeClr val="tx1"/>
              </a:solidFill>
              <a:latin typeface="+mj-lt"/>
            </a:rPr>
            <a:t>Referentie-/o</a:t>
          </a:r>
          <a:r>
            <a:rPr lang="1043" sz="2400" b="0" dirty="0" smtClean="0">
              <a:solidFill>
                <a:schemeClr val="tx1"/>
              </a:solidFill>
              <a:latin typeface="+mj-lt"/>
            </a:rPr>
            <a:t>fficieel adres</a:t>
          </a:r>
          <a:endParaRPr lang="nl-BE" sz="2400" b="0" dirty="0" smtClean="0">
            <a:solidFill>
              <a:schemeClr val="tx1"/>
            </a:solidFill>
            <a:latin typeface="+mj-lt"/>
          </a:endParaRPr>
        </a:p>
        <a:p>
          <a:pPr lvl="0" defTabSz="844550">
            <a:lnSpc>
              <a:spcPct val="90000"/>
            </a:lnSpc>
            <a:spcBef>
              <a:spcPct val="0"/>
            </a:spcBef>
            <a:spcAft>
              <a:spcPct val="35000"/>
            </a:spcAft>
            <a:defRPr b="0" i="0"/>
          </a:pPr>
          <a:r>
            <a:rPr lang="1043" sz="2400" b="0" dirty="0" smtClean="0">
              <a:solidFill>
                <a:schemeClr val="tx1"/>
              </a:solidFill>
              <a:latin typeface="+mj-lt"/>
            </a:rPr>
            <a:t>Nieuwe </a:t>
          </a:r>
          <a:r>
            <a:rPr lang="1043" sz="2400" b="0" dirty="0">
              <a:solidFill>
                <a:schemeClr val="tx1"/>
              </a:solidFill>
              <a:latin typeface="+mj-lt"/>
            </a:rPr>
            <a:t>domiciliëring</a:t>
          </a:r>
        </a:p>
        <a:p>
          <a:pPr lvl="0" defTabSz="844550">
            <a:lnSpc>
              <a:spcPct val="90000"/>
            </a:lnSpc>
            <a:spcBef>
              <a:spcPct val="0"/>
            </a:spcBef>
            <a:spcAft>
              <a:spcPct val="35000"/>
            </a:spcAft>
            <a:defRPr b="0" i="0"/>
          </a:pPr>
          <a:r>
            <a:rPr lang="1043" sz="2400" b="0" dirty="0">
              <a:solidFill>
                <a:schemeClr val="tx1"/>
              </a:solidFill>
              <a:latin typeface="+mj-lt"/>
            </a:rPr>
            <a:t>Administratieve regularisatie</a:t>
          </a:r>
          <a:endParaRPr lang="fr-FR" sz="2400" b="0" dirty="0">
            <a:solidFill>
              <a:schemeClr val="tx1"/>
            </a:solidFill>
            <a:latin typeface="+mj-lt"/>
          </a:endParaRPr>
        </a:p>
      </dgm:t>
    </dgm:pt>
    <dgm:pt modelId="{86FFFF9E-3816-4D45-AA43-A73FC335F057}" type="sibTrans" cxnId="{683191C0-2CA0-4F3F-AB1D-25C850787149}">
      <dgm:prSet/>
      <dgm:spPr/>
      <dgm:t>
        <a:bodyPr/>
        <a:lstStyle/>
        <a:p>
          <a:endParaRPr lang="fr-FR" sz="1800"/>
        </a:p>
      </dgm:t>
    </dgm:pt>
    <dgm:pt modelId="{D8DC7E8E-C41C-430C-BB96-79D09A6D9EFB}" type="parTrans" cxnId="{5A8E158A-53EF-466A-9A03-F68FC22A9DBE}">
      <dgm:prSet/>
      <dgm:spPr/>
      <dgm:t>
        <a:bodyPr/>
        <a:lstStyle/>
        <a:p>
          <a:endParaRPr lang="fr-FR" sz="1800"/>
        </a:p>
      </dgm:t>
    </dgm:pt>
    <dgm:pt modelId="{922E6AF4-3B04-470F-8BCB-9C09783E61CC}">
      <dgm:prSet custT="1"/>
      <dgm:spPr/>
      <dgm:t>
        <a:bodyPr/>
        <a:lstStyle/>
        <a:p>
          <a:pPr>
            <a:defRPr b="0" i="0"/>
          </a:pPr>
          <a:r>
            <a:rPr lang="1043" sz="2800">
              <a:solidFill>
                <a:schemeClr val="tx2">
                  <a:lumMod val="60000"/>
                  <a:lumOff val="40000"/>
                </a:schemeClr>
              </a:solidFill>
              <a:latin typeface="+mj-lt"/>
            </a:rPr>
            <a:t>GEVOLGEN VOOR GEZONDHEID EN WELZIJN</a:t>
          </a:r>
        </a:p>
      </dgm:t>
    </dgm:pt>
    <dgm:pt modelId="{E2A8E3DF-F40D-4589-8640-0C7934AC3B24}" type="sibTrans" cxnId="{5A8E158A-53EF-466A-9A03-F68FC22A9DBE}">
      <dgm:prSet/>
      <dgm:spPr/>
      <dgm:t>
        <a:bodyPr/>
        <a:lstStyle/>
        <a:p>
          <a:endParaRPr lang="fr-FR" sz="1800"/>
        </a:p>
      </dgm:t>
    </dgm:pt>
    <dgm:pt modelId="{7CFC58E7-C64B-4057-BE65-C579CFF9FD31}" type="parTrans" cxnId="{B8ADBC35-BE11-4315-A6A0-260CFC4C318A}">
      <dgm:prSet/>
      <dgm:spPr/>
      <dgm:t>
        <a:bodyPr/>
        <a:lstStyle/>
        <a:p>
          <a:endParaRPr lang="fr-FR" sz="1800"/>
        </a:p>
      </dgm:t>
    </dgm:pt>
    <dgm:pt modelId="{E033497A-5302-45F0-84C9-557BC6E07C78}">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solidFill>
                <a:schemeClr val="tx2">
                  <a:lumMod val="60000"/>
                  <a:lumOff val="40000"/>
                </a:schemeClr>
              </a:solidFill>
              <a:latin typeface="+mj-lt"/>
            </a:rPr>
            <a:t>SOCIALE </a:t>
          </a:r>
          <a:r>
            <a:rPr lang="1043" sz="2800" dirty="0" smtClean="0">
              <a:solidFill>
                <a:schemeClr val="tx2">
                  <a:lumMod val="60000"/>
                  <a:lumOff val="40000"/>
                </a:schemeClr>
              </a:solidFill>
              <a:latin typeface="+mj-lt"/>
            </a:rPr>
            <a:t>GEVOLGEN</a:t>
          </a:r>
          <a:endParaRPr lang="fr-FR" sz="2800" dirty="0">
            <a:solidFill>
              <a:schemeClr val="tx2">
                <a:lumMod val="60000"/>
                <a:lumOff val="40000"/>
              </a:schemeClr>
            </a:solidFill>
          </a:endParaRPr>
        </a:p>
      </dgm:t>
    </dgm:pt>
    <dgm:pt modelId="{0506C6F1-713C-4DF0-8FFE-EA942523E07C}" type="sibTrans" cxnId="{B8ADBC35-BE11-4315-A6A0-260CFC4C318A}">
      <dgm:prSet/>
      <dgm:spPr/>
      <dgm:t>
        <a:bodyPr/>
        <a:lstStyle/>
        <a:p>
          <a:endParaRPr lang="fr-FR" sz="180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nl-NL"/>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nl-NL"/>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nl-NL"/>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nl-NL"/>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nl-NL"/>
        </a:p>
      </dgm:t>
    </dgm:pt>
  </dgm:ptLst>
  <dgm:cxnLst>
    <dgm:cxn modelId="{F08F7017-D02C-435F-B76C-D60524978411}" type="presOf" srcId="{EA0DBB90-525B-46DC-97DC-E267CE09C1C1}" destId="{EB575076-2CC8-4DCF-A3E6-B8E7937522BB}" srcOrd="0" destOrd="0" presId="urn:microsoft.com/office/officeart/2005/8/layout/default"/>
    <dgm:cxn modelId="{0BC06FF3-30F4-446B-BE6F-69EF9D9D82B4}" type="presOf" srcId="{E033497A-5302-45F0-84C9-557BC6E07C78}" destId="{51E3386D-5765-4C1C-892B-1303452F068D}" srcOrd="0" destOrd="0" presId="urn:microsoft.com/office/officeart/2005/8/layout/default"/>
    <dgm:cxn modelId="{52C9CE3D-6566-49A8-AD36-D24D454405C2}" type="presOf" srcId="{B6A92D5A-034E-435D-AEA6-792B1CF88247}" destId="{E2F12348-D910-4156-A9F5-2AD24F9F1F50}" srcOrd="0" destOrd="0" presId="urn:microsoft.com/office/officeart/2005/8/layout/default"/>
    <dgm:cxn modelId="{B8ADBC35-BE11-4315-A6A0-260CFC4C318A}" srcId="{F985BD35-15BC-4764-9E54-85CC4FBF700C}" destId="{E033497A-5302-45F0-84C9-557BC6E07C78}" srcOrd="3" destOrd="0" parTransId="{7CFC58E7-C64B-4057-BE65-C579CFF9FD31}" sibTransId="{0506C6F1-713C-4DF0-8FFE-EA942523E07C}"/>
    <dgm:cxn modelId="{683191C0-2CA0-4F3F-AB1D-25C850787149}" srcId="{F985BD35-15BC-4764-9E54-85CC4FBF700C}" destId="{B6A92D5A-034E-435D-AEA6-792B1CF88247}" srcOrd="1" destOrd="0" parTransId="{C9E42623-F50F-4FAE-93A0-3629C013EBAB}" sibTransId="{86FFFF9E-3816-4D45-AA43-A73FC335F057}"/>
    <dgm:cxn modelId="{5A8E158A-53EF-466A-9A03-F68FC22A9DBE}" srcId="{F985BD35-15BC-4764-9E54-85CC4FBF700C}" destId="{922E6AF4-3B04-470F-8BCB-9C09783E61CC}" srcOrd="2" destOrd="0" parTransId="{D8DC7E8E-C41C-430C-BB96-79D09A6D9EFB}" sibTransId="{E2A8E3DF-F40D-4589-8640-0C7934AC3B24}"/>
    <dgm:cxn modelId="{A352A180-99A6-4991-8DCC-ADF0CBB950DB}" type="presOf" srcId="{922E6AF4-3B04-470F-8BCB-9C09783E61CC}" destId="{500C57BD-1AC5-4897-B482-76747D0FBAB7}" srcOrd="0" destOrd="0" presId="urn:microsoft.com/office/officeart/2005/8/layout/default"/>
    <dgm:cxn modelId="{007F8218-2927-4525-8DB8-57DEA14BAF99}" type="presOf" srcId="{F985BD35-15BC-4764-9E54-85CC4FBF700C}" destId="{660EDCE1-C3AD-46BF-BEB7-AE332A70104B}" srcOrd="0" destOrd="0" presId="urn:microsoft.com/office/officeart/2005/8/layout/default"/>
    <dgm:cxn modelId="{ADF3C9C6-49D8-4112-BBEA-87120522913D}" srcId="{F985BD35-15BC-4764-9E54-85CC4FBF700C}" destId="{EA0DBB90-525B-46DC-97DC-E267CE09C1C1}" srcOrd="0" destOrd="0" parTransId="{EBB37512-F34F-4D79-9CB2-8361F22A5FA5}" sibTransId="{04ED718F-8907-476C-BD79-A0B9C93A8F57}"/>
    <dgm:cxn modelId="{D65C0B82-DDB0-4AA6-9F34-8FD494973715}" type="presParOf" srcId="{660EDCE1-C3AD-46BF-BEB7-AE332A70104B}" destId="{EB575076-2CC8-4DCF-A3E6-B8E7937522BB}" srcOrd="0" destOrd="0" presId="urn:microsoft.com/office/officeart/2005/8/layout/default"/>
    <dgm:cxn modelId="{C086FC1C-E3DB-4A40-AAE7-483931B53EA0}" type="presParOf" srcId="{660EDCE1-C3AD-46BF-BEB7-AE332A70104B}" destId="{4708D386-D410-48A6-94D8-039AAAE60976}" srcOrd="1" destOrd="0" presId="urn:microsoft.com/office/officeart/2005/8/layout/default"/>
    <dgm:cxn modelId="{2DBDD502-0B0E-4F28-848B-CC53B87AFE7A}" type="presParOf" srcId="{660EDCE1-C3AD-46BF-BEB7-AE332A70104B}" destId="{E2F12348-D910-4156-A9F5-2AD24F9F1F50}" srcOrd="2" destOrd="0" presId="urn:microsoft.com/office/officeart/2005/8/layout/default"/>
    <dgm:cxn modelId="{CFF19E4F-01E7-4673-A102-B27BA2919F40}" type="presParOf" srcId="{660EDCE1-C3AD-46BF-BEB7-AE332A70104B}" destId="{1E0BEABC-832D-45A8-A9DB-D9F3A92B6C98}" srcOrd="3" destOrd="0" presId="urn:microsoft.com/office/officeart/2005/8/layout/default"/>
    <dgm:cxn modelId="{6152E512-B93E-4DA9-B77F-64518DC8AA04}" type="presParOf" srcId="{660EDCE1-C3AD-46BF-BEB7-AE332A70104B}" destId="{500C57BD-1AC5-4897-B482-76747D0FBAB7}" srcOrd="4" destOrd="0" presId="urn:microsoft.com/office/officeart/2005/8/layout/default"/>
    <dgm:cxn modelId="{C6E1956E-7281-420C-9C00-B2CF61BEEC8A}" type="presParOf" srcId="{660EDCE1-C3AD-46BF-BEB7-AE332A70104B}" destId="{3C52456B-A1A5-45E8-A7AE-D8D9D6336705}" srcOrd="5" destOrd="0" presId="urn:microsoft.com/office/officeart/2005/8/layout/default"/>
    <dgm:cxn modelId="{3EF0DA49-11D7-458E-8ECB-5804B6AE713D}"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2.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BB37512-F34F-4D79-9CB2-8361F22A5FA5}" type="parTrans" cxnId="{604D0D14-723A-4F2C-883A-A331C1148469}">
      <dgm:prSet/>
      <dgm:spPr/>
      <dgm:t>
        <a:bodyPr/>
        <a:lstStyle/>
        <a:p>
          <a:endParaRPr lang="fr-FR" sz="1800"/>
        </a:p>
      </dgm:t>
    </dgm:pt>
    <dgm:pt modelId="{EA0DBB90-525B-46DC-97DC-E267CE09C1C1}">
      <dgm:prSet phldrT="[Texte]" custT="1"/>
      <dgm:spPr/>
      <dgm:t>
        <a:bodyPr/>
        <a:lstStyle/>
        <a:p>
          <a:pPr>
            <a:defRPr b="0" i="0"/>
          </a:pPr>
          <a:r>
            <a:rPr lang="1043" sz="2800">
              <a:solidFill>
                <a:schemeClr val="tx2">
                  <a:lumMod val="60000"/>
                  <a:lumOff val="40000"/>
                </a:schemeClr>
              </a:solidFill>
              <a:latin typeface="+mj-lt"/>
            </a:rPr>
            <a:t>MATERIËLE EN FINANCIËLE GEVOLGEN</a:t>
          </a:r>
        </a:p>
      </dgm:t>
    </dgm:pt>
    <dgm:pt modelId="{04ED718F-8907-476C-BD79-A0B9C93A8F57}" type="sibTrans" cxnId="{604D0D14-723A-4F2C-883A-A331C1148469}">
      <dgm:prSet/>
      <dgm:spPr/>
      <dgm:t>
        <a:bodyPr/>
        <a:lstStyle/>
        <a:p>
          <a:endParaRPr lang="fr-FR" sz="1800"/>
        </a:p>
      </dgm:t>
    </dgm:pt>
    <dgm:pt modelId="{C9E42623-F50F-4FAE-93A0-3629C013EBAB}" type="parTrans" cxnId="{26C9B0A6-CEF3-4197-866B-A29D2D499F75}">
      <dgm:prSet/>
      <dgm:spPr/>
      <dgm:t>
        <a:bodyPr/>
        <a:lstStyle/>
        <a:p>
          <a:endParaRPr lang="fr-FR" sz="1800"/>
        </a:p>
      </dgm:t>
    </dgm:pt>
    <dgm:pt modelId="{B6A92D5A-034E-435D-AEA6-792B1CF88247}">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solidFill>
                <a:schemeClr val="tx2">
                  <a:lumMod val="60000"/>
                  <a:lumOff val="40000"/>
                </a:schemeClr>
              </a:solidFill>
              <a:latin typeface="+mj-lt"/>
            </a:rPr>
            <a:t>ADMINISTRATIEVE </a:t>
          </a:r>
          <a:r>
            <a:rPr lang="1043" sz="2800" dirty="0" smtClean="0">
              <a:solidFill>
                <a:schemeClr val="tx2">
                  <a:lumMod val="60000"/>
                  <a:lumOff val="40000"/>
                </a:schemeClr>
              </a:solidFill>
              <a:latin typeface="+mj-lt"/>
            </a:rPr>
            <a:t>GEVOLGEN</a:t>
          </a:r>
          <a:endParaRPr lang="fr-FR" sz="2800" dirty="0">
            <a:solidFill>
              <a:schemeClr val="tx2">
                <a:lumMod val="60000"/>
                <a:lumOff val="40000"/>
              </a:schemeClr>
            </a:solidFill>
          </a:endParaRPr>
        </a:p>
      </dgm:t>
    </dgm:pt>
    <dgm:pt modelId="{86FFFF9E-3816-4D45-AA43-A73FC335F057}" type="sibTrans" cxnId="{26C9B0A6-CEF3-4197-866B-A29D2D499F75}">
      <dgm:prSet/>
      <dgm:spPr/>
      <dgm:t>
        <a:bodyPr/>
        <a:lstStyle/>
        <a:p>
          <a:endParaRPr lang="fr-FR" sz="1800"/>
        </a:p>
      </dgm:t>
    </dgm:pt>
    <dgm:pt modelId="{D8DC7E8E-C41C-430C-BB96-79D09A6D9EFB}" type="parTrans" cxnId="{1B0E80E3-9205-4BF6-9080-8DEF78F89EC6}">
      <dgm:prSet/>
      <dgm:spPr/>
      <dgm:t>
        <a:bodyPr/>
        <a:lstStyle/>
        <a:p>
          <a:endParaRPr lang="fr-FR" sz="1800"/>
        </a:p>
      </dgm:t>
    </dgm:pt>
    <dgm:pt modelId="{922E6AF4-3B04-470F-8BCB-9C09783E61CC}">
      <dgm:prSet custT="1"/>
      <dgm:spPr>
        <a:noFill/>
      </dgm:spPr>
      <dgm:t>
        <a:bodyPr/>
        <a:lstStyle/>
        <a:p>
          <a:pPr>
            <a:defRPr b="0" i="0"/>
          </a:pPr>
          <a:r>
            <a:rPr lang="1043" sz="2200" dirty="0">
              <a:solidFill>
                <a:schemeClr val="tx1"/>
              </a:solidFill>
              <a:latin typeface="+mj-lt"/>
            </a:rPr>
            <a:t>Impact op </a:t>
          </a:r>
          <a:r>
            <a:rPr lang="1043" sz="2200" dirty="0" smtClean="0">
              <a:solidFill>
                <a:schemeClr val="tx1"/>
              </a:solidFill>
              <a:latin typeface="+mj-lt"/>
            </a:rPr>
            <a:t>gezinsdynamiek</a:t>
          </a:r>
          <a:endParaRPr lang="1043" sz="2200" dirty="0">
            <a:solidFill>
              <a:schemeClr val="tx1"/>
            </a:solidFill>
            <a:latin typeface="+mj-lt"/>
          </a:endParaRPr>
        </a:p>
        <a:p>
          <a:pPr>
            <a:defRPr b="0" i="0"/>
          </a:pPr>
          <a:r>
            <a:rPr lang="1043" sz="2200" dirty="0">
              <a:solidFill>
                <a:schemeClr val="tx1"/>
              </a:solidFill>
              <a:latin typeface="+mj-lt"/>
            </a:rPr>
            <a:t>Individuele impact: stress, zelfbeeld, mentale </a:t>
          </a:r>
          <a:r>
            <a:rPr lang="1043" sz="2200" dirty="0" smtClean="0">
              <a:solidFill>
                <a:schemeClr val="tx1"/>
              </a:solidFill>
              <a:latin typeface="+mj-lt"/>
            </a:rPr>
            <a:t>gezondheid</a:t>
          </a:r>
          <a:r>
            <a:rPr lang="nl-BE" sz="2200" dirty="0" smtClean="0">
              <a:solidFill>
                <a:schemeClr val="tx1"/>
              </a:solidFill>
              <a:latin typeface="+mj-lt"/>
            </a:rPr>
            <a:t>,</a:t>
          </a:r>
          <a:r>
            <a:rPr lang="1043" sz="2200" dirty="0" smtClean="0">
              <a:solidFill>
                <a:schemeClr val="tx1"/>
              </a:solidFill>
              <a:latin typeface="+mj-lt"/>
            </a:rPr>
            <a:t> </a:t>
          </a:r>
          <a:r>
            <a:rPr lang="1043" sz="2200" dirty="0">
              <a:solidFill>
                <a:schemeClr val="tx1"/>
              </a:solidFill>
              <a:latin typeface="+mj-lt"/>
            </a:rPr>
            <a:t>...</a:t>
          </a:r>
        </a:p>
        <a:p>
          <a:pPr>
            <a:defRPr b="0" i="0"/>
          </a:pPr>
          <a:r>
            <a:rPr lang="nl-BE" sz="2200" dirty="0" smtClean="0">
              <a:solidFill>
                <a:schemeClr val="tx1"/>
              </a:solidFill>
              <a:latin typeface="+mj-lt"/>
            </a:rPr>
            <a:t>In het bijzonder</a:t>
          </a:r>
          <a:r>
            <a:rPr lang="1043" sz="2200" dirty="0" smtClean="0">
              <a:solidFill>
                <a:schemeClr val="tx1"/>
              </a:solidFill>
              <a:latin typeface="+mj-lt"/>
            </a:rPr>
            <a:t> </a:t>
          </a:r>
          <a:r>
            <a:rPr lang="1043" sz="2200" dirty="0">
              <a:solidFill>
                <a:schemeClr val="tx1"/>
              </a:solidFill>
              <a:latin typeface="+mj-lt"/>
            </a:rPr>
            <a:t>voor kinderen &amp; ouderen</a:t>
          </a:r>
        </a:p>
      </dgm:t>
    </dgm:pt>
    <dgm:pt modelId="{E2A8E3DF-F40D-4589-8640-0C7934AC3B24}" type="sibTrans" cxnId="{1B0E80E3-9205-4BF6-9080-8DEF78F89EC6}">
      <dgm:prSet/>
      <dgm:spPr/>
      <dgm:t>
        <a:bodyPr/>
        <a:lstStyle/>
        <a:p>
          <a:endParaRPr lang="fr-FR" sz="1800"/>
        </a:p>
      </dgm:t>
    </dgm:pt>
    <dgm:pt modelId="{7CFC58E7-C64B-4057-BE65-C579CFF9FD31}" type="parTrans" cxnId="{CC588E84-8483-435E-8BA3-829E71612B99}">
      <dgm:prSet/>
      <dgm:spPr/>
      <dgm:t>
        <a:bodyPr/>
        <a:lstStyle/>
        <a:p>
          <a:endParaRPr lang="fr-FR" sz="1800"/>
        </a:p>
      </dgm:t>
    </dgm:pt>
    <dgm:pt modelId="{E033497A-5302-45F0-84C9-557BC6E07C78}">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solidFill>
                <a:schemeClr val="tx2">
                  <a:lumMod val="60000"/>
                  <a:lumOff val="40000"/>
                </a:schemeClr>
              </a:solidFill>
              <a:latin typeface="+mj-lt"/>
            </a:rPr>
            <a:t>SOCIALE </a:t>
          </a:r>
          <a:r>
            <a:rPr lang="1043" sz="2800" dirty="0" smtClean="0">
              <a:solidFill>
                <a:schemeClr val="tx2">
                  <a:lumMod val="60000"/>
                  <a:lumOff val="40000"/>
                </a:schemeClr>
              </a:solidFill>
              <a:latin typeface="+mj-lt"/>
            </a:rPr>
            <a:t>GEVOLGEN</a:t>
          </a:r>
          <a:endParaRPr lang="fr-FR" sz="2800" dirty="0">
            <a:solidFill>
              <a:schemeClr val="tx2">
                <a:lumMod val="60000"/>
                <a:lumOff val="40000"/>
              </a:schemeClr>
            </a:solidFill>
          </a:endParaRPr>
        </a:p>
      </dgm:t>
    </dgm:pt>
    <dgm:pt modelId="{0506C6F1-713C-4DF0-8FFE-EA942523E07C}" type="sibTrans" cxnId="{CC588E84-8483-435E-8BA3-829E71612B99}">
      <dgm:prSet/>
      <dgm:spPr/>
      <dgm:t>
        <a:bodyPr/>
        <a:lstStyle/>
        <a:p>
          <a:endParaRPr lang="fr-FR" sz="180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nl-NL"/>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nl-NL"/>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nl-NL"/>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nl-NL"/>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nl-NL"/>
        </a:p>
      </dgm:t>
    </dgm:pt>
  </dgm:ptLst>
  <dgm:cxnLst>
    <dgm:cxn modelId="{604D0D14-723A-4F2C-883A-A331C1148469}" srcId="{F985BD35-15BC-4764-9E54-85CC4FBF700C}" destId="{EA0DBB90-525B-46DC-97DC-E267CE09C1C1}" srcOrd="0" destOrd="0" parTransId="{EBB37512-F34F-4D79-9CB2-8361F22A5FA5}" sibTransId="{04ED718F-8907-476C-BD79-A0B9C93A8F57}"/>
    <dgm:cxn modelId="{0A8E2888-8903-48C5-A338-57199CFCCF37}" type="presOf" srcId="{922E6AF4-3B04-470F-8BCB-9C09783E61CC}" destId="{500C57BD-1AC5-4897-B482-76747D0FBAB7}" srcOrd="0" destOrd="0" presId="urn:microsoft.com/office/officeart/2005/8/layout/default"/>
    <dgm:cxn modelId="{8923B6C7-022F-46B4-87E7-FFA48B7AAA55}" type="presOf" srcId="{F985BD35-15BC-4764-9E54-85CC4FBF700C}" destId="{660EDCE1-C3AD-46BF-BEB7-AE332A70104B}" srcOrd="0" destOrd="0" presId="urn:microsoft.com/office/officeart/2005/8/layout/default"/>
    <dgm:cxn modelId="{D21F6021-8061-4720-B04D-401664B3FFB2}" type="presOf" srcId="{E033497A-5302-45F0-84C9-557BC6E07C78}" destId="{51E3386D-5765-4C1C-892B-1303452F068D}" srcOrd="0" destOrd="0" presId="urn:microsoft.com/office/officeart/2005/8/layout/default"/>
    <dgm:cxn modelId="{1203268A-1DA5-406A-AC4E-D8DC4BCDE80D}" type="presOf" srcId="{EA0DBB90-525B-46DC-97DC-E267CE09C1C1}" destId="{EB575076-2CC8-4DCF-A3E6-B8E7937522BB}" srcOrd="0" destOrd="0" presId="urn:microsoft.com/office/officeart/2005/8/layout/default"/>
    <dgm:cxn modelId="{1B0E80E3-9205-4BF6-9080-8DEF78F89EC6}" srcId="{F985BD35-15BC-4764-9E54-85CC4FBF700C}" destId="{922E6AF4-3B04-470F-8BCB-9C09783E61CC}" srcOrd="2" destOrd="0" parTransId="{D8DC7E8E-C41C-430C-BB96-79D09A6D9EFB}" sibTransId="{E2A8E3DF-F40D-4589-8640-0C7934AC3B24}"/>
    <dgm:cxn modelId="{2B18369F-82A6-4AAB-948D-C762FF49DB26}" type="presOf" srcId="{B6A92D5A-034E-435D-AEA6-792B1CF88247}" destId="{E2F12348-D910-4156-A9F5-2AD24F9F1F50}" srcOrd="0" destOrd="0" presId="urn:microsoft.com/office/officeart/2005/8/layout/default"/>
    <dgm:cxn modelId="{CC588E84-8483-435E-8BA3-829E71612B99}" srcId="{F985BD35-15BC-4764-9E54-85CC4FBF700C}" destId="{E033497A-5302-45F0-84C9-557BC6E07C78}" srcOrd="3" destOrd="0" parTransId="{7CFC58E7-C64B-4057-BE65-C579CFF9FD31}" sibTransId="{0506C6F1-713C-4DF0-8FFE-EA942523E07C}"/>
    <dgm:cxn modelId="{26C9B0A6-CEF3-4197-866B-A29D2D499F75}" srcId="{F985BD35-15BC-4764-9E54-85CC4FBF700C}" destId="{B6A92D5A-034E-435D-AEA6-792B1CF88247}" srcOrd="1" destOrd="0" parTransId="{C9E42623-F50F-4FAE-93A0-3629C013EBAB}" sibTransId="{86FFFF9E-3816-4D45-AA43-A73FC335F057}"/>
    <dgm:cxn modelId="{3C17BA46-B9F4-43F6-8AE6-06C7C6DBEC82}" type="presParOf" srcId="{660EDCE1-C3AD-46BF-BEB7-AE332A70104B}" destId="{EB575076-2CC8-4DCF-A3E6-B8E7937522BB}" srcOrd="0" destOrd="0" presId="urn:microsoft.com/office/officeart/2005/8/layout/default"/>
    <dgm:cxn modelId="{FCCC7F56-E8DE-4899-957B-78DEB8F27FA9}" type="presParOf" srcId="{660EDCE1-C3AD-46BF-BEB7-AE332A70104B}" destId="{4708D386-D410-48A6-94D8-039AAAE60976}" srcOrd="1" destOrd="0" presId="urn:microsoft.com/office/officeart/2005/8/layout/default"/>
    <dgm:cxn modelId="{75D6C037-F00B-4ABB-BBC4-5E62D5B246AD}" type="presParOf" srcId="{660EDCE1-C3AD-46BF-BEB7-AE332A70104B}" destId="{E2F12348-D910-4156-A9F5-2AD24F9F1F50}" srcOrd="2" destOrd="0" presId="urn:microsoft.com/office/officeart/2005/8/layout/default"/>
    <dgm:cxn modelId="{4BC982BA-F9E4-444B-8B6F-9CEFD2EA0F0B}" type="presParOf" srcId="{660EDCE1-C3AD-46BF-BEB7-AE332A70104B}" destId="{1E0BEABC-832D-45A8-A9DB-D9F3A92B6C98}" srcOrd="3" destOrd="0" presId="urn:microsoft.com/office/officeart/2005/8/layout/default"/>
    <dgm:cxn modelId="{23AF506F-D35E-4230-BA68-906D0E347D85}" type="presParOf" srcId="{660EDCE1-C3AD-46BF-BEB7-AE332A70104B}" destId="{500C57BD-1AC5-4897-B482-76747D0FBAB7}" srcOrd="4" destOrd="0" presId="urn:microsoft.com/office/officeart/2005/8/layout/default"/>
    <dgm:cxn modelId="{EEF3A7AA-1CED-41D6-B1CE-4DBFE9E90A29}" type="presParOf" srcId="{660EDCE1-C3AD-46BF-BEB7-AE332A70104B}" destId="{3C52456B-A1A5-45E8-A7AE-D8D9D6336705}" srcOrd="5" destOrd="0" presId="urn:microsoft.com/office/officeart/2005/8/layout/default"/>
    <dgm:cxn modelId="{EAF2B009-743A-4D72-8468-707BE0F9DE20}"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13.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BB37512-F34F-4D79-9CB2-8361F22A5FA5}" type="parTrans" cxnId="{65AE357A-FE70-4DBC-9B9D-D04E74475C85}">
      <dgm:prSet/>
      <dgm:spPr/>
      <dgm:t>
        <a:bodyPr/>
        <a:lstStyle/>
        <a:p>
          <a:endParaRPr lang="fr-FR" sz="1800"/>
        </a:p>
      </dgm:t>
    </dgm:pt>
    <dgm:pt modelId="{EA0DBB90-525B-46DC-97DC-E267CE09C1C1}">
      <dgm:prSet phldrT="[Texte]" custT="1"/>
      <dgm:spPr/>
      <dgm:t>
        <a:bodyPr/>
        <a:lstStyle/>
        <a:p>
          <a:pPr>
            <a:defRPr b="0" i="0"/>
          </a:pPr>
          <a:r>
            <a:rPr lang="1043" sz="2800">
              <a:solidFill>
                <a:schemeClr val="tx2">
                  <a:lumMod val="60000"/>
                  <a:lumOff val="40000"/>
                </a:schemeClr>
              </a:solidFill>
              <a:latin typeface="+mj-lt"/>
            </a:rPr>
            <a:t>MATERIËLE EN FINANCIËLE GEVOLGEN</a:t>
          </a:r>
        </a:p>
      </dgm:t>
    </dgm:pt>
    <dgm:pt modelId="{04ED718F-8907-476C-BD79-A0B9C93A8F57}" type="sibTrans" cxnId="{65AE357A-FE70-4DBC-9B9D-D04E74475C85}">
      <dgm:prSet/>
      <dgm:spPr/>
      <dgm:t>
        <a:bodyPr/>
        <a:lstStyle/>
        <a:p>
          <a:endParaRPr lang="fr-FR" sz="1800"/>
        </a:p>
      </dgm:t>
    </dgm:pt>
    <dgm:pt modelId="{C9E42623-F50F-4FAE-93A0-3629C013EBAB}" type="parTrans" cxnId="{65753220-6C07-4FDD-A8B0-45C9E44D1CC4}">
      <dgm:prSet/>
      <dgm:spPr/>
      <dgm:t>
        <a:bodyPr/>
        <a:lstStyle/>
        <a:p>
          <a:endParaRPr lang="fr-FR" sz="1800"/>
        </a:p>
      </dgm:t>
    </dgm:pt>
    <dgm:pt modelId="{B6A92D5A-034E-435D-AEA6-792B1CF88247}">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solidFill>
                <a:schemeClr val="tx2">
                  <a:lumMod val="60000"/>
                  <a:lumOff val="40000"/>
                </a:schemeClr>
              </a:solidFill>
              <a:latin typeface="+mj-lt"/>
            </a:rPr>
            <a:t>ADMINISTRATIEVE </a:t>
          </a:r>
          <a:r>
            <a:rPr lang="1043" sz="2800" dirty="0" smtClean="0">
              <a:solidFill>
                <a:schemeClr val="tx2">
                  <a:lumMod val="60000"/>
                  <a:lumOff val="40000"/>
                </a:schemeClr>
              </a:solidFill>
              <a:latin typeface="+mj-lt"/>
            </a:rPr>
            <a:t>GEVOLGEN</a:t>
          </a:r>
          <a:endParaRPr lang="fr-FR" sz="2800" dirty="0">
            <a:solidFill>
              <a:schemeClr val="tx2">
                <a:lumMod val="60000"/>
                <a:lumOff val="40000"/>
              </a:schemeClr>
            </a:solidFill>
          </a:endParaRPr>
        </a:p>
      </dgm:t>
    </dgm:pt>
    <dgm:pt modelId="{86FFFF9E-3816-4D45-AA43-A73FC335F057}" type="sibTrans" cxnId="{65753220-6C07-4FDD-A8B0-45C9E44D1CC4}">
      <dgm:prSet/>
      <dgm:spPr/>
      <dgm:t>
        <a:bodyPr/>
        <a:lstStyle/>
        <a:p>
          <a:endParaRPr lang="fr-FR" sz="1800"/>
        </a:p>
      </dgm:t>
    </dgm:pt>
    <dgm:pt modelId="{D8DC7E8E-C41C-430C-BB96-79D09A6D9EFB}" type="parTrans" cxnId="{781B92D5-21BD-4559-B6B4-AE980506C0B1}">
      <dgm:prSet/>
      <dgm:spPr/>
      <dgm:t>
        <a:bodyPr/>
        <a:lstStyle/>
        <a:p>
          <a:endParaRPr lang="fr-FR" sz="1800"/>
        </a:p>
      </dgm:t>
    </dgm:pt>
    <dgm:pt modelId="{922E6AF4-3B04-470F-8BCB-9C09783E61CC}">
      <dgm:prSet custT="1"/>
      <dgm:spPr/>
      <dgm:t>
        <a:bodyPr/>
        <a:lstStyle/>
        <a:p>
          <a:pPr>
            <a:defRPr b="0" i="0"/>
          </a:pPr>
          <a:r>
            <a:rPr lang="1043" sz="2800">
              <a:solidFill>
                <a:schemeClr val="tx2">
                  <a:lumMod val="60000"/>
                  <a:lumOff val="40000"/>
                </a:schemeClr>
              </a:solidFill>
              <a:latin typeface="+mj-lt"/>
            </a:rPr>
            <a:t>GEVOLGEN VOOR GEZONDHEID EN WELZIJN</a:t>
          </a:r>
        </a:p>
      </dgm:t>
    </dgm:pt>
    <dgm:pt modelId="{E2A8E3DF-F40D-4589-8640-0C7934AC3B24}" type="sibTrans" cxnId="{781B92D5-21BD-4559-B6B4-AE980506C0B1}">
      <dgm:prSet/>
      <dgm:spPr/>
      <dgm:t>
        <a:bodyPr/>
        <a:lstStyle/>
        <a:p>
          <a:endParaRPr lang="fr-FR" sz="1800"/>
        </a:p>
      </dgm:t>
    </dgm:pt>
    <dgm:pt modelId="{7CFC58E7-C64B-4057-BE65-C579CFF9FD31}" type="parTrans" cxnId="{E2307D36-1DB5-486A-983B-293480AEF67B}">
      <dgm:prSet/>
      <dgm:spPr/>
      <dgm:t>
        <a:bodyPr/>
        <a:lstStyle/>
        <a:p>
          <a:endParaRPr lang="fr-FR" sz="1800"/>
        </a:p>
      </dgm:t>
    </dgm:pt>
    <dgm:pt modelId="{E033497A-5302-45F0-84C9-557BC6E07C78}">
      <dgm:prSet phldrT="[Texte]" custT="1"/>
      <dgm:spPr>
        <a:noFill/>
      </dgm:spPr>
      <dgm:t>
        <a:bodyPr/>
        <a:lstStyle/>
        <a:p>
          <a:pPr lvl="0" defTabSz="844550">
            <a:lnSpc>
              <a:spcPct val="90000"/>
            </a:lnSpc>
            <a:spcBef>
              <a:spcPct val="0"/>
            </a:spcBef>
            <a:spcAft>
              <a:spcPct val="35000"/>
            </a:spcAft>
            <a:defRPr b="0" i="0"/>
          </a:pPr>
          <a:r>
            <a:rPr lang="1043" sz="2400">
              <a:solidFill>
                <a:schemeClr val="tx1"/>
              </a:solidFill>
              <a:latin typeface="+mj-lt"/>
            </a:rPr>
            <a:t>Breuk met het sociale netwerk</a:t>
          </a:r>
        </a:p>
        <a:p>
          <a:pPr lvl="0" defTabSz="844550">
            <a:lnSpc>
              <a:spcPct val="90000"/>
            </a:lnSpc>
            <a:spcBef>
              <a:spcPct val="0"/>
            </a:spcBef>
            <a:spcAft>
              <a:spcPct val="35000"/>
            </a:spcAft>
            <a:defRPr b="0" i="0"/>
          </a:pPr>
          <a:r>
            <a:rPr lang="1043" sz="2400">
              <a:solidFill>
                <a:schemeClr val="tx1"/>
              </a:solidFill>
              <a:latin typeface="+mj-lt"/>
            </a:rPr>
            <a:t>Impact op de kinderen</a:t>
          </a:r>
        </a:p>
        <a:p>
          <a:pPr lvl="0" defTabSz="844550">
            <a:lnSpc>
              <a:spcPct val="90000"/>
            </a:lnSpc>
            <a:spcBef>
              <a:spcPct val="0"/>
            </a:spcBef>
            <a:spcAft>
              <a:spcPct val="35000"/>
            </a:spcAft>
            <a:defRPr b="0" i="0"/>
          </a:pPr>
          <a:r>
            <a:rPr lang="1043" sz="2400">
              <a:solidFill>
                <a:schemeClr val="tx1"/>
              </a:solidFill>
              <a:latin typeface="+mj-lt"/>
            </a:rPr>
            <a:t>Sociaal isolement</a:t>
          </a:r>
          <a:endParaRPr lang="fr-FR" sz="2400">
            <a:solidFill>
              <a:schemeClr val="tx1"/>
            </a:solidFill>
            <a:latin typeface="+mj-lt"/>
          </a:endParaRPr>
        </a:p>
      </dgm:t>
    </dgm:pt>
    <dgm:pt modelId="{0506C6F1-713C-4DF0-8FFE-EA942523E07C}" type="sibTrans" cxnId="{E2307D36-1DB5-486A-983B-293480AEF67B}">
      <dgm:prSet/>
      <dgm:spPr/>
      <dgm:t>
        <a:bodyPr/>
        <a:lstStyle/>
        <a:p>
          <a:endParaRPr lang="fr-FR" sz="180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nl-NL"/>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nl-NL"/>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nl-NL"/>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nl-NL"/>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nl-NL"/>
        </a:p>
      </dgm:t>
    </dgm:pt>
  </dgm:ptLst>
  <dgm:cxnLst>
    <dgm:cxn modelId="{65753220-6C07-4FDD-A8B0-45C9E44D1CC4}" srcId="{F985BD35-15BC-4764-9E54-85CC4FBF700C}" destId="{B6A92D5A-034E-435D-AEA6-792B1CF88247}" srcOrd="1" destOrd="0" parTransId="{C9E42623-F50F-4FAE-93A0-3629C013EBAB}" sibTransId="{86FFFF9E-3816-4D45-AA43-A73FC335F057}"/>
    <dgm:cxn modelId="{B7DECBBF-E76D-474E-8EE9-A75E6526F84C}" type="presOf" srcId="{922E6AF4-3B04-470F-8BCB-9C09783E61CC}" destId="{500C57BD-1AC5-4897-B482-76747D0FBAB7}" srcOrd="0" destOrd="0" presId="urn:microsoft.com/office/officeart/2005/8/layout/default"/>
    <dgm:cxn modelId="{781B92D5-21BD-4559-B6B4-AE980506C0B1}" srcId="{F985BD35-15BC-4764-9E54-85CC4FBF700C}" destId="{922E6AF4-3B04-470F-8BCB-9C09783E61CC}" srcOrd="2" destOrd="0" parTransId="{D8DC7E8E-C41C-430C-BB96-79D09A6D9EFB}" sibTransId="{E2A8E3DF-F40D-4589-8640-0C7934AC3B24}"/>
    <dgm:cxn modelId="{9BF13CE8-3317-462F-AB6B-FB95F3BFFADA}" type="presOf" srcId="{EA0DBB90-525B-46DC-97DC-E267CE09C1C1}" destId="{EB575076-2CC8-4DCF-A3E6-B8E7937522BB}" srcOrd="0" destOrd="0" presId="urn:microsoft.com/office/officeart/2005/8/layout/default"/>
    <dgm:cxn modelId="{0E6062AA-7633-40E7-AB8B-149A52976B3F}" type="presOf" srcId="{F985BD35-15BC-4764-9E54-85CC4FBF700C}" destId="{660EDCE1-C3AD-46BF-BEB7-AE332A70104B}" srcOrd="0" destOrd="0" presId="urn:microsoft.com/office/officeart/2005/8/layout/default"/>
    <dgm:cxn modelId="{3DACF2C8-69D8-4E17-A3EB-A5970B00F62A}" type="presOf" srcId="{B6A92D5A-034E-435D-AEA6-792B1CF88247}" destId="{E2F12348-D910-4156-A9F5-2AD24F9F1F50}" srcOrd="0" destOrd="0" presId="urn:microsoft.com/office/officeart/2005/8/layout/default"/>
    <dgm:cxn modelId="{E2307D36-1DB5-486A-983B-293480AEF67B}" srcId="{F985BD35-15BC-4764-9E54-85CC4FBF700C}" destId="{E033497A-5302-45F0-84C9-557BC6E07C78}" srcOrd="3" destOrd="0" parTransId="{7CFC58E7-C64B-4057-BE65-C579CFF9FD31}" sibTransId="{0506C6F1-713C-4DF0-8FFE-EA942523E07C}"/>
    <dgm:cxn modelId="{65AE357A-FE70-4DBC-9B9D-D04E74475C85}" srcId="{F985BD35-15BC-4764-9E54-85CC4FBF700C}" destId="{EA0DBB90-525B-46DC-97DC-E267CE09C1C1}" srcOrd="0" destOrd="0" parTransId="{EBB37512-F34F-4D79-9CB2-8361F22A5FA5}" sibTransId="{04ED718F-8907-476C-BD79-A0B9C93A8F57}"/>
    <dgm:cxn modelId="{4472EF71-4863-4361-8F8D-AB0D7189D823}" type="presOf" srcId="{E033497A-5302-45F0-84C9-557BC6E07C78}" destId="{51E3386D-5765-4C1C-892B-1303452F068D}" srcOrd="0" destOrd="0" presId="urn:microsoft.com/office/officeart/2005/8/layout/default"/>
    <dgm:cxn modelId="{0AC5A240-18DD-4356-B046-918554A7435E}" type="presParOf" srcId="{660EDCE1-C3AD-46BF-BEB7-AE332A70104B}" destId="{EB575076-2CC8-4DCF-A3E6-B8E7937522BB}" srcOrd="0" destOrd="0" presId="urn:microsoft.com/office/officeart/2005/8/layout/default"/>
    <dgm:cxn modelId="{4AF20DBD-42DA-4FEF-9885-33C37DA7BEFE}" type="presParOf" srcId="{660EDCE1-C3AD-46BF-BEB7-AE332A70104B}" destId="{4708D386-D410-48A6-94D8-039AAAE60976}" srcOrd="1" destOrd="0" presId="urn:microsoft.com/office/officeart/2005/8/layout/default"/>
    <dgm:cxn modelId="{B6B5FFCB-EB18-4F8A-A864-A4A530D9B129}" type="presParOf" srcId="{660EDCE1-C3AD-46BF-BEB7-AE332A70104B}" destId="{E2F12348-D910-4156-A9F5-2AD24F9F1F50}" srcOrd="2" destOrd="0" presId="urn:microsoft.com/office/officeart/2005/8/layout/default"/>
    <dgm:cxn modelId="{CB23AE65-391F-4EAA-9DE4-0E5A5C0E5CD1}" type="presParOf" srcId="{660EDCE1-C3AD-46BF-BEB7-AE332A70104B}" destId="{1E0BEABC-832D-45A8-A9DB-D9F3A92B6C98}" srcOrd="3" destOrd="0" presId="urn:microsoft.com/office/officeart/2005/8/layout/default"/>
    <dgm:cxn modelId="{AE0BF614-2770-4753-8E5B-D864774DE848}" type="presParOf" srcId="{660EDCE1-C3AD-46BF-BEB7-AE332A70104B}" destId="{500C57BD-1AC5-4897-B482-76747D0FBAB7}" srcOrd="4" destOrd="0" presId="urn:microsoft.com/office/officeart/2005/8/layout/default"/>
    <dgm:cxn modelId="{6FCC3B25-FC18-4E51-ABBE-54B55F0A4605}" type="presParOf" srcId="{660EDCE1-C3AD-46BF-BEB7-AE332A70104B}" destId="{3C52456B-A1A5-45E8-A7AE-D8D9D6336705}" srcOrd="5" destOrd="0" presId="urn:microsoft.com/office/officeart/2005/8/layout/default"/>
    <dgm:cxn modelId="{3BF5ADBE-8373-419F-81C7-390858BE5F41}"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38D26634-E31F-40B8-A772-E8EA853BA6B6}" type="doc">
      <dgm:prSet loTypeId="urn:microsoft.com/office/officeart/2005/8/layout/hProcess3" loCatId="process" qsTypeId="urn:microsoft.com/office/officeart/2005/8/quickstyle/simple1" qsCatId="simple" csTypeId="urn:microsoft.com/office/officeart/2005/8/colors/accent1_2" csCatId="accent1" phldr="0"/>
      <dgm:spPr/>
    </dgm:pt>
    <dgm:pt modelId="{FD06690B-2F12-4BAB-AC77-1BA042B11E52}" type="pres">
      <dgm:prSet presAssocID="{38D26634-E31F-40B8-A772-E8EA853BA6B6}" presName="Name0" presStyleCnt="0">
        <dgm:presLayoutVars>
          <dgm:dir/>
          <dgm:animLvl val="lvl"/>
          <dgm:resizeHandles val="exact"/>
        </dgm:presLayoutVars>
      </dgm:prSet>
      <dgm:spPr/>
    </dgm:pt>
    <dgm:pt modelId="{85B1BACE-691A-465D-884C-778EF7196C79}" type="pres">
      <dgm:prSet presAssocID="{38D26634-E31F-40B8-A772-E8EA853BA6B6}" presName="dummy" presStyleCnt="0"/>
      <dgm:spPr/>
    </dgm:pt>
    <dgm:pt modelId="{25241422-A7DF-4C5A-A4B1-EFE30564A9C8}" type="pres">
      <dgm:prSet presAssocID="{38D26634-E31F-40B8-A772-E8EA853BA6B6}" presName="linH" presStyleCnt="0"/>
      <dgm:spPr/>
    </dgm:pt>
    <dgm:pt modelId="{75511C56-36A3-495B-9573-9AC694796866}" type="pres">
      <dgm:prSet presAssocID="{38D26634-E31F-40B8-A772-E8EA853BA6B6}" presName="padding1" presStyleCnt="0"/>
      <dgm:spPr/>
    </dgm:pt>
    <dgm:pt modelId="{E0EC5AC7-350D-45B7-98DC-4BAF93B9C3DA}" type="pres">
      <dgm:prSet presAssocID="{38D26634-E31F-40B8-A772-E8EA853BA6B6}" presName="padding2" presStyleCnt="0"/>
      <dgm:spPr/>
    </dgm:pt>
    <dgm:pt modelId="{9F3CCEF7-FA98-4BC7-9F50-0B499399505F}" type="pres">
      <dgm:prSet presAssocID="{38D26634-E31F-40B8-A772-E8EA853BA6B6}" presName="negArrow" presStyleCnt="0"/>
      <dgm:spPr/>
    </dgm:pt>
    <dgm:pt modelId="{77101920-6988-4D1C-8AD2-07B0BAE40CFA}" type="pres">
      <dgm:prSet presAssocID="{38D26634-E31F-40B8-A772-E8EA853BA6B6}" presName="backgroundArrow" presStyleLbl="node1" presStyleIdx="0" presStyleCnt="1" custLinFactNeighborX="537" custLinFactNeighborY="-1458"/>
      <dgm:spPr>
        <a:noFill/>
        <a:ln>
          <a:solidFill>
            <a:schemeClr val="bg1">
              <a:lumMod val="50000"/>
            </a:schemeClr>
          </a:solidFill>
        </a:ln>
      </dgm:spPr>
    </dgm:pt>
  </dgm:ptLst>
  <dgm:cxnLst>
    <dgm:cxn modelId="{9EA0C669-23DA-4831-BA25-C1F3E8831953}" type="presOf" srcId="{38D26634-E31F-40B8-A772-E8EA853BA6B6}" destId="{FD06690B-2F12-4BAB-AC77-1BA042B11E52}" srcOrd="0" destOrd="0" presId="urn:microsoft.com/office/officeart/2005/8/layout/hProcess3"/>
    <dgm:cxn modelId="{AA517901-3228-4643-AC4E-C02404691312}" type="presParOf" srcId="{FD06690B-2F12-4BAB-AC77-1BA042B11E52}" destId="{85B1BACE-691A-465D-884C-778EF7196C79}" srcOrd="0" destOrd="0" presId="urn:microsoft.com/office/officeart/2005/8/layout/hProcess3"/>
    <dgm:cxn modelId="{E0192451-5C3C-4EC7-AF8A-6F434C70FBD8}" type="presParOf" srcId="{FD06690B-2F12-4BAB-AC77-1BA042B11E52}" destId="{25241422-A7DF-4C5A-A4B1-EFE30564A9C8}" srcOrd="1" destOrd="0" presId="urn:microsoft.com/office/officeart/2005/8/layout/hProcess3"/>
    <dgm:cxn modelId="{3BB0980F-A540-4BB6-8166-331227A5B340}" type="presParOf" srcId="{25241422-A7DF-4C5A-A4B1-EFE30564A9C8}" destId="{75511C56-36A3-495B-9573-9AC694796866}" srcOrd="0" destOrd="0" presId="urn:microsoft.com/office/officeart/2005/8/layout/hProcess3"/>
    <dgm:cxn modelId="{589F2709-E2B5-4F85-8D00-DD4164726C4F}" type="presParOf" srcId="{25241422-A7DF-4C5A-A4B1-EFE30564A9C8}" destId="{E0EC5AC7-350D-45B7-98DC-4BAF93B9C3DA}" srcOrd="1" destOrd="0" presId="urn:microsoft.com/office/officeart/2005/8/layout/hProcess3"/>
    <dgm:cxn modelId="{523FA701-547C-4A28-B0BF-D44EE7CE8350}" type="presParOf" srcId="{25241422-A7DF-4C5A-A4B1-EFE30564A9C8}" destId="{9F3CCEF7-FA98-4BC7-9F50-0B499399505F}" srcOrd="2" destOrd="0" presId="urn:microsoft.com/office/officeart/2005/8/layout/hProcess3"/>
    <dgm:cxn modelId="{7E1600D6-1336-482E-B217-B102927081F0}" type="presParOf" srcId="{25241422-A7DF-4C5A-A4B1-EFE30564A9C8}" destId="{77101920-6988-4D1C-8AD2-07B0BAE40CFA}"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586882-2E8F-42CB-8ABB-D4D0A2FC314C}" type="doc">
      <dgm:prSet loTypeId="urn:microsoft.com/office/officeart/2005/8/layout/pyramid3" loCatId="pyramid" qsTypeId="urn:microsoft.com/office/officeart/2005/8/quickstyle/simple1" qsCatId="simple" csTypeId="urn:microsoft.com/office/officeart/2005/8/colors/colorful4" csCatId="colorful" phldr="1"/>
      <dgm:spPr/>
      <dgm:t>
        <a:bodyPr/>
        <a:lstStyle/>
        <a:p>
          <a:endParaRPr lang="fr-FR"/>
        </a:p>
      </dgm:t>
    </dgm:pt>
    <dgm:pt modelId="{A1FD70BE-4E36-4CC4-B54B-49732B85AA7D}">
      <dgm:prSet phldrT="[Texte]" custT="1"/>
      <dgm:spPr>
        <a:solidFill>
          <a:schemeClr val="accent1">
            <a:lumMod val="60000"/>
            <a:lumOff val="40000"/>
          </a:schemeClr>
        </a:solidFill>
      </dgm:spPr>
      <dgm:t>
        <a:bodyPr/>
        <a:lstStyle/>
        <a:p>
          <a:pPr>
            <a:lnSpc>
              <a:spcPct val="100000"/>
            </a:lnSpc>
            <a:spcAft>
              <a:spcPts val="0"/>
            </a:spcAft>
          </a:pPr>
          <a:r>
            <a:rPr lang="nl-BE" sz="2000" b="1" noProof="0" dirty="0" smtClean="0">
              <a:solidFill>
                <a:schemeClr val="tx1"/>
              </a:solidFill>
            </a:rPr>
            <a:t>Verzoek tot uithuiszetting door de eigenaar voor de vrederechter</a:t>
          </a:r>
          <a:endParaRPr lang="nl-BE" sz="2000" b="1" noProof="0" dirty="0">
            <a:solidFill>
              <a:schemeClr val="tx1"/>
            </a:solidFill>
          </a:endParaRPr>
        </a:p>
      </dgm:t>
    </dgm:pt>
    <dgm:pt modelId="{C949D960-4BFA-4DA4-B6D1-B4BEFEDF6618}" type="parTrans" cxnId="{041F7036-F26E-477B-8DC7-A29576330994}">
      <dgm:prSet/>
      <dgm:spPr/>
      <dgm:t>
        <a:bodyPr/>
        <a:lstStyle/>
        <a:p>
          <a:endParaRPr lang="nl-BE" b="1" noProof="0" dirty="0"/>
        </a:p>
      </dgm:t>
    </dgm:pt>
    <dgm:pt modelId="{3EDDF7E1-21C1-4AA0-ABC1-AB61C6ED3D5C}" type="sibTrans" cxnId="{041F7036-F26E-477B-8DC7-A29576330994}">
      <dgm:prSet/>
      <dgm:spPr/>
      <dgm:t>
        <a:bodyPr/>
        <a:lstStyle/>
        <a:p>
          <a:endParaRPr lang="nl-BE" b="1" noProof="0" dirty="0"/>
        </a:p>
      </dgm:t>
    </dgm:pt>
    <dgm:pt modelId="{CF6E82C8-2ED5-49C0-9ECA-5FE799AD5191}">
      <dgm:prSet phldrT="[Texte]" custT="1"/>
      <dgm:spPr>
        <a:solidFill>
          <a:schemeClr val="accent3"/>
        </a:solidFill>
      </dgm:spPr>
      <dgm:t>
        <a:bodyPr/>
        <a:lstStyle/>
        <a:p>
          <a:r>
            <a:rPr lang="nl-BE" sz="2000" b="1" noProof="0" dirty="0" smtClean="0"/>
            <a:t>Vonnis dat de uithuiszetting toestaat</a:t>
          </a:r>
          <a:endParaRPr lang="nl-BE" sz="2000" b="1" noProof="0" dirty="0"/>
        </a:p>
      </dgm:t>
    </dgm:pt>
    <dgm:pt modelId="{605AB005-0F09-4CD1-92BB-55CF63ECDC10}" type="parTrans" cxnId="{E5907C19-19D4-4424-931E-F3D32C1BED55}">
      <dgm:prSet/>
      <dgm:spPr/>
      <dgm:t>
        <a:bodyPr/>
        <a:lstStyle/>
        <a:p>
          <a:endParaRPr lang="nl-BE" b="1" noProof="0" dirty="0"/>
        </a:p>
      </dgm:t>
    </dgm:pt>
    <dgm:pt modelId="{57079756-BD86-42C6-BBAD-6CAAC1A9FDA9}" type="sibTrans" cxnId="{E5907C19-19D4-4424-931E-F3D32C1BED55}">
      <dgm:prSet/>
      <dgm:spPr/>
      <dgm:t>
        <a:bodyPr/>
        <a:lstStyle/>
        <a:p>
          <a:endParaRPr lang="nl-BE" b="1" noProof="0" dirty="0"/>
        </a:p>
      </dgm:t>
    </dgm:pt>
    <dgm:pt modelId="{9754F1E4-AB8C-4F62-B33B-9A4DE6E2EC9B}">
      <dgm:prSet phldrT="[Texte]" custT="1"/>
      <dgm:spPr>
        <a:solidFill>
          <a:schemeClr val="accent2"/>
        </a:solidFill>
      </dgm:spPr>
      <dgm:t>
        <a:bodyPr/>
        <a:lstStyle/>
        <a:p>
          <a:r>
            <a:rPr lang="nl-BE" sz="2000" b="1" noProof="0" dirty="0" smtClean="0">
              <a:solidFill>
                <a:schemeClr val="tx1"/>
              </a:solidFill>
            </a:rPr>
            <a:t>Geplande uithuiszetting</a:t>
          </a:r>
          <a:endParaRPr lang="nl-BE" sz="2000" b="1" noProof="0" dirty="0">
            <a:solidFill>
              <a:schemeClr val="tx1"/>
            </a:solidFill>
          </a:endParaRPr>
        </a:p>
      </dgm:t>
    </dgm:pt>
    <dgm:pt modelId="{D140B400-EFCA-496C-B176-CA5A49E0F593}" type="parTrans" cxnId="{14B8405A-40F6-4FDD-950A-6E9560C5E1DD}">
      <dgm:prSet/>
      <dgm:spPr/>
      <dgm:t>
        <a:bodyPr/>
        <a:lstStyle/>
        <a:p>
          <a:endParaRPr lang="nl-BE" b="1" noProof="0" dirty="0"/>
        </a:p>
      </dgm:t>
    </dgm:pt>
    <dgm:pt modelId="{6DE980BB-6FF4-4F87-A765-5F04C59E9AFD}" type="sibTrans" cxnId="{14B8405A-40F6-4FDD-950A-6E9560C5E1DD}">
      <dgm:prSet/>
      <dgm:spPr/>
      <dgm:t>
        <a:bodyPr/>
        <a:lstStyle/>
        <a:p>
          <a:endParaRPr lang="nl-BE" b="1" noProof="0" dirty="0"/>
        </a:p>
      </dgm:t>
    </dgm:pt>
    <dgm:pt modelId="{7D35FF29-5E8C-493D-B8D0-6BB256BCA0E4}">
      <dgm:prSet custT="1"/>
      <dgm:spPr>
        <a:solidFill>
          <a:schemeClr val="accent4">
            <a:lumMod val="60000"/>
            <a:lumOff val="40000"/>
          </a:schemeClr>
        </a:solidFill>
      </dgm:spPr>
      <dgm:t>
        <a:bodyPr/>
        <a:lstStyle/>
        <a:p>
          <a:r>
            <a:rPr lang="nl-BE" sz="2000" b="1" noProof="0" dirty="0" smtClean="0">
              <a:solidFill>
                <a:schemeClr val="tx1"/>
              </a:solidFill>
            </a:rPr>
            <a:t>Effectieve </a:t>
          </a:r>
          <a:r>
            <a:rPr lang="nl-BE" sz="2000" b="1" noProof="0" dirty="0" err="1" smtClean="0">
              <a:solidFill>
                <a:schemeClr val="tx1"/>
              </a:solidFill>
            </a:rPr>
            <a:t>uithuis</a:t>
          </a:r>
          <a:r>
            <a:rPr lang="nl-BE" sz="2000" b="1" noProof="0" dirty="0" smtClean="0">
              <a:solidFill>
                <a:schemeClr val="tx1"/>
              </a:solidFill>
            </a:rPr>
            <a:t>-zetting</a:t>
          </a:r>
          <a:endParaRPr lang="nl-BE" sz="2000" b="1" noProof="0" dirty="0">
            <a:solidFill>
              <a:schemeClr val="tx1"/>
            </a:solidFill>
          </a:endParaRPr>
        </a:p>
      </dgm:t>
    </dgm:pt>
    <dgm:pt modelId="{478EC416-E4E0-488D-98ED-D4CED6941FD1}" type="parTrans" cxnId="{34C1E698-40A5-4F8A-8088-73639A1C2FB8}">
      <dgm:prSet/>
      <dgm:spPr/>
      <dgm:t>
        <a:bodyPr/>
        <a:lstStyle/>
        <a:p>
          <a:endParaRPr lang="nl-BE" b="1" noProof="0" dirty="0"/>
        </a:p>
      </dgm:t>
    </dgm:pt>
    <dgm:pt modelId="{76592413-8AC7-4438-A638-26C73EEFE5BF}" type="sibTrans" cxnId="{34C1E698-40A5-4F8A-8088-73639A1C2FB8}">
      <dgm:prSet/>
      <dgm:spPr/>
      <dgm:t>
        <a:bodyPr/>
        <a:lstStyle/>
        <a:p>
          <a:endParaRPr lang="nl-BE" b="1" noProof="0" dirty="0"/>
        </a:p>
      </dgm:t>
    </dgm:pt>
    <dgm:pt modelId="{A22F55DE-D2D3-4895-BB22-3B522B5838DB}" type="pres">
      <dgm:prSet presAssocID="{56586882-2E8F-42CB-8ABB-D4D0A2FC314C}" presName="Name0" presStyleCnt="0">
        <dgm:presLayoutVars>
          <dgm:dir/>
          <dgm:animLvl val="lvl"/>
          <dgm:resizeHandles val="exact"/>
        </dgm:presLayoutVars>
      </dgm:prSet>
      <dgm:spPr/>
      <dgm:t>
        <a:bodyPr/>
        <a:lstStyle/>
        <a:p>
          <a:endParaRPr lang="fr-FR"/>
        </a:p>
      </dgm:t>
    </dgm:pt>
    <dgm:pt modelId="{4B9FCB02-0F2B-446B-BF3E-9D7E40E6F0AF}" type="pres">
      <dgm:prSet presAssocID="{A1FD70BE-4E36-4CC4-B54B-49732B85AA7D}" presName="Name8" presStyleCnt="0"/>
      <dgm:spPr/>
    </dgm:pt>
    <dgm:pt modelId="{2C222408-9845-4602-AC65-EC588CA29687}" type="pres">
      <dgm:prSet presAssocID="{A1FD70BE-4E36-4CC4-B54B-49732B85AA7D}" presName="level" presStyleLbl="node1" presStyleIdx="0" presStyleCnt="4">
        <dgm:presLayoutVars>
          <dgm:chMax val="1"/>
          <dgm:bulletEnabled val="1"/>
        </dgm:presLayoutVars>
      </dgm:prSet>
      <dgm:spPr/>
      <dgm:t>
        <a:bodyPr/>
        <a:lstStyle/>
        <a:p>
          <a:endParaRPr lang="fr-FR"/>
        </a:p>
      </dgm:t>
    </dgm:pt>
    <dgm:pt modelId="{61384AD9-96E6-4F4D-8F95-8089F2669067}" type="pres">
      <dgm:prSet presAssocID="{A1FD70BE-4E36-4CC4-B54B-49732B85AA7D}" presName="levelTx" presStyleLbl="revTx" presStyleIdx="0" presStyleCnt="0">
        <dgm:presLayoutVars>
          <dgm:chMax val="1"/>
          <dgm:bulletEnabled val="1"/>
        </dgm:presLayoutVars>
      </dgm:prSet>
      <dgm:spPr/>
      <dgm:t>
        <a:bodyPr/>
        <a:lstStyle/>
        <a:p>
          <a:endParaRPr lang="fr-FR"/>
        </a:p>
      </dgm:t>
    </dgm:pt>
    <dgm:pt modelId="{2B3EE58D-2912-4B1F-A69A-150CE4866AC1}" type="pres">
      <dgm:prSet presAssocID="{CF6E82C8-2ED5-49C0-9ECA-5FE799AD5191}" presName="Name8" presStyleCnt="0"/>
      <dgm:spPr/>
    </dgm:pt>
    <dgm:pt modelId="{C84D8478-1365-483D-84F6-CD15A30E3ABD}" type="pres">
      <dgm:prSet presAssocID="{CF6E82C8-2ED5-49C0-9ECA-5FE799AD5191}" presName="level" presStyleLbl="node1" presStyleIdx="1" presStyleCnt="4">
        <dgm:presLayoutVars>
          <dgm:chMax val="1"/>
          <dgm:bulletEnabled val="1"/>
        </dgm:presLayoutVars>
      </dgm:prSet>
      <dgm:spPr/>
      <dgm:t>
        <a:bodyPr/>
        <a:lstStyle/>
        <a:p>
          <a:endParaRPr lang="fr-FR"/>
        </a:p>
      </dgm:t>
    </dgm:pt>
    <dgm:pt modelId="{66F5DD26-3C82-458D-8F86-71EED3DC4756}" type="pres">
      <dgm:prSet presAssocID="{CF6E82C8-2ED5-49C0-9ECA-5FE799AD5191}" presName="levelTx" presStyleLbl="revTx" presStyleIdx="0" presStyleCnt="0">
        <dgm:presLayoutVars>
          <dgm:chMax val="1"/>
          <dgm:bulletEnabled val="1"/>
        </dgm:presLayoutVars>
      </dgm:prSet>
      <dgm:spPr/>
      <dgm:t>
        <a:bodyPr/>
        <a:lstStyle/>
        <a:p>
          <a:endParaRPr lang="fr-FR"/>
        </a:p>
      </dgm:t>
    </dgm:pt>
    <dgm:pt modelId="{910B697A-A526-4CDF-965B-DFFB35818486}" type="pres">
      <dgm:prSet presAssocID="{9754F1E4-AB8C-4F62-B33B-9A4DE6E2EC9B}" presName="Name8" presStyleCnt="0"/>
      <dgm:spPr/>
    </dgm:pt>
    <dgm:pt modelId="{CB1D102D-9628-4953-AED9-2915010DBA44}" type="pres">
      <dgm:prSet presAssocID="{9754F1E4-AB8C-4F62-B33B-9A4DE6E2EC9B}" presName="level" presStyleLbl="node1" presStyleIdx="2" presStyleCnt="4">
        <dgm:presLayoutVars>
          <dgm:chMax val="1"/>
          <dgm:bulletEnabled val="1"/>
        </dgm:presLayoutVars>
      </dgm:prSet>
      <dgm:spPr/>
      <dgm:t>
        <a:bodyPr/>
        <a:lstStyle/>
        <a:p>
          <a:endParaRPr lang="fr-FR"/>
        </a:p>
      </dgm:t>
    </dgm:pt>
    <dgm:pt modelId="{F124175F-EBE5-41C7-9C79-467E0C3AE6B7}" type="pres">
      <dgm:prSet presAssocID="{9754F1E4-AB8C-4F62-B33B-9A4DE6E2EC9B}" presName="levelTx" presStyleLbl="revTx" presStyleIdx="0" presStyleCnt="0">
        <dgm:presLayoutVars>
          <dgm:chMax val="1"/>
          <dgm:bulletEnabled val="1"/>
        </dgm:presLayoutVars>
      </dgm:prSet>
      <dgm:spPr/>
      <dgm:t>
        <a:bodyPr/>
        <a:lstStyle/>
        <a:p>
          <a:endParaRPr lang="fr-FR"/>
        </a:p>
      </dgm:t>
    </dgm:pt>
    <dgm:pt modelId="{E93C9D80-AEF9-4569-8BCE-F7D435A9B969}" type="pres">
      <dgm:prSet presAssocID="{7D35FF29-5E8C-493D-B8D0-6BB256BCA0E4}" presName="Name8" presStyleCnt="0"/>
      <dgm:spPr/>
    </dgm:pt>
    <dgm:pt modelId="{68870B73-8B02-4D16-8B22-30ECE800AF2A}" type="pres">
      <dgm:prSet presAssocID="{7D35FF29-5E8C-493D-B8D0-6BB256BCA0E4}" presName="level" presStyleLbl="node1" presStyleIdx="3" presStyleCnt="4" custLinFactNeighborX="1219" custLinFactNeighborY="-1597">
        <dgm:presLayoutVars>
          <dgm:chMax val="1"/>
          <dgm:bulletEnabled val="1"/>
        </dgm:presLayoutVars>
      </dgm:prSet>
      <dgm:spPr/>
      <dgm:t>
        <a:bodyPr/>
        <a:lstStyle/>
        <a:p>
          <a:endParaRPr lang="fr-FR"/>
        </a:p>
      </dgm:t>
    </dgm:pt>
    <dgm:pt modelId="{7FC2389A-642E-4FC7-97C6-09C34FE39F94}" type="pres">
      <dgm:prSet presAssocID="{7D35FF29-5E8C-493D-B8D0-6BB256BCA0E4}" presName="levelTx" presStyleLbl="revTx" presStyleIdx="0" presStyleCnt="0">
        <dgm:presLayoutVars>
          <dgm:chMax val="1"/>
          <dgm:bulletEnabled val="1"/>
        </dgm:presLayoutVars>
      </dgm:prSet>
      <dgm:spPr/>
      <dgm:t>
        <a:bodyPr/>
        <a:lstStyle/>
        <a:p>
          <a:endParaRPr lang="fr-FR"/>
        </a:p>
      </dgm:t>
    </dgm:pt>
  </dgm:ptLst>
  <dgm:cxnLst>
    <dgm:cxn modelId="{510F640E-B6A5-4FFE-918B-8CC068522A4C}" type="presOf" srcId="{9754F1E4-AB8C-4F62-B33B-9A4DE6E2EC9B}" destId="{F124175F-EBE5-41C7-9C79-467E0C3AE6B7}" srcOrd="1" destOrd="0" presId="urn:microsoft.com/office/officeart/2005/8/layout/pyramid3"/>
    <dgm:cxn modelId="{F8C6B8CC-010C-4951-8645-4FAB560F773B}" type="presOf" srcId="{A1FD70BE-4E36-4CC4-B54B-49732B85AA7D}" destId="{2C222408-9845-4602-AC65-EC588CA29687}" srcOrd="0" destOrd="0" presId="urn:microsoft.com/office/officeart/2005/8/layout/pyramid3"/>
    <dgm:cxn modelId="{041F7036-F26E-477B-8DC7-A29576330994}" srcId="{56586882-2E8F-42CB-8ABB-D4D0A2FC314C}" destId="{A1FD70BE-4E36-4CC4-B54B-49732B85AA7D}" srcOrd="0" destOrd="0" parTransId="{C949D960-4BFA-4DA4-B6D1-B4BEFEDF6618}" sibTransId="{3EDDF7E1-21C1-4AA0-ABC1-AB61C6ED3D5C}"/>
    <dgm:cxn modelId="{7FC3021A-0589-4414-B3B0-6C71D38B1EC2}" type="presOf" srcId="{56586882-2E8F-42CB-8ABB-D4D0A2FC314C}" destId="{A22F55DE-D2D3-4895-BB22-3B522B5838DB}" srcOrd="0" destOrd="0" presId="urn:microsoft.com/office/officeart/2005/8/layout/pyramid3"/>
    <dgm:cxn modelId="{8294BFCB-B7DC-4D5A-AE6B-5DF04BF43C35}" type="presOf" srcId="{7D35FF29-5E8C-493D-B8D0-6BB256BCA0E4}" destId="{7FC2389A-642E-4FC7-97C6-09C34FE39F94}" srcOrd="1" destOrd="0" presId="urn:microsoft.com/office/officeart/2005/8/layout/pyramid3"/>
    <dgm:cxn modelId="{14B8405A-40F6-4FDD-950A-6E9560C5E1DD}" srcId="{56586882-2E8F-42CB-8ABB-D4D0A2FC314C}" destId="{9754F1E4-AB8C-4F62-B33B-9A4DE6E2EC9B}" srcOrd="2" destOrd="0" parTransId="{D140B400-EFCA-496C-B176-CA5A49E0F593}" sibTransId="{6DE980BB-6FF4-4F87-A765-5F04C59E9AFD}"/>
    <dgm:cxn modelId="{04490840-F842-45C3-BDA2-E38D8175B408}" type="presOf" srcId="{9754F1E4-AB8C-4F62-B33B-9A4DE6E2EC9B}" destId="{CB1D102D-9628-4953-AED9-2915010DBA44}" srcOrd="0" destOrd="0" presId="urn:microsoft.com/office/officeart/2005/8/layout/pyramid3"/>
    <dgm:cxn modelId="{130035DB-6B7B-4911-BE0B-DE4D70C5EC11}" type="presOf" srcId="{7D35FF29-5E8C-493D-B8D0-6BB256BCA0E4}" destId="{68870B73-8B02-4D16-8B22-30ECE800AF2A}" srcOrd="0" destOrd="0" presId="urn:microsoft.com/office/officeart/2005/8/layout/pyramid3"/>
    <dgm:cxn modelId="{E5907C19-19D4-4424-931E-F3D32C1BED55}" srcId="{56586882-2E8F-42CB-8ABB-D4D0A2FC314C}" destId="{CF6E82C8-2ED5-49C0-9ECA-5FE799AD5191}" srcOrd="1" destOrd="0" parTransId="{605AB005-0F09-4CD1-92BB-55CF63ECDC10}" sibTransId="{57079756-BD86-42C6-BBAD-6CAAC1A9FDA9}"/>
    <dgm:cxn modelId="{F11C136C-A1FF-401A-8E3A-927E696A3B5A}" type="presOf" srcId="{CF6E82C8-2ED5-49C0-9ECA-5FE799AD5191}" destId="{66F5DD26-3C82-458D-8F86-71EED3DC4756}" srcOrd="1" destOrd="0" presId="urn:microsoft.com/office/officeart/2005/8/layout/pyramid3"/>
    <dgm:cxn modelId="{C2258DBB-8D2E-4EB3-B7E4-B86D8660AC93}" type="presOf" srcId="{A1FD70BE-4E36-4CC4-B54B-49732B85AA7D}" destId="{61384AD9-96E6-4F4D-8F95-8089F2669067}" srcOrd="1" destOrd="0" presId="urn:microsoft.com/office/officeart/2005/8/layout/pyramid3"/>
    <dgm:cxn modelId="{34C1E698-40A5-4F8A-8088-73639A1C2FB8}" srcId="{56586882-2E8F-42CB-8ABB-D4D0A2FC314C}" destId="{7D35FF29-5E8C-493D-B8D0-6BB256BCA0E4}" srcOrd="3" destOrd="0" parTransId="{478EC416-E4E0-488D-98ED-D4CED6941FD1}" sibTransId="{76592413-8AC7-4438-A638-26C73EEFE5BF}"/>
    <dgm:cxn modelId="{4FAADE78-3375-4467-9144-D5DD96099606}" type="presOf" srcId="{CF6E82C8-2ED5-49C0-9ECA-5FE799AD5191}" destId="{C84D8478-1365-483D-84F6-CD15A30E3ABD}" srcOrd="0" destOrd="0" presId="urn:microsoft.com/office/officeart/2005/8/layout/pyramid3"/>
    <dgm:cxn modelId="{829969F7-8B7C-40FA-814E-9C7DC84B5BA7}" type="presParOf" srcId="{A22F55DE-D2D3-4895-BB22-3B522B5838DB}" destId="{4B9FCB02-0F2B-446B-BF3E-9D7E40E6F0AF}" srcOrd="0" destOrd="0" presId="urn:microsoft.com/office/officeart/2005/8/layout/pyramid3"/>
    <dgm:cxn modelId="{F6296D53-67A6-4656-AE24-110BC8B71B6D}" type="presParOf" srcId="{4B9FCB02-0F2B-446B-BF3E-9D7E40E6F0AF}" destId="{2C222408-9845-4602-AC65-EC588CA29687}" srcOrd="0" destOrd="0" presId="urn:microsoft.com/office/officeart/2005/8/layout/pyramid3"/>
    <dgm:cxn modelId="{C15077F5-1B61-464B-95C8-C27387CC693B}" type="presParOf" srcId="{4B9FCB02-0F2B-446B-BF3E-9D7E40E6F0AF}" destId="{61384AD9-96E6-4F4D-8F95-8089F2669067}" srcOrd="1" destOrd="0" presId="urn:microsoft.com/office/officeart/2005/8/layout/pyramid3"/>
    <dgm:cxn modelId="{6943608A-F523-4A88-A10F-730514C0FABE}" type="presParOf" srcId="{A22F55DE-D2D3-4895-BB22-3B522B5838DB}" destId="{2B3EE58D-2912-4B1F-A69A-150CE4866AC1}" srcOrd="1" destOrd="0" presId="urn:microsoft.com/office/officeart/2005/8/layout/pyramid3"/>
    <dgm:cxn modelId="{E29F0146-0841-4F78-99EF-0BDA8DCC328A}" type="presParOf" srcId="{2B3EE58D-2912-4B1F-A69A-150CE4866AC1}" destId="{C84D8478-1365-483D-84F6-CD15A30E3ABD}" srcOrd="0" destOrd="0" presId="urn:microsoft.com/office/officeart/2005/8/layout/pyramid3"/>
    <dgm:cxn modelId="{AFCE984D-B4C9-4C5E-B644-1AA56DE7F489}" type="presParOf" srcId="{2B3EE58D-2912-4B1F-A69A-150CE4866AC1}" destId="{66F5DD26-3C82-458D-8F86-71EED3DC4756}" srcOrd="1" destOrd="0" presId="urn:microsoft.com/office/officeart/2005/8/layout/pyramid3"/>
    <dgm:cxn modelId="{1B92D020-A358-4CD7-B563-0F403C48D915}" type="presParOf" srcId="{A22F55DE-D2D3-4895-BB22-3B522B5838DB}" destId="{910B697A-A526-4CDF-965B-DFFB35818486}" srcOrd="2" destOrd="0" presId="urn:microsoft.com/office/officeart/2005/8/layout/pyramid3"/>
    <dgm:cxn modelId="{C259DA7A-5F0E-4447-AE4D-AB9C16523A01}" type="presParOf" srcId="{910B697A-A526-4CDF-965B-DFFB35818486}" destId="{CB1D102D-9628-4953-AED9-2915010DBA44}" srcOrd="0" destOrd="0" presId="urn:microsoft.com/office/officeart/2005/8/layout/pyramid3"/>
    <dgm:cxn modelId="{D56104A3-D831-444D-AD61-3E4CBE535113}" type="presParOf" srcId="{910B697A-A526-4CDF-965B-DFFB35818486}" destId="{F124175F-EBE5-41C7-9C79-467E0C3AE6B7}" srcOrd="1" destOrd="0" presId="urn:microsoft.com/office/officeart/2005/8/layout/pyramid3"/>
    <dgm:cxn modelId="{E5283EB8-3F7A-43E1-97D6-F6FF16DE6D60}" type="presParOf" srcId="{A22F55DE-D2D3-4895-BB22-3B522B5838DB}" destId="{E93C9D80-AEF9-4569-8BCE-F7D435A9B969}" srcOrd="3" destOrd="0" presId="urn:microsoft.com/office/officeart/2005/8/layout/pyramid3"/>
    <dgm:cxn modelId="{073A57B1-4D62-417B-B246-7825A0E26F57}" type="presParOf" srcId="{E93C9D80-AEF9-4569-8BCE-F7D435A9B969}" destId="{68870B73-8B02-4D16-8B22-30ECE800AF2A}" srcOrd="0" destOrd="0" presId="urn:microsoft.com/office/officeart/2005/8/layout/pyramid3"/>
    <dgm:cxn modelId="{0BC44064-8663-4635-986B-45A81CDA9DD8}" type="presParOf" srcId="{E93C9D80-AEF9-4569-8BCE-F7D435A9B969}" destId="{7FC2389A-642E-4FC7-97C6-09C34FE39F9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26634-E31F-40B8-A772-E8EA853BA6B6}" type="doc">
      <dgm:prSet loTypeId="urn:microsoft.com/office/officeart/2005/8/layout/hProcess3" loCatId="process" qsTypeId="urn:microsoft.com/office/officeart/2005/8/quickstyle/simple1" qsCatId="simple" csTypeId="urn:microsoft.com/office/officeart/2005/8/colors/accent1_2" csCatId="accent1" phldr="0"/>
      <dgm:spPr/>
    </dgm:pt>
    <dgm:pt modelId="{FD06690B-2F12-4BAB-AC77-1BA042B11E52}" type="pres">
      <dgm:prSet presAssocID="{38D26634-E31F-40B8-A772-E8EA853BA6B6}" presName="Name0" presStyleCnt="0">
        <dgm:presLayoutVars>
          <dgm:dir/>
          <dgm:animLvl val="lvl"/>
          <dgm:resizeHandles val="exact"/>
        </dgm:presLayoutVars>
      </dgm:prSet>
      <dgm:spPr/>
    </dgm:pt>
    <dgm:pt modelId="{85B1BACE-691A-465D-884C-778EF7196C79}" type="pres">
      <dgm:prSet presAssocID="{38D26634-E31F-40B8-A772-E8EA853BA6B6}" presName="dummy" presStyleCnt="0"/>
      <dgm:spPr/>
    </dgm:pt>
    <dgm:pt modelId="{25241422-A7DF-4C5A-A4B1-EFE30564A9C8}" type="pres">
      <dgm:prSet presAssocID="{38D26634-E31F-40B8-A772-E8EA853BA6B6}" presName="linH" presStyleCnt="0"/>
      <dgm:spPr/>
    </dgm:pt>
    <dgm:pt modelId="{75511C56-36A3-495B-9573-9AC694796866}" type="pres">
      <dgm:prSet presAssocID="{38D26634-E31F-40B8-A772-E8EA853BA6B6}" presName="padding1" presStyleCnt="0"/>
      <dgm:spPr/>
    </dgm:pt>
    <dgm:pt modelId="{E0EC5AC7-350D-45B7-98DC-4BAF93B9C3DA}" type="pres">
      <dgm:prSet presAssocID="{38D26634-E31F-40B8-A772-E8EA853BA6B6}" presName="padding2" presStyleCnt="0"/>
      <dgm:spPr/>
    </dgm:pt>
    <dgm:pt modelId="{9F3CCEF7-FA98-4BC7-9F50-0B499399505F}" type="pres">
      <dgm:prSet presAssocID="{38D26634-E31F-40B8-A772-E8EA853BA6B6}" presName="negArrow" presStyleCnt="0"/>
      <dgm:spPr/>
    </dgm:pt>
    <dgm:pt modelId="{77101920-6988-4D1C-8AD2-07B0BAE40CFA}" type="pres">
      <dgm:prSet presAssocID="{38D26634-E31F-40B8-A772-E8EA853BA6B6}" presName="backgroundArrow" presStyleLbl="node1" presStyleIdx="0" presStyleCnt="1" custLinFactNeighborX="537" custLinFactNeighborY="-1458"/>
      <dgm:spPr>
        <a:noFill/>
        <a:ln>
          <a:solidFill>
            <a:schemeClr val="bg1">
              <a:lumMod val="50000"/>
            </a:schemeClr>
          </a:solidFill>
        </a:ln>
      </dgm:spPr>
    </dgm:pt>
  </dgm:ptLst>
  <dgm:cxnLst>
    <dgm:cxn modelId="{9EA0C669-23DA-4831-BA25-C1F3E8831953}" type="presOf" srcId="{38D26634-E31F-40B8-A772-E8EA853BA6B6}" destId="{FD06690B-2F12-4BAB-AC77-1BA042B11E52}" srcOrd="0" destOrd="0" presId="urn:microsoft.com/office/officeart/2005/8/layout/hProcess3"/>
    <dgm:cxn modelId="{AA517901-3228-4643-AC4E-C02404691312}" type="presParOf" srcId="{FD06690B-2F12-4BAB-AC77-1BA042B11E52}" destId="{85B1BACE-691A-465D-884C-778EF7196C79}" srcOrd="0" destOrd="0" presId="urn:microsoft.com/office/officeart/2005/8/layout/hProcess3"/>
    <dgm:cxn modelId="{E0192451-5C3C-4EC7-AF8A-6F434C70FBD8}" type="presParOf" srcId="{FD06690B-2F12-4BAB-AC77-1BA042B11E52}" destId="{25241422-A7DF-4C5A-A4B1-EFE30564A9C8}" srcOrd="1" destOrd="0" presId="urn:microsoft.com/office/officeart/2005/8/layout/hProcess3"/>
    <dgm:cxn modelId="{3BB0980F-A540-4BB6-8166-331227A5B340}" type="presParOf" srcId="{25241422-A7DF-4C5A-A4B1-EFE30564A9C8}" destId="{75511C56-36A3-495B-9573-9AC694796866}" srcOrd="0" destOrd="0" presId="urn:microsoft.com/office/officeart/2005/8/layout/hProcess3"/>
    <dgm:cxn modelId="{589F2709-E2B5-4F85-8D00-DD4164726C4F}" type="presParOf" srcId="{25241422-A7DF-4C5A-A4B1-EFE30564A9C8}" destId="{E0EC5AC7-350D-45B7-98DC-4BAF93B9C3DA}" srcOrd="1" destOrd="0" presId="urn:microsoft.com/office/officeart/2005/8/layout/hProcess3"/>
    <dgm:cxn modelId="{523FA701-547C-4A28-B0BF-D44EE7CE8350}" type="presParOf" srcId="{25241422-A7DF-4C5A-A4B1-EFE30564A9C8}" destId="{9F3CCEF7-FA98-4BC7-9F50-0B499399505F}" srcOrd="2" destOrd="0" presId="urn:microsoft.com/office/officeart/2005/8/layout/hProcess3"/>
    <dgm:cxn modelId="{7E1600D6-1336-482E-B217-B102927081F0}" type="presParOf" srcId="{25241422-A7DF-4C5A-A4B1-EFE30564A9C8}" destId="{77101920-6988-4D1C-8AD2-07B0BAE40CFA}" srcOrd="3"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31BAF1-7FE0-42BA-BF4B-F41BB5A56BFF}" type="doc">
      <dgm:prSet loTypeId="urn:microsoft.com/office/officeart/2005/8/layout/equation2" loCatId="process" qsTypeId="urn:microsoft.com/office/officeart/2005/8/quickstyle/simple2" qsCatId="simple" csTypeId="urn:microsoft.com/office/officeart/2005/8/colors/accent0_3" csCatId="mainScheme" phldr="1"/>
      <dgm:spPr/>
      <dgm:t>
        <a:bodyPr/>
        <a:lstStyle/>
        <a:p>
          <a:endParaRPr lang="fr-FR"/>
        </a:p>
      </dgm:t>
    </dgm:pt>
    <dgm:pt modelId="{28605E8B-B9C4-400F-9F77-AF4E18014AA7}" type="parTrans" cxnId="{7DF7A7DE-B68C-45D4-B2E5-BA5D7DF1C140}">
      <dgm:prSet/>
      <dgm:spPr/>
      <dgm:t>
        <a:bodyPr/>
        <a:lstStyle/>
        <a:p>
          <a:endParaRPr lang="fr-FR">
            <a:latin typeface="Calibri Light" panose="020F0302020204030204" pitchFamily="34" charset="0"/>
            <a:cs typeface="Calibri Light" panose="020F0302020204030204" pitchFamily="34" charset="0"/>
          </a:endParaRPr>
        </a:p>
      </dgm:t>
    </dgm:pt>
    <dgm:pt modelId="{DF486532-3611-48E1-94AE-C50F9E171C93}">
      <dgm:prSet phldrT="[Texte]" custT="1"/>
      <dgm:spPr/>
      <dgm:t>
        <a:bodyPr/>
        <a:lstStyle/>
        <a:p>
          <a:pPr>
            <a:defRPr b="0" i="0"/>
          </a:pPr>
          <a:r>
            <a:rPr lang="1043" sz="1550">
              <a:latin typeface="Calibri Light" panose="020F0302020204030204" pitchFamily="34" charset="0"/>
              <a:cs typeface="Calibri Light" panose="020F0302020204030204" pitchFamily="34" charset="0"/>
            </a:rPr>
            <a:t>STRUCTURELE FACTOREN (van in het begin)</a:t>
          </a:r>
          <a:endParaRPr lang="fr-FR" sz="1550">
            <a:latin typeface="Calibri Light" panose="020F0302020204030204" pitchFamily="34" charset="0"/>
            <a:cs typeface="Calibri Light" panose="020F0302020204030204" pitchFamily="34" charset="0"/>
          </a:endParaRPr>
        </a:p>
      </dgm:t>
    </dgm:pt>
    <dgm:pt modelId="{A03EFB62-CE13-4E5E-B2AB-476985E33344}" type="sibTrans" cxnId="{7DF7A7DE-B68C-45D4-B2E5-BA5D7DF1C140}">
      <dgm:prSet/>
      <dgm:spPr/>
      <dgm:t>
        <a:bodyPr/>
        <a:lstStyle/>
        <a:p>
          <a:endParaRPr lang="fr-FR">
            <a:latin typeface="Calibri Light" panose="020F0302020204030204" pitchFamily="34" charset="0"/>
            <a:cs typeface="Calibri Light" panose="020F0302020204030204" pitchFamily="34" charset="0"/>
          </a:endParaRPr>
        </a:p>
      </dgm:t>
    </dgm:pt>
    <dgm:pt modelId="{E8E74D92-B8DC-4668-94CF-BDCD2D31FCF7}" type="parTrans" cxnId="{E66FB986-95E9-4AFC-88F5-94845D3EE818}">
      <dgm:prSet/>
      <dgm:spPr/>
      <dgm:t>
        <a:bodyPr/>
        <a:lstStyle/>
        <a:p>
          <a:endParaRPr lang="fr-FR"/>
        </a:p>
      </dgm:t>
    </dgm:pt>
    <dgm:pt modelId="{2059E2F9-59AB-47E5-8B40-E868E7113DE9}">
      <dgm:prSet phldrT="[Texte]" custT="1"/>
      <dgm:spPr/>
      <dgm:t>
        <a:bodyPr/>
        <a:lstStyle/>
        <a:p>
          <a:pPr>
            <a:defRPr b="0" i="0"/>
          </a:pPr>
          <a:r>
            <a:rPr lang="1043" sz="1600" b="0">
              <a:latin typeface="Calibri Light" panose="020F0302020204030204" pitchFamily="34" charset="0"/>
              <a:cs typeface="Calibri Light" panose="020F0302020204030204" pitchFamily="34" charset="0"/>
            </a:rPr>
            <a:t>CONJUNCTURELE FACTOREN (nieuwe elementen)</a:t>
          </a:r>
          <a:endParaRPr lang="fr-FR" sz="1600" b="0">
            <a:latin typeface="Calibri Light" panose="020F0302020204030204" pitchFamily="34" charset="0"/>
            <a:cs typeface="Calibri Light" panose="020F0302020204030204" pitchFamily="34" charset="0"/>
          </a:endParaRPr>
        </a:p>
      </dgm:t>
    </dgm:pt>
    <dgm:pt modelId="{7572E007-D750-424A-A4A8-8040AB338F10}" type="sibTrans" cxnId="{E66FB986-95E9-4AFC-88F5-94845D3EE818}">
      <dgm:prSet/>
      <dgm:spPr/>
      <dgm:t>
        <a:bodyPr/>
        <a:lstStyle/>
        <a:p>
          <a:endParaRPr lang="fr-FR"/>
        </a:p>
      </dgm:t>
    </dgm:pt>
    <dgm:pt modelId="{4392131C-0FC4-4FA2-B3C5-19CCBF17C383}" type="parTrans" cxnId="{9D847885-021F-4611-9F2D-2546FF7922AB}">
      <dgm:prSet/>
      <dgm:spPr/>
      <dgm:t>
        <a:bodyPr/>
        <a:lstStyle/>
        <a:p>
          <a:endParaRPr lang="fr-FR">
            <a:latin typeface="Calibri Light" panose="020F0302020204030204" pitchFamily="34" charset="0"/>
            <a:cs typeface="Calibri Light" panose="020F0302020204030204" pitchFamily="34" charset="0"/>
          </a:endParaRPr>
        </a:p>
      </dgm:t>
    </dgm:pt>
    <dgm:pt modelId="{2AF987FA-B47D-4BAF-9A46-7C9502EC73AC}">
      <dgm:prSet phldrT="[Texte]" custT="1"/>
      <dgm:spPr/>
      <dgm:t>
        <a:bodyPr/>
        <a:lstStyle/>
        <a:p>
          <a:pPr>
            <a:defRPr b="0" i="0"/>
          </a:pPr>
          <a:r>
            <a:rPr lang="nl-BE" sz="2000" b="1" dirty="0" smtClean="0">
              <a:latin typeface="Calibri Light" panose="020F0302020204030204" pitchFamily="34" charset="0"/>
              <a:cs typeface="Calibri Light" panose="020F0302020204030204" pitchFamily="34" charset="0"/>
            </a:rPr>
            <a:t>RISICO OP UITZETTING</a:t>
          </a:r>
          <a:endParaRPr lang="fr-FR" sz="1800" b="1" dirty="0">
            <a:latin typeface="Calibri Light" panose="020F0302020204030204" pitchFamily="34" charset="0"/>
            <a:cs typeface="Calibri Light" panose="020F0302020204030204" pitchFamily="34" charset="0"/>
          </a:endParaRPr>
        </a:p>
      </dgm:t>
    </dgm:pt>
    <dgm:pt modelId="{921F3CC0-2B1D-4D8F-A0B1-728532838C53}" type="sibTrans" cxnId="{9D847885-021F-4611-9F2D-2546FF7922AB}">
      <dgm:prSet/>
      <dgm:spPr/>
      <dgm:t>
        <a:bodyPr/>
        <a:lstStyle/>
        <a:p>
          <a:endParaRPr lang="fr-FR">
            <a:latin typeface="Calibri Light" panose="020F0302020204030204" pitchFamily="34" charset="0"/>
            <a:cs typeface="Calibri Light" panose="020F0302020204030204" pitchFamily="34" charset="0"/>
          </a:endParaRPr>
        </a:p>
      </dgm:t>
    </dgm:pt>
    <dgm:pt modelId="{F4522289-C99D-4AA8-A67A-84049ECA25BC}" type="pres">
      <dgm:prSet presAssocID="{4E31BAF1-7FE0-42BA-BF4B-F41BB5A56BFF}" presName="Name0" presStyleCnt="0">
        <dgm:presLayoutVars>
          <dgm:dir/>
          <dgm:resizeHandles val="exact"/>
        </dgm:presLayoutVars>
      </dgm:prSet>
      <dgm:spPr/>
      <dgm:t>
        <a:bodyPr/>
        <a:lstStyle/>
        <a:p>
          <a:endParaRPr lang="nl-NL"/>
        </a:p>
      </dgm:t>
    </dgm:pt>
    <dgm:pt modelId="{24F367EB-29D1-4E0F-B346-05CE6D061327}" type="pres">
      <dgm:prSet presAssocID="{4E31BAF1-7FE0-42BA-BF4B-F41BB5A56BFF}" presName="vNodes" presStyleCnt="0"/>
      <dgm:spPr/>
    </dgm:pt>
    <dgm:pt modelId="{D09BD25C-CC5D-4CF7-A64B-64DE1D13F0CE}" type="pres">
      <dgm:prSet presAssocID="{DF486532-3611-48E1-94AE-C50F9E171C93}" presName="node" presStyleLbl="node1" presStyleIdx="0" presStyleCnt="3" custScaleX="168065" custScaleY="158652">
        <dgm:presLayoutVars>
          <dgm:bulletEnabled val="1"/>
        </dgm:presLayoutVars>
      </dgm:prSet>
      <dgm:spPr/>
      <dgm:t>
        <a:bodyPr/>
        <a:lstStyle/>
        <a:p>
          <a:endParaRPr lang="nl-NL"/>
        </a:p>
      </dgm:t>
    </dgm:pt>
    <dgm:pt modelId="{E3822CB5-1EC7-4DF2-8733-62832E83F258}" type="pres">
      <dgm:prSet presAssocID="{A03EFB62-CE13-4E5E-B2AB-476985E33344}" presName="spacerT" presStyleCnt="0"/>
      <dgm:spPr/>
    </dgm:pt>
    <dgm:pt modelId="{38C48233-BCE9-4F73-AE30-DC0F49EF24D3}" type="pres">
      <dgm:prSet presAssocID="{A03EFB62-CE13-4E5E-B2AB-476985E33344}" presName="sibTrans" presStyleLbl="sibTrans2D1" presStyleIdx="0" presStyleCnt="2"/>
      <dgm:spPr/>
      <dgm:t>
        <a:bodyPr/>
        <a:lstStyle/>
        <a:p>
          <a:endParaRPr lang="nl-NL"/>
        </a:p>
      </dgm:t>
    </dgm:pt>
    <dgm:pt modelId="{FC72EACD-CCAA-44D2-8223-BAEF757EEBB4}" type="pres">
      <dgm:prSet presAssocID="{A03EFB62-CE13-4E5E-B2AB-476985E33344}" presName="spacerB" presStyleCnt="0"/>
      <dgm:spPr/>
    </dgm:pt>
    <dgm:pt modelId="{723ACA07-4B48-420C-8276-5B04DD854CBA}" type="pres">
      <dgm:prSet presAssocID="{2059E2F9-59AB-47E5-8B40-E868E7113DE9}" presName="node" presStyleLbl="node1" presStyleIdx="1" presStyleCnt="3" custScaleX="168558" custScaleY="158652">
        <dgm:presLayoutVars>
          <dgm:bulletEnabled val="1"/>
        </dgm:presLayoutVars>
      </dgm:prSet>
      <dgm:spPr/>
      <dgm:t>
        <a:bodyPr/>
        <a:lstStyle/>
        <a:p>
          <a:endParaRPr lang="nl-NL"/>
        </a:p>
      </dgm:t>
    </dgm:pt>
    <dgm:pt modelId="{78889CF0-B2D5-404F-9020-39CDFFADFED2}" type="pres">
      <dgm:prSet presAssocID="{4E31BAF1-7FE0-42BA-BF4B-F41BB5A56BFF}" presName="sibTransLast" presStyleLbl="sibTrans2D1" presStyleIdx="1" presStyleCnt="2"/>
      <dgm:spPr/>
      <dgm:t>
        <a:bodyPr/>
        <a:lstStyle/>
        <a:p>
          <a:endParaRPr lang="nl-NL"/>
        </a:p>
      </dgm:t>
    </dgm:pt>
    <dgm:pt modelId="{B03736E2-EF18-435A-87BA-F6BDC9CA4668}" type="pres">
      <dgm:prSet presAssocID="{4E31BAF1-7FE0-42BA-BF4B-F41BB5A56BFF}" presName="connectorText" presStyleLbl="sibTrans2D1" presStyleIdx="1" presStyleCnt="2"/>
      <dgm:spPr/>
      <dgm:t>
        <a:bodyPr/>
        <a:lstStyle/>
        <a:p>
          <a:endParaRPr lang="nl-NL"/>
        </a:p>
      </dgm:t>
    </dgm:pt>
    <dgm:pt modelId="{F1A2DF07-4A45-4196-917F-46C0B0A84567}" type="pres">
      <dgm:prSet presAssocID="{4E31BAF1-7FE0-42BA-BF4B-F41BB5A56BFF}" presName="lastNode" presStyleLbl="node1" presStyleIdx="2" presStyleCnt="3" custScaleX="88247" custScaleY="75535" custLinFactNeighborX="5071">
        <dgm:presLayoutVars>
          <dgm:bulletEnabled val="1"/>
        </dgm:presLayoutVars>
      </dgm:prSet>
      <dgm:spPr/>
      <dgm:t>
        <a:bodyPr/>
        <a:lstStyle/>
        <a:p>
          <a:endParaRPr lang="nl-NL"/>
        </a:p>
      </dgm:t>
    </dgm:pt>
  </dgm:ptLst>
  <dgm:cxnLst>
    <dgm:cxn modelId="{E66FB986-95E9-4AFC-88F5-94845D3EE818}" srcId="{4E31BAF1-7FE0-42BA-BF4B-F41BB5A56BFF}" destId="{2059E2F9-59AB-47E5-8B40-E868E7113DE9}" srcOrd="1" destOrd="0" parTransId="{E8E74D92-B8DC-4668-94CF-BDCD2D31FCF7}" sibTransId="{7572E007-D750-424A-A4A8-8040AB338F10}"/>
    <dgm:cxn modelId="{33DE6BFC-102C-4A74-B9DA-70581EDC34B3}" type="presOf" srcId="{921F3CC0-2B1D-4D8F-A0B1-728532838C53}" destId="{78889CF0-B2D5-404F-9020-39CDFFADFED2}" srcOrd="0" destOrd="1" presId="urn:microsoft.com/office/officeart/2005/8/layout/equation2"/>
    <dgm:cxn modelId="{3AAFCCDB-FAEE-4954-81D0-9262CE80E726}" type="presOf" srcId="{7572E007-D750-424A-A4A8-8040AB338F10}" destId="{B03736E2-EF18-435A-87BA-F6BDC9CA4668}" srcOrd="1" destOrd="0" presId="urn:microsoft.com/office/officeart/2005/8/layout/equation2"/>
    <dgm:cxn modelId="{7DF7A7DE-B68C-45D4-B2E5-BA5D7DF1C140}" srcId="{4E31BAF1-7FE0-42BA-BF4B-F41BB5A56BFF}" destId="{DF486532-3611-48E1-94AE-C50F9E171C93}" srcOrd="0" destOrd="0" parTransId="{28605E8B-B9C4-400F-9F77-AF4E18014AA7}" sibTransId="{A03EFB62-CE13-4E5E-B2AB-476985E33344}"/>
    <dgm:cxn modelId="{D03A928A-A615-41FD-B540-3B461466AAAC}" type="presOf" srcId="{4E31BAF1-7FE0-42BA-BF4B-F41BB5A56BFF}" destId="{F4522289-C99D-4AA8-A67A-84049ECA25BC}" srcOrd="0" destOrd="0" presId="urn:microsoft.com/office/officeart/2005/8/layout/equation2"/>
    <dgm:cxn modelId="{63309CE6-52D5-453B-B05F-6B5E5CD1B7DA}" type="presOf" srcId="{2059E2F9-59AB-47E5-8B40-E868E7113DE9}" destId="{723ACA07-4B48-420C-8276-5B04DD854CBA}" srcOrd="0" destOrd="0" presId="urn:microsoft.com/office/officeart/2005/8/layout/equation2"/>
    <dgm:cxn modelId="{A21567B4-679C-4DA0-ABB6-26BDA21AA48B}" type="presOf" srcId="{7572E007-D750-424A-A4A8-8040AB338F10}" destId="{78889CF0-B2D5-404F-9020-39CDFFADFED2}" srcOrd="0" destOrd="0" presId="urn:microsoft.com/office/officeart/2005/8/layout/equation2"/>
    <dgm:cxn modelId="{8D14C4F8-AC04-4E58-A3DA-B166D379C2C8}" type="presOf" srcId="{921F3CC0-2B1D-4D8F-A0B1-728532838C53}" destId="{B03736E2-EF18-435A-87BA-F6BDC9CA4668}" srcOrd="1" destOrd="1" presId="urn:microsoft.com/office/officeart/2005/8/layout/equation2"/>
    <dgm:cxn modelId="{ECB7FDAC-ECB8-403D-BEA0-A3FF6B14DB1D}" type="presOf" srcId="{A03EFB62-CE13-4E5E-B2AB-476985E33344}" destId="{38C48233-BCE9-4F73-AE30-DC0F49EF24D3}" srcOrd="0" destOrd="0" presId="urn:microsoft.com/office/officeart/2005/8/layout/equation2"/>
    <dgm:cxn modelId="{A45D820F-DDAC-442D-9215-98C0F483391C}" type="presOf" srcId="{2AF987FA-B47D-4BAF-9A46-7C9502EC73AC}" destId="{F1A2DF07-4A45-4196-917F-46C0B0A84567}" srcOrd="0" destOrd="0" presId="urn:microsoft.com/office/officeart/2005/8/layout/equation2"/>
    <dgm:cxn modelId="{9D847885-021F-4611-9F2D-2546FF7922AB}" srcId="{4E31BAF1-7FE0-42BA-BF4B-F41BB5A56BFF}" destId="{2AF987FA-B47D-4BAF-9A46-7C9502EC73AC}" srcOrd="2" destOrd="0" parTransId="{4392131C-0FC4-4FA2-B3C5-19CCBF17C383}" sibTransId="{921F3CC0-2B1D-4D8F-A0B1-728532838C53}"/>
    <dgm:cxn modelId="{E7754A3D-78AB-4F2F-A1F5-B8ED01BD9CD1}" type="presOf" srcId="{DF486532-3611-48E1-94AE-C50F9E171C93}" destId="{D09BD25C-CC5D-4CF7-A64B-64DE1D13F0CE}" srcOrd="0" destOrd="0" presId="urn:microsoft.com/office/officeart/2005/8/layout/equation2"/>
    <dgm:cxn modelId="{D0DAC810-DE97-44CF-9575-0D5DEA7A491C}" type="presParOf" srcId="{F4522289-C99D-4AA8-A67A-84049ECA25BC}" destId="{24F367EB-29D1-4E0F-B346-05CE6D061327}" srcOrd="0" destOrd="0" presId="urn:microsoft.com/office/officeart/2005/8/layout/equation2"/>
    <dgm:cxn modelId="{A8A5172B-98F4-449B-A718-C7206F23B2E9}" type="presParOf" srcId="{24F367EB-29D1-4E0F-B346-05CE6D061327}" destId="{D09BD25C-CC5D-4CF7-A64B-64DE1D13F0CE}" srcOrd="0" destOrd="0" presId="urn:microsoft.com/office/officeart/2005/8/layout/equation2"/>
    <dgm:cxn modelId="{54945940-181E-4525-AD75-45E145A38709}" type="presParOf" srcId="{24F367EB-29D1-4E0F-B346-05CE6D061327}" destId="{E3822CB5-1EC7-4DF2-8733-62832E83F258}" srcOrd="1" destOrd="0" presId="urn:microsoft.com/office/officeart/2005/8/layout/equation2"/>
    <dgm:cxn modelId="{A0EB20EA-56CD-4DB3-8791-107C1838973E}" type="presParOf" srcId="{24F367EB-29D1-4E0F-B346-05CE6D061327}" destId="{38C48233-BCE9-4F73-AE30-DC0F49EF24D3}" srcOrd="2" destOrd="0" presId="urn:microsoft.com/office/officeart/2005/8/layout/equation2"/>
    <dgm:cxn modelId="{ECA4B50D-66A1-4B7F-A69E-13811B7FB03C}" type="presParOf" srcId="{24F367EB-29D1-4E0F-B346-05CE6D061327}" destId="{FC72EACD-CCAA-44D2-8223-BAEF757EEBB4}" srcOrd="3" destOrd="0" presId="urn:microsoft.com/office/officeart/2005/8/layout/equation2"/>
    <dgm:cxn modelId="{C87A0302-78D4-400A-B6D3-530D3B86B4C6}" type="presParOf" srcId="{24F367EB-29D1-4E0F-B346-05CE6D061327}" destId="{723ACA07-4B48-420C-8276-5B04DD854CBA}" srcOrd="4" destOrd="0" presId="urn:microsoft.com/office/officeart/2005/8/layout/equation2"/>
    <dgm:cxn modelId="{1DE09213-54AA-4E5E-AF17-1D32C4CF86C6}" type="presParOf" srcId="{F4522289-C99D-4AA8-A67A-84049ECA25BC}" destId="{78889CF0-B2D5-404F-9020-39CDFFADFED2}" srcOrd="1" destOrd="0" presId="urn:microsoft.com/office/officeart/2005/8/layout/equation2"/>
    <dgm:cxn modelId="{F4162B09-D655-4612-86CB-F34B9413EC3A}" type="presParOf" srcId="{78889CF0-B2D5-404F-9020-39CDFFADFED2}" destId="{B03736E2-EF18-435A-87BA-F6BDC9CA4668}" srcOrd="0" destOrd="0" presId="urn:microsoft.com/office/officeart/2005/8/layout/equation2"/>
    <dgm:cxn modelId="{664A96C8-2238-4AB4-8160-78793FDB9807}" type="presParOf" srcId="{F4522289-C99D-4AA8-A67A-84049ECA25BC}" destId="{F1A2DF07-4A45-4196-917F-46C0B0A84567}"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6.xml><?xml version="1.0" encoding="utf-8"?>
<dgm:dataModel xmlns:dgm="http://schemas.openxmlformats.org/drawingml/2006/diagram" xmlns:a="http://schemas.openxmlformats.org/drawingml/2006/main">
  <dgm:ptLst>
    <dgm:pt modelId="{965AC90D-E6E6-437E-B4B9-155C01D902E8}" type="doc">
      <dgm:prSet loTypeId="urn:microsoft.com/office/officeart/2009/3/layout/DescendingProcess" loCatId="process" qsTypeId="urn:microsoft.com/office/officeart/2005/8/quickstyle/simple1" qsCatId="simple" csTypeId="urn:microsoft.com/office/officeart/2005/8/colors/accent0_3" csCatId="mainScheme" phldr="1"/>
      <dgm:spPr/>
      <dgm:t>
        <a:bodyPr/>
        <a:lstStyle/>
        <a:p>
          <a:endParaRPr lang="fr-FR"/>
        </a:p>
      </dgm:t>
    </dgm:pt>
    <dgm:pt modelId="{76B09606-CBE6-4205-A6C8-DBB2D9EBC352}" type="parTrans" cxnId="{1B88FB71-39A9-477A-A9E5-5FE6684FB26A}">
      <dgm:prSet/>
      <dgm:spPr/>
      <dgm:t>
        <a:bodyPr/>
        <a:lstStyle/>
        <a:p>
          <a:endParaRPr lang="fr-FR">
            <a:latin typeface="+mj-lt"/>
          </a:endParaRPr>
        </a:p>
      </dgm:t>
    </dgm:pt>
    <dgm:pt modelId="{94302079-F7AC-4C49-8751-2DE411368D6B}">
      <dgm:prSet phldrT="[Texte]" custT="1"/>
      <dgm:spPr/>
      <dgm:t>
        <a:bodyPr/>
        <a:lstStyle/>
        <a:p>
          <a:pPr>
            <a:defRPr b="0" i="0"/>
          </a:pPr>
          <a:r>
            <a:rPr lang="nl-BE" sz="2000" dirty="0" smtClean="0">
              <a:latin typeface="+mj-lt"/>
            </a:rPr>
            <a:t>RISICO OP UITHUISZETTING</a:t>
          </a:r>
          <a:endParaRPr lang="fr-FR" sz="1800" dirty="0">
            <a:latin typeface="+mj-lt"/>
          </a:endParaRPr>
        </a:p>
      </dgm:t>
    </dgm:pt>
    <dgm:pt modelId="{1E8C50ED-2D79-4AAE-8A85-D8B1A8B2A23D}" type="sibTrans" cxnId="{1B88FB71-39A9-477A-A9E5-5FE6684FB26A}">
      <dgm:prSet/>
      <dgm:spPr/>
      <dgm:t>
        <a:bodyPr/>
        <a:lstStyle/>
        <a:p>
          <a:endParaRPr lang="fr-FR">
            <a:latin typeface="+mj-lt"/>
          </a:endParaRPr>
        </a:p>
      </dgm:t>
    </dgm:pt>
    <dgm:pt modelId="{B5766CE9-F1FB-49EC-A702-464B5BC17699}" type="parTrans" cxnId="{2E33B2EF-95DC-4E52-BFE4-D18115D48515}">
      <dgm:prSet/>
      <dgm:spPr/>
      <dgm:t>
        <a:bodyPr/>
        <a:lstStyle/>
        <a:p>
          <a:endParaRPr lang="fr-FR">
            <a:latin typeface="+mj-lt"/>
          </a:endParaRPr>
        </a:p>
      </dgm:t>
    </dgm:pt>
    <dgm:pt modelId="{E1134749-8D89-4EED-9055-9241E61BE545}">
      <dgm:prSet phldrT="[Texte]" custT="1"/>
      <dgm:spPr/>
      <dgm:t>
        <a:bodyPr/>
        <a:lstStyle/>
        <a:p>
          <a:pPr>
            <a:defRPr b="0" i="0"/>
          </a:pPr>
          <a:r>
            <a:rPr lang="1043" sz="2000" b="0">
              <a:latin typeface="+mj-lt"/>
            </a:rPr>
            <a:t>DE-ESCALATIEFACTOREN</a:t>
          </a:r>
          <a:endParaRPr lang="fr-FR" sz="2000" b="0">
            <a:latin typeface="+mj-lt"/>
          </a:endParaRPr>
        </a:p>
      </dgm:t>
    </dgm:pt>
    <dgm:pt modelId="{B66A03DA-062B-4F25-AB10-53E71AE7CE74}" type="parTrans" cxnId="{E073404A-3DFE-4972-84F8-1E60A762D56D}">
      <dgm:prSet/>
      <dgm:spPr/>
      <dgm:t>
        <a:bodyPr/>
        <a:lstStyle/>
        <a:p>
          <a:endParaRPr lang="fr-FR"/>
        </a:p>
      </dgm:t>
    </dgm:pt>
    <dgm:pt modelId="{8102A67B-E0B0-45FB-A0A8-917598E6AE18}">
      <dgm:prSet phldrT="[Texte]" custT="1"/>
      <dgm:spPr/>
      <dgm:t>
        <a:bodyPr/>
        <a:lstStyle/>
        <a:p>
          <a:pPr>
            <a:defRPr b="0" i="0"/>
          </a:pPr>
          <a:r>
            <a:rPr lang="1043" sz="1600" b="0">
              <a:latin typeface="+mj-lt"/>
            </a:rPr>
            <a:t>Verbonden aan de huurder(s)/bewoner(s)</a:t>
          </a:r>
          <a:endParaRPr lang="fr-FR" sz="1600" b="0">
            <a:latin typeface="+mj-lt"/>
          </a:endParaRPr>
        </a:p>
      </dgm:t>
    </dgm:pt>
    <dgm:pt modelId="{A38DA31B-6653-46F1-9110-22F7501FB5D0}" type="sibTrans" cxnId="{E073404A-3DFE-4972-84F8-1E60A762D56D}">
      <dgm:prSet/>
      <dgm:spPr/>
      <dgm:t>
        <a:bodyPr/>
        <a:lstStyle/>
        <a:p>
          <a:endParaRPr lang="fr-FR"/>
        </a:p>
      </dgm:t>
    </dgm:pt>
    <dgm:pt modelId="{5E9330BE-B037-4F7D-8A8B-8A5F87D94D23}" type="parTrans" cxnId="{4481CB8F-5200-43E3-985A-6500EF7F27D1}">
      <dgm:prSet/>
      <dgm:spPr/>
      <dgm:t>
        <a:bodyPr/>
        <a:lstStyle/>
        <a:p>
          <a:endParaRPr lang="fr-FR"/>
        </a:p>
      </dgm:t>
    </dgm:pt>
    <dgm:pt modelId="{DF15DB13-70F9-4E0F-8126-44D1A0B8DE86}">
      <dgm:prSet phldrT="[Texte]" custT="1"/>
      <dgm:spPr/>
      <dgm:t>
        <a:bodyPr/>
        <a:lstStyle/>
        <a:p>
          <a:pPr>
            <a:defRPr b="0" i="0"/>
          </a:pPr>
          <a:r>
            <a:rPr lang="1043" sz="1600" b="0">
              <a:latin typeface="+mj-lt"/>
            </a:rPr>
            <a:t>Maatschappelijk en juridisch werkers</a:t>
          </a:r>
          <a:endParaRPr lang="fr-FR" sz="1600" b="0">
            <a:latin typeface="+mj-lt"/>
          </a:endParaRPr>
        </a:p>
      </dgm:t>
    </dgm:pt>
    <dgm:pt modelId="{10179979-3EC9-4D16-AA3A-0DA6CDC970C8}" type="sibTrans" cxnId="{4481CB8F-5200-43E3-985A-6500EF7F27D1}">
      <dgm:prSet/>
      <dgm:spPr/>
      <dgm:t>
        <a:bodyPr/>
        <a:lstStyle/>
        <a:p>
          <a:endParaRPr lang="fr-FR"/>
        </a:p>
      </dgm:t>
    </dgm:pt>
    <dgm:pt modelId="{D8A1870E-7C03-4190-8F63-0D44BBC98BBF}" type="sibTrans" cxnId="{2E33B2EF-95DC-4E52-BFE4-D18115D48515}">
      <dgm:prSet/>
      <dgm:spPr/>
      <dgm:t>
        <a:bodyPr/>
        <a:lstStyle/>
        <a:p>
          <a:endParaRPr lang="fr-FR">
            <a:latin typeface="+mj-lt"/>
          </a:endParaRPr>
        </a:p>
      </dgm:t>
    </dgm:pt>
    <dgm:pt modelId="{90A388BF-1DFE-4D3A-8AEB-E3D9A2F57ED3}" type="parTrans" cxnId="{4BFDA187-F266-497B-BFDE-DC511B0AA649}">
      <dgm:prSet/>
      <dgm:spPr/>
      <dgm:t>
        <a:bodyPr/>
        <a:lstStyle/>
        <a:p>
          <a:endParaRPr lang="fr-FR">
            <a:latin typeface="+mj-lt"/>
          </a:endParaRPr>
        </a:p>
      </dgm:t>
    </dgm:pt>
    <dgm:pt modelId="{3D582763-5EB0-43F2-8701-6FF899E6B285}">
      <dgm:prSet phldrT="[Texte]" custT="1"/>
      <dgm:spPr/>
      <dgm:t>
        <a:bodyPr/>
        <a:lstStyle/>
        <a:p>
          <a:pPr>
            <a:defRPr b="0" i="0"/>
          </a:pPr>
          <a:r>
            <a:rPr lang="1043" sz="2000" dirty="0">
              <a:latin typeface="+mj-lt"/>
            </a:rPr>
            <a:t>VERMEDEN UITZETTING </a:t>
          </a:r>
          <a:r>
            <a:rPr lang="1043" sz="2000" dirty="0" smtClean="0">
              <a:latin typeface="+mj-lt"/>
            </a:rPr>
            <a:t>(stopgezet</a:t>
          </a:r>
          <a:r>
            <a:rPr lang="nl-BE" sz="2000" dirty="0" smtClean="0">
              <a:latin typeface="+mj-lt"/>
            </a:rPr>
            <a:t>te </a:t>
          </a:r>
          <a:r>
            <a:rPr lang="1043" sz="2000" dirty="0" smtClean="0">
              <a:latin typeface="+mj-lt"/>
            </a:rPr>
            <a:t>procedure)</a:t>
          </a:r>
          <a:endParaRPr lang="fr-FR" sz="2000" dirty="0">
            <a:latin typeface="+mj-lt"/>
          </a:endParaRPr>
        </a:p>
      </dgm:t>
    </dgm:pt>
    <dgm:pt modelId="{CB10DED0-FED3-4961-AC36-FBF19D005757}" type="parTrans" cxnId="{B5ABC87B-C752-4EBA-9BF6-9841E9C082AF}">
      <dgm:prSet/>
      <dgm:spPr/>
      <dgm:t>
        <a:bodyPr/>
        <a:lstStyle/>
        <a:p>
          <a:endParaRPr lang="fr-FR"/>
        </a:p>
      </dgm:t>
    </dgm:pt>
    <dgm:pt modelId="{18C015D2-D20E-42F7-99E4-24ECB85EB37A}">
      <dgm:prSet phldrT="[Texte]" custT="1"/>
      <dgm:spPr/>
      <dgm:t>
        <a:bodyPr/>
        <a:lstStyle/>
        <a:p>
          <a:pPr>
            <a:defRPr b="0" i="0"/>
          </a:pPr>
          <a:r>
            <a:rPr lang="1043" sz="1600">
              <a:latin typeface="+mj-lt"/>
            </a:rPr>
            <a:t>De betrokkene mag in de woning blijven</a:t>
          </a:r>
          <a:endParaRPr lang="fr-FR" sz="1600">
            <a:latin typeface="+mj-lt"/>
          </a:endParaRPr>
        </a:p>
      </dgm:t>
    </dgm:pt>
    <dgm:pt modelId="{AB68B367-60C7-477C-B08B-A0E9CB2AA2E2}" type="sibTrans" cxnId="{B5ABC87B-C752-4EBA-9BF6-9841E9C082AF}">
      <dgm:prSet/>
      <dgm:spPr/>
      <dgm:t>
        <a:bodyPr/>
        <a:lstStyle/>
        <a:p>
          <a:endParaRPr lang="fr-FR"/>
        </a:p>
      </dgm:t>
    </dgm:pt>
    <dgm:pt modelId="{81D8705C-2C02-4F37-B553-8288B19A4453}" type="parTrans" cxnId="{F9946BA2-77A8-4AB2-8C73-63054BBA1F7C}">
      <dgm:prSet/>
      <dgm:spPr/>
      <dgm:t>
        <a:bodyPr/>
        <a:lstStyle/>
        <a:p>
          <a:endParaRPr lang="fr-FR"/>
        </a:p>
      </dgm:t>
    </dgm:pt>
    <dgm:pt modelId="{EA1680B4-9436-42E8-89E7-5074AB5005FA}">
      <dgm:prSet phldrT="[Texte]" custT="1"/>
      <dgm:spPr/>
      <dgm:t>
        <a:bodyPr/>
        <a:lstStyle/>
        <a:p>
          <a:pPr>
            <a:defRPr b="0" i="0"/>
          </a:pPr>
          <a:r>
            <a:rPr lang="1043" sz="1600">
              <a:latin typeface="+mj-lt"/>
            </a:rPr>
            <a:t>Gedwongen verhuis</a:t>
          </a:r>
          <a:endParaRPr lang="fr-FR" sz="1600">
            <a:latin typeface="+mj-lt"/>
          </a:endParaRPr>
        </a:p>
      </dgm:t>
    </dgm:pt>
    <dgm:pt modelId="{BD062E5B-F643-42A4-92EF-75016B77EA32}" type="sibTrans" cxnId="{F9946BA2-77A8-4AB2-8C73-63054BBA1F7C}">
      <dgm:prSet/>
      <dgm:spPr/>
      <dgm:t>
        <a:bodyPr/>
        <a:lstStyle/>
        <a:p>
          <a:endParaRPr lang="fr-FR"/>
        </a:p>
      </dgm:t>
    </dgm:pt>
    <dgm:pt modelId="{E032BB8D-D658-43CB-A2F5-F55968444BFB}" type="sibTrans" cxnId="{4BFDA187-F266-497B-BFDE-DC511B0AA649}">
      <dgm:prSet/>
      <dgm:spPr/>
      <dgm:t>
        <a:bodyPr/>
        <a:lstStyle/>
        <a:p>
          <a:endParaRPr lang="fr-FR">
            <a:latin typeface="+mj-lt"/>
          </a:endParaRPr>
        </a:p>
      </dgm:t>
    </dgm:pt>
    <dgm:pt modelId="{105C2A21-260B-4F1D-9D13-70D32FB22138}" type="pres">
      <dgm:prSet presAssocID="{965AC90D-E6E6-437E-B4B9-155C01D902E8}" presName="Name0" presStyleCnt="0">
        <dgm:presLayoutVars>
          <dgm:chMax val="7"/>
          <dgm:chPref val="5"/>
        </dgm:presLayoutVars>
      </dgm:prSet>
      <dgm:spPr/>
      <dgm:t>
        <a:bodyPr/>
        <a:lstStyle/>
        <a:p>
          <a:endParaRPr lang="nl-NL"/>
        </a:p>
      </dgm:t>
    </dgm:pt>
    <dgm:pt modelId="{9B107BBF-D4E3-4AE5-8CE1-6198CF417D88}" type="pres">
      <dgm:prSet presAssocID="{965AC90D-E6E6-437E-B4B9-155C01D902E8}" presName="arrowNode" presStyleLbl="node1" presStyleIdx="0" presStyleCnt="1"/>
      <dgm:spPr/>
    </dgm:pt>
    <dgm:pt modelId="{1B143238-BF23-4064-B360-FE571C0A71A7}" type="pres">
      <dgm:prSet presAssocID="{94302079-F7AC-4C49-8751-2DE411368D6B}" presName="txNode1" presStyleLbl="revTx" presStyleIdx="0" presStyleCnt="3" custScaleX="125639">
        <dgm:presLayoutVars>
          <dgm:bulletEnabled val="1"/>
        </dgm:presLayoutVars>
      </dgm:prSet>
      <dgm:spPr/>
      <dgm:t>
        <a:bodyPr/>
        <a:lstStyle/>
        <a:p>
          <a:endParaRPr lang="nl-NL"/>
        </a:p>
      </dgm:t>
    </dgm:pt>
    <dgm:pt modelId="{30849F5F-194B-46FC-BBD5-870CCA49C1A0}" type="pres">
      <dgm:prSet presAssocID="{E1134749-8D89-4EED-9055-9241E61BE545}" presName="txNode2" presStyleLbl="revTx" presStyleIdx="1" presStyleCnt="3" custScaleX="131760" custScaleY="221370" custLinFactNeighborX="23422" custLinFactNeighborY="9070">
        <dgm:presLayoutVars>
          <dgm:bulletEnabled val="1"/>
        </dgm:presLayoutVars>
      </dgm:prSet>
      <dgm:spPr/>
      <dgm:t>
        <a:bodyPr/>
        <a:lstStyle/>
        <a:p>
          <a:endParaRPr lang="nl-NL"/>
        </a:p>
      </dgm:t>
    </dgm:pt>
    <dgm:pt modelId="{823E1665-C3CB-4093-AF94-B101E22C066B}" type="pres">
      <dgm:prSet presAssocID="{D8A1870E-7C03-4190-8F63-0D44BBC98BBF}" presName="dotNode2" presStyleCnt="0"/>
      <dgm:spPr/>
    </dgm:pt>
    <dgm:pt modelId="{65C15062-FF0C-424C-8EE9-6ED1FBF8BCED}" type="pres">
      <dgm:prSet presAssocID="{D8A1870E-7C03-4190-8F63-0D44BBC98BBF}" presName="dotRepeatNode" presStyleLbl="fgShp" presStyleIdx="0" presStyleCnt="1"/>
      <dgm:spPr/>
      <dgm:t>
        <a:bodyPr/>
        <a:lstStyle/>
        <a:p>
          <a:endParaRPr lang="nl-NL"/>
        </a:p>
      </dgm:t>
    </dgm:pt>
    <dgm:pt modelId="{91152284-F3DB-4DEB-9DF6-F3AE61693B59}" type="pres">
      <dgm:prSet presAssocID="{3D582763-5EB0-43F2-8701-6FF899E6B285}" presName="txNode3" presStyleLbl="revTx" presStyleIdx="2" presStyleCnt="3" custScaleX="114682" custScaleY="144684" custLinFactNeighborX="-69354" custLinFactNeighborY="-28723">
        <dgm:presLayoutVars>
          <dgm:bulletEnabled val="1"/>
        </dgm:presLayoutVars>
      </dgm:prSet>
      <dgm:spPr/>
      <dgm:t>
        <a:bodyPr/>
        <a:lstStyle/>
        <a:p>
          <a:endParaRPr lang="nl-NL"/>
        </a:p>
      </dgm:t>
    </dgm:pt>
  </dgm:ptLst>
  <dgm:cxnLst>
    <dgm:cxn modelId="{379CFFF1-DC82-4218-8BE5-9C1D63D4332F}" type="presOf" srcId="{8102A67B-E0B0-45FB-A0A8-917598E6AE18}" destId="{30849F5F-194B-46FC-BBD5-870CCA49C1A0}" srcOrd="0" destOrd="1" presId="urn:microsoft.com/office/officeart/2009/3/layout/DescendingProcess"/>
    <dgm:cxn modelId="{2386C332-0FC4-455B-A54F-EACA380C753C}" type="presOf" srcId="{D8A1870E-7C03-4190-8F63-0D44BBC98BBF}" destId="{65C15062-FF0C-424C-8EE9-6ED1FBF8BCED}" srcOrd="0" destOrd="0" presId="urn:microsoft.com/office/officeart/2009/3/layout/DescendingProcess"/>
    <dgm:cxn modelId="{88EC8723-CB54-4B83-A285-826FB2E887AD}" type="presOf" srcId="{3D582763-5EB0-43F2-8701-6FF899E6B285}" destId="{91152284-F3DB-4DEB-9DF6-F3AE61693B59}" srcOrd="0" destOrd="0" presId="urn:microsoft.com/office/officeart/2009/3/layout/DescendingProcess"/>
    <dgm:cxn modelId="{6A0EA813-35DE-40C1-A31F-3C453A13C9A2}" type="presOf" srcId="{18C015D2-D20E-42F7-99E4-24ECB85EB37A}" destId="{91152284-F3DB-4DEB-9DF6-F3AE61693B59}" srcOrd="0" destOrd="1" presId="urn:microsoft.com/office/officeart/2009/3/layout/DescendingProcess"/>
    <dgm:cxn modelId="{4481CB8F-5200-43E3-985A-6500EF7F27D1}" srcId="{E1134749-8D89-4EED-9055-9241E61BE545}" destId="{DF15DB13-70F9-4E0F-8126-44D1A0B8DE86}" srcOrd="1" destOrd="0" parTransId="{5E9330BE-B037-4F7D-8A8B-8A5F87D94D23}" sibTransId="{10179979-3EC9-4D16-AA3A-0DA6CDC970C8}"/>
    <dgm:cxn modelId="{4BFDA187-F266-497B-BFDE-DC511B0AA649}" srcId="{965AC90D-E6E6-437E-B4B9-155C01D902E8}" destId="{3D582763-5EB0-43F2-8701-6FF899E6B285}" srcOrd="2" destOrd="0" parTransId="{90A388BF-1DFE-4D3A-8AEB-E3D9A2F57ED3}" sibTransId="{E032BB8D-D658-43CB-A2F5-F55968444BFB}"/>
    <dgm:cxn modelId="{F9946BA2-77A8-4AB2-8C73-63054BBA1F7C}" srcId="{3D582763-5EB0-43F2-8701-6FF899E6B285}" destId="{EA1680B4-9436-42E8-89E7-5074AB5005FA}" srcOrd="1" destOrd="0" parTransId="{81D8705C-2C02-4F37-B553-8288B19A4453}" sibTransId="{BD062E5B-F643-42A4-92EF-75016B77EA32}"/>
    <dgm:cxn modelId="{727186B3-57DE-4F58-92D2-F1F1D165EE02}" type="presOf" srcId="{DF15DB13-70F9-4E0F-8126-44D1A0B8DE86}" destId="{30849F5F-194B-46FC-BBD5-870CCA49C1A0}" srcOrd="0" destOrd="2" presId="urn:microsoft.com/office/officeart/2009/3/layout/DescendingProcess"/>
    <dgm:cxn modelId="{26962AEC-86BE-4E6E-8C54-442B82F4EE60}" type="presOf" srcId="{E1134749-8D89-4EED-9055-9241E61BE545}" destId="{30849F5F-194B-46FC-BBD5-870CCA49C1A0}" srcOrd="0" destOrd="0" presId="urn:microsoft.com/office/officeart/2009/3/layout/DescendingProcess"/>
    <dgm:cxn modelId="{422719B6-B86C-4978-8E36-45F526A46BC4}" type="presOf" srcId="{965AC90D-E6E6-437E-B4B9-155C01D902E8}" destId="{105C2A21-260B-4F1D-9D13-70D32FB22138}" srcOrd="0" destOrd="0" presId="urn:microsoft.com/office/officeart/2009/3/layout/DescendingProcess"/>
    <dgm:cxn modelId="{2E33B2EF-95DC-4E52-BFE4-D18115D48515}" srcId="{965AC90D-E6E6-437E-B4B9-155C01D902E8}" destId="{E1134749-8D89-4EED-9055-9241E61BE545}" srcOrd="1" destOrd="0" parTransId="{B5766CE9-F1FB-49EC-A702-464B5BC17699}" sibTransId="{D8A1870E-7C03-4190-8F63-0D44BBC98BBF}"/>
    <dgm:cxn modelId="{1B88FB71-39A9-477A-A9E5-5FE6684FB26A}" srcId="{965AC90D-E6E6-437E-B4B9-155C01D902E8}" destId="{94302079-F7AC-4C49-8751-2DE411368D6B}" srcOrd="0" destOrd="0" parTransId="{76B09606-CBE6-4205-A6C8-DBB2D9EBC352}" sibTransId="{1E8C50ED-2D79-4AAE-8A85-D8B1A8B2A23D}"/>
    <dgm:cxn modelId="{11CEF3AE-4E0D-4E20-A36B-B8C5C8EE00BA}" type="presOf" srcId="{EA1680B4-9436-42E8-89E7-5074AB5005FA}" destId="{91152284-F3DB-4DEB-9DF6-F3AE61693B59}" srcOrd="0" destOrd="2" presId="urn:microsoft.com/office/officeart/2009/3/layout/DescendingProcess"/>
    <dgm:cxn modelId="{E073404A-3DFE-4972-84F8-1E60A762D56D}" srcId="{E1134749-8D89-4EED-9055-9241E61BE545}" destId="{8102A67B-E0B0-45FB-A0A8-917598E6AE18}" srcOrd="0" destOrd="0" parTransId="{B66A03DA-062B-4F25-AB10-53E71AE7CE74}" sibTransId="{A38DA31B-6653-46F1-9110-22F7501FB5D0}"/>
    <dgm:cxn modelId="{B5ABC87B-C752-4EBA-9BF6-9841E9C082AF}" srcId="{3D582763-5EB0-43F2-8701-6FF899E6B285}" destId="{18C015D2-D20E-42F7-99E4-24ECB85EB37A}" srcOrd="0" destOrd="0" parTransId="{CB10DED0-FED3-4961-AC36-FBF19D005757}" sibTransId="{AB68B367-60C7-477C-B08B-A0E9CB2AA2E2}"/>
    <dgm:cxn modelId="{89C2D22E-6CCA-4731-8861-0A0AF229FD45}" type="presOf" srcId="{94302079-F7AC-4C49-8751-2DE411368D6B}" destId="{1B143238-BF23-4064-B360-FE571C0A71A7}" srcOrd="0" destOrd="0" presId="urn:microsoft.com/office/officeart/2009/3/layout/DescendingProcess"/>
    <dgm:cxn modelId="{B13225D4-15EB-4D42-A12F-CB92CB48D076}" type="presParOf" srcId="{105C2A21-260B-4F1D-9D13-70D32FB22138}" destId="{9B107BBF-D4E3-4AE5-8CE1-6198CF417D88}" srcOrd="0" destOrd="0" presId="urn:microsoft.com/office/officeart/2009/3/layout/DescendingProcess"/>
    <dgm:cxn modelId="{73641261-95EC-424C-B0DC-7D3415ABA3BA}" type="presParOf" srcId="{105C2A21-260B-4F1D-9D13-70D32FB22138}" destId="{1B143238-BF23-4064-B360-FE571C0A71A7}" srcOrd="1" destOrd="0" presId="urn:microsoft.com/office/officeart/2009/3/layout/DescendingProcess"/>
    <dgm:cxn modelId="{F12A0A0F-502F-496F-A41B-67E8A13859C6}" type="presParOf" srcId="{105C2A21-260B-4F1D-9D13-70D32FB22138}" destId="{30849F5F-194B-46FC-BBD5-870CCA49C1A0}" srcOrd="2" destOrd="0" presId="urn:microsoft.com/office/officeart/2009/3/layout/DescendingProcess"/>
    <dgm:cxn modelId="{064070B2-AAE7-447B-A930-9AFEB32765EE}" type="presParOf" srcId="{105C2A21-260B-4F1D-9D13-70D32FB22138}" destId="{823E1665-C3CB-4093-AF94-B101E22C066B}" srcOrd="3" destOrd="0" presId="urn:microsoft.com/office/officeart/2009/3/layout/DescendingProcess"/>
    <dgm:cxn modelId="{5E46ADB9-45AE-4590-ACEA-C0F9818B3FCC}" type="presParOf" srcId="{823E1665-C3CB-4093-AF94-B101E22C066B}" destId="{65C15062-FF0C-424C-8EE9-6ED1FBF8BCED}" srcOrd="0" destOrd="0" presId="urn:microsoft.com/office/officeart/2009/3/layout/DescendingProcess"/>
    <dgm:cxn modelId="{1297970C-09CE-4ED9-8B79-FE649B1CAE0C}" type="presParOf" srcId="{105C2A21-260B-4F1D-9D13-70D32FB22138}" destId="{91152284-F3DB-4DEB-9DF6-F3AE61693B59}" srcOrd="4"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7.xml><?xml version="1.0" encoding="utf-8"?>
<dgm:dataModel xmlns:dgm="http://schemas.openxmlformats.org/drawingml/2006/diagram" xmlns:a="http://schemas.openxmlformats.org/drawingml/2006/main">
  <dgm:ptLst>
    <dgm:pt modelId="{96473E27-E226-4C42-929D-59DBF8733C15}" type="doc">
      <dgm:prSet loTypeId="urn:microsoft.com/office/officeart/2005/8/layout/arrow6" loCatId="process" qsTypeId="urn:microsoft.com/office/officeart/2005/8/quickstyle/simple1" qsCatId="simple" csTypeId="urn:microsoft.com/office/officeart/2005/8/colors/accent0_3" csCatId="mainScheme" phldr="1"/>
      <dgm:spPr/>
      <dgm:t>
        <a:bodyPr/>
        <a:lstStyle/>
        <a:p>
          <a:endParaRPr lang="fr-FR"/>
        </a:p>
      </dgm:t>
    </dgm:pt>
    <dgm:pt modelId="{B3208C80-E77B-4CD4-8D2B-759DCB5A7E84}" type="parTrans" cxnId="{2C4C6DB8-00BF-4AC6-BF98-F42EABDE9EE2}">
      <dgm:prSet/>
      <dgm:spPr/>
      <dgm:t>
        <a:bodyPr/>
        <a:lstStyle/>
        <a:p>
          <a:endParaRPr lang="fr-FR" sz="2400" b="0"/>
        </a:p>
      </dgm:t>
    </dgm:pt>
    <dgm:pt modelId="{78BA76EB-B9A8-44AA-A20E-2BF5C70A604A}">
      <dgm:prSet phldrT="[Texte]" custT="1"/>
      <dgm:spPr/>
      <dgm:t>
        <a:bodyPr/>
        <a:lstStyle/>
        <a:p>
          <a:pPr algn="ctr">
            <a:defRPr b="0" i="0"/>
          </a:pPr>
          <a:r>
            <a:rPr lang="1043" sz="3200" b="0" dirty="0" smtClean="0">
              <a:latin typeface="+mj-lt"/>
            </a:rPr>
            <a:t>DE-ESCALATIE</a:t>
          </a:r>
          <a:r>
            <a:rPr lang="nl-BE" sz="3200" b="0" dirty="0" smtClean="0">
              <a:latin typeface="+mj-lt"/>
            </a:rPr>
            <a:t>-</a:t>
          </a:r>
          <a:r>
            <a:rPr lang="1043" sz="3200" b="0" dirty="0" smtClean="0">
              <a:latin typeface="+mj-lt"/>
            </a:rPr>
            <a:t>FACTOREN</a:t>
          </a:r>
          <a:endParaRPr lang="fr-FR" sz="4000" b="0" dirty="0">
            <a:latin typeface="+mj-lt"/>
          </a:endParaRPr>
        </a:p>
      </dgm:t>
    </dgm:pt>
    <dgm:pt modelId="{8DD205F0-C6B2-4C23-AD2A-1FF2E200C90B}" type="sibTrans" cxnId="{2C4C6DB8-00BF-4AC6-BF98-F42EABDE9EE2}">
      <dgm:prSet/>
      <dgm:spPr/>
      <dgm:t>
        <a:bodyPr/>
        <a:lstStyle/>
        <a:p>
          <a:endParaRPr lang="fr-FR" sz="2400" b="0"/>
        </a:p>
      </dgm:t>
    </dgm:pt>
    <dgm:pt modelId="{280B6BB4-B200-455E-AB13-0AB1DAF58E67}" type="parTrans" cxnId="{52A2834D-8C8F-45AA-9551-D779EDD60956}">
      <dgm:prSet/>
      <dgm:spPr/>
      <dgm:t>
        <a:bodyPr/>
        <a:lstStyle/>
        <a:p>
          <a:endParaRPr lang="fr-FR" sz="2400" b="0"/>
        </a:p>
      </dgm:t>
    </dgm:pt>
    <dgm:pt modelId="{B252E89D-9A1B-4644-BCE3-63302BAAC4EA}">
      <dgm:prSet phldrT="[Texte]" custT="1"/>
      <dgm:spPr/>
      <dgm:t>
        <a:bodyPr/>
        <a:lstStyle/>
        <a:p>
          <a:pPr>
            <a:defRPr b="0" i="0"/>
          </a:pPr>
          <a:r>
            <a:rPr lang="1043" sz="3200" b="0" dirty="0" smtClean="0">
              <a:latin typeface="+mj-lt"/>
            </a:rPr>
            <a:t>ESCALATIE</a:t>
          </a:r>
          <a:r>
            <a:rPr lang="nl-BE" sz="3200" b="0" dirty="0" smtClean="0">
              <a:latin typeface="+mj-lt"/>
            </a:rPr>
            <a:t>-</a:t>
          </a:r>
          <a:r>
            <a:rPr lang="1043" sz="3200" b="0" dirty="0" smtClean="0">
              <a:latin typeface="+mj-lt"/>
            </a:rPr>
            <a:t>FACTOREN</a:t>
          </a:r>
          <a:endParaRPr lang="fr-FR" sz="3200" b="0" dirty="0">
            <a:latin typeface="+mj-lt"/>
          </a:endParaRPr>
        </a:p>
      </dgm:t>
    </dgm:pt>
    <dgm:pt modelId="{88B4CE71-232B-4011-8D40-2C1EC8535539}" type="sibTrans" cxnId="{52A2834D-8C8F-45AA-9551-D779EDD60956}">
      <dgm:prSet/>
      <dgm:spPr/>
      <dgm:t>
        <a:bodyPr/>
        <a:lstStyle/>
        <a:p>
          <a:endParaRPr lang="fr-FR" sz="2400" b="0"/>
        </a:p>
      </dgm:t>
    </dgm:pt>
    <dgm:pt modelId="{9AE552F4-CEB7-49B7-99CD-9000E174EBB8}" type="pres">
      <dgm:prSet presAssocID="{96473E27-E226-4C42-929D-59DBF8733C15}" presName="compositeShape" presStyleCnt="0">
        <dgm:presLayoutVars>
          <dgm:chMax val="2"/>
          <dgm:dir/>
          <dgm:resizeHandles val="exact"/>
        </dgm:presLayoutVars>
      </dgm:prSet>
      <dgm:spPr/>
      <dgm:t>
        <a:bodyPr/>
        <a:lstStyle/>
        <a:p>
          <a:endParaRPr lang="nl-NL"/>
        </a:p>
      </dgm:t>
    </dgm:pt>
    <dgm:pt modelId="{D13067EF-3AE6-42F8-9039-F0CA3D25DD11}" type="pres">
      <dgm:prSet presAssocID="{96473E27-E226-4C42-929D-59DBF8733C15}" presName="ribbon" presStyleLbl="node1" presStyleIdx="0" presStyleCnt="1" custLinFactNeighborX="462"/>
      <dgm:spPr/>
    </dgm:pt>
    <dgm:pt modelId="{01CF5A56-E686-4243-B689-898E079CDDAD}" type="pres">
      <dgm:prSet presAssocID="{96473E27-E226-4C42-929D-59DBF8733C15}" presName="leftArrowText" presStyleLbl="node1" presStyleIdx="0" presStyleCnt="1" custLinFactNeighborX="6710">
        <dgm:presLayoutVars>
          <dgm:chMax val="0"/>
          <dgm:bulletEnabled val="1"/>
        </dgm:presLayoutVars>
      </dgm:prSet>
      <dgm:spPr/>
      <dgm:t>
        <a:bodyPr/>
        <a:lstStyle/>
        <a:p>
          <a:endParaRPr lang="nl-NL"/>
        </a:p>
      </dgm:t>
    </dgm:pt>
    <dgm:pt modelId="{93877778-7799-46CE-892C-47919865CD8C}" type="pres">
      <dgm:prSet presAssocID="{96473E27-E226-4C42-929D-59DBF8733C15}" presName="rightArrowText" presStyleLbl="node1" presStyleIdx="0" presStyleCnt="1" custLinFactNeighborX="-7143" custLinFactNeighborY="-786">
        <dgm:presLayoutVars>
          <dgm:chMax val="0"/>
          <dgm:bulletEnabled val="1"/>
        </dgm:presLayoutVars>
      </dgm:prSet>
      <dgm:spPr/>
      <dgm:t>
        <a:bodyPr/>
        <a:lstStyle/>
        <a:p>
          <a:endParaRPr lang="nl-NL"/>
        </a:p>
      </dgm:t>
    </dgm:pt>
  </dgm:ptLst>
  <dgm:cxnLst>
    <dgm:cxn modelId="{4EF004D9-9101-4119-8142-409AC4ACAF89}" type="presOf" srcId="{96473E27-E226-4C42-929D-59DBF8733C15}" destId="{9AE552F4-CEB7-49B7-99CD-9000E174EBB8}" srcOrd="0" destOrd="0" presId="urn:microsoft.com/office/officeart/2005/8/layout/arrow6"/>
    <dgm:cxn modelId="{AB23BE4E-C54A-47DD-B429-F9F9DEC80EAE}" type="presOf" srcId="{B252E89D-9A1B-4644-BCE3-63302BAAC4EA}" destId="{93877778-7799-46CE-892C-47919865CD8C}" srcOrd="0" destOrd="0" presId="urn:microsoft.com/office/officeart/2005/8/layout/arrow6"/>
    <dgm:cxn modelId="{DD1D8128-0893-48A2-AFC6-BB46E71A0ED9}" type="presOf" srcId="{78BA76EB-B9A8-44AA-A20E-2BF5C70A604A}" destId="{01CF5A56-E686-4243-B689-898E079CDDAD}" srcOrd="0" destOrd="0" presId="urn:microsoft.com/office/officeart/2005/8/layout/arrow6"/>
    <dgm:cxn modelId="{2C4C6DB8-00BF-4AC6-BF98-F42EABDE9EE2}" srcId="{96473E27-E226-4C42-929D-59DBF8733C15}" destId="{78BA76EB-B9A8-44AA-A20E-2BF5C70A604A}" srcOrd="0" destOrd="0" parTransId="{B3208C80-E77B-4CD4-8D2B-759DCB5A7E84}" sibTransId="{8DD205F0-C6B2-4C23-AD2A-1FF2E200C90B}"/>
    <dgm:cxn modelId="{52A2834D-8C8F-45AA-9551-D779EDD60956}" srcId="{96473E27-E226-4C42-929D-59DBF8733C15}" destId="{B252E89D-9A1B-4644-BCE3-63302BAAC4EA}" srcOrd="1" destOrd="0" parTransId="{280B6BB4-B200-455E-AB13-0AB1DAF58E67}" sibTransId="{88B4CE71-232B-4011-8D40-2C1EC8535539}"/>
    <dgm:cxn modelId="{57BE39BE-DC81-4117-8BC6-E3281E138C17}" type="presParOf" srcId="{9AE552F4-CEB7-49B7-99CD-9000E174EBB8}" destId="{D13067EF-3AE6-42F8-9039-F0CA3D25DD11}" srcOrd="0" destOrd="0" presId="urn:microsoft.com/office/officeart/2005/8/layout/arrow6"/>
    <dgm:cxn modelId="{D4B5FDD4-2023-4E73-9F28-3962D6122DBB}" type="presParOf" srcId="{9AE552F4-CEB7-49B7-99CD-9000E174EBB8}" destId="{01CF5A56-E686-4243-B689-898E079CDDAD}" srcOrd="1" destOrd="0" presId="urn:microsoft.com/office/officeart/2005/8/layout/arrow6"/>
    <dgm:cxn modelId="{59174B37-D191-4661-87E6-82620B262B60}" type="presParOf" srcId="{9AE552F4-CEB7-49B7-99CD-9000E174EBB8}" destId="{93877778-7799-46CE-892C-47919865CD8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8.xml><?xml version="1.0" encoding="utf-8"?>
<dgm:dataModel xmlns:dgm="http://schemas.openxmlformats.org/drawingml/2006/diagram" xmlns:a="http://schemas.openxmlformats.org/drawingml/2006/main">
  <dgm:ptLst>
    <dgm:pt modelId="{4E31BAF1-7FE0-42BA-BF4B-F41BB5A56BFF}" type="doc">
      <dgm:prSet loTypeId="urn:microsoft.com/office/officeart/2005/8/layout/arrow2" loCatId="process" qsTypeId="urn:microsoft.com/office/officeart/2005/8/quickstyle/simple2" qsCatId="simple" csTypeId="urn:microsoft.com/office/officeart/2005/8/colors/accent0_3" csCatId="mainScheme" phldr="1"/>
      <dgm:spPr/>
      <dgm:t>
        <a:bodyPr/>
        <a:lstStyle/>
        <a:p>
          <a:endParaRPr lang="fr-FR"/>
        </a:p>
      </dgm:t>
    </dgm:pt>
    <dgm:pt modelId="{4392131C-0FC4-4FA2-B3C5-19CCBF17C383}" type="parTrans" cxnId="{43BC6A6B-67D7-41FF-8363-01F0A5913EEC}">
      <dgm:prSet/>
      <dgm:spPr/>
      <dgm:t>
        <a:bodyPr/>
        <a:lstStyle/>
        <a:p>
          <a:endParaRPr lang="fr-FR">
            <a:latin typeface="Calibri Light" panose="020F0302020204030204" pitchFamily="34" charset="0"/>
            <a:cs typeface="Calibri Light" panose="020F0302020204030204" pitchFamily="34" charset="0"/>
          </a:endParaRPr>
        </a:p>
      </dgm:t>
    </dgm:pt>
    <dgm:pt modelId="{2AF987FA-B47D-4BAF-9A46-7C9502EC73AC}">
      <dgm:prSet phldrT="[Texte]" custT="1"/>
      <dgm:spPr/>
      <dgm:t>
        <a:bodyPr/>
        <a:lstStyle/>
        <a:p>
          <a:pPr>
            <a:defRPr b="0" i="0"/>
          </a:pPr>
          <a:r>
            <a:rPr lang="nl-BE" sz="2000" dirty="0" smtClean="0">
              <a:latin typeface="Calibri Light" panose="020F0302020204030204" pitchFamily="34" charset="0"/>
              <a:cs typeface="Calibri Light" panose="020F0302020204030204" pitchFamily="34" charset="0"/>
            </a:rPr>
            <a:t>RISICO OP UITZETTING</a:t>
          </a:r>
          <a:endParaRPr lang="fr-FR" sz="1800" dirty="0">
            <a:latin typeface="Calibri Light" panose="020F0302020204030204" pitchFamily="34" charset="0"/>
            <a:cs typeface="Calibri Light" panose="020F0302020204030204" pitchFamily="34" charset="0"/>
          </a:endParaRPr>
        </a:p>
      </dgm:t>
    </dgm:pt>
    <dgm:pt modelId="{921F3CC0-2B1D-4D8F-A0B1-728532838C53}" type="sibTrans" cxnId="{43BC6A6B-67D7-41FF-8363-01F0A5913EEC}">
      <dgm:prSet/>
      <dgm:spPr/>
      <dgm:t>
        <a:bodyPr/>
        <a:lstStyle/>
        <a:p>
          <a:endParaRPr lang="fr-FR">
            <a:latin typeface="Calibri Light" panose="020F0302020204030204" pitchFamily="34" charset="0"/>
            <a:cs typeface="Calibri Light" panose="020F0302020204030204" pitchFamily="34" charset="0"/>
          </a:endParaRPr>
        </a:p>
      </dgm:t>
    </dgm:pt>
    <dgm:pt modelId="{180FAF69-36F7-426F-9238-5EED66C4DDEB}" type="parTrans" cxnId="{AC44EA21-4BBE-42DA-8FC5-F156977A3FC4}">
      <dgm:prSet/>
      <dgm:spPr/>
      <dgm:t>
        <a:bodyPr/>
        <a:lstStyle/>
        <a:p>
          <a:endParaRPr lang="fr-FR">
            <a:latin typeface="Calibri Light" panose="020F0302020204030204" pitchFamily="34" charset="0"/>
            <a:cs typeface="Calibri Light" panose="020F0302020204030204" pitchFamily="34" charset="0"/>
          </a:endParaRPr>
        </a:p>
      </dgm:t>
    </dgm:pt>
    <dgm:pt modelId="{F833CB4A-8F71-4A84-9A81-C7DF89B98839}">
      <dgm:prSet phldrT="[Texte]" custT="1"/>
      <dgm:spPr/>
      <dgm:t>
        <a:bodyPr/>
        <a:lstStyle/>
        <a:p>
          <a:pPr>
            <a:defRPr b="0" i="0"/>
          </a:pPr>
          <a:r>
            <a:rPr lang="1043" sz="2000" b="0">
              <a:latin typeface="Calibri Light" panose="020F0302020204030204" pitchFamily="34" charset="0"/>
              <a:cs typeface="Calibri Light" panose="020F0302020204030204" pitchFamily="34" charset="0"/>
            </a:rPr>
            <a:t>ESCALATIEFACTOREN</a:t>
          </a:r>
          <a:endParaRPr lang="fr-FR" sz="2000" b="0">
            <a:latin typeface="Calibri Light" panose="020F0302020204030204" pitchFamily="34" charset="0"/>
            <a:cs typeface="Calibri Light" panose="020F0302020204030204" pitchFamily="34" charset="0"/>
          </a:endParaRPr>
        </a:p>
      </dgm:t>
    </dgm:pt>
    <dgm:pt modelId="{BDB36770-121B-41A0-A1D1-B73BF670C03E}" type="parTrans" cxnId="{C4EA94C8-A198-4F1E-8BBF-F46620DEA89A}">
      <dgm:prSet/>
      <dgm:spPr/>
      <dgm:t>
        <a:bodyPr/>
        <a:lstStyle/>
        <a:p>
          <a:endParaRPr lang="fr-FR"/>
        </a:p>
      </dgm:t>
    </dgm:pt>
    <dgm:pt modelId="{964CADBA-75B7-4CCE-86AE-C985B0B18A16}">
      <dgm:prSet phldrT="[Texte]" custT="1"/>
      <dgm:spPr/>
      <dgm:t>
        <a:bodyPr/>
        <a:lstStyle/>
        <a:p>
          <a:pPr>
            <a:defRPr b="0" i="0"/>
          </a:pPr>
          <a:r>
            <a:rPr lang="1043" sz="1800" b="0">
              <a:latin typeface="Calibri Light" panose="020F0302020204030204" pitchFamily="34" charset="0"/>
              <a:cs typeface="Calibri Light" panose="020F0302020204030204" pitchFamily="34" charset="0"/>
            </a:rPr>
            <a:t>Verbonden aan de huurder(s) of bewoner(s)</a:t>
          </a:r>
          <a:endParaRPr lang="fr-FR" sz="1800" b="0">
            <a:latin typeface="Calibri Light" panose="020F0302020204030204" pitchFamily="34" charset="0"/>
            <a:cs typeface="Calibri Light" panose="020F0302020204030204" pitchFamily="34" charset="0"/>
          </a:endParaRPr>
        </a:p>
      </dgm:t>
    </dgm:pt>
    <dgm:pt modelId="{2F2C7BB2-08EB-405B-88BE-46D9D2F66747}" type="sibTrans" cxnId="{C4EA94C8-A198-4F1E-8BBF-F46620DEA89A}">
      <dgm:prSet/>
      <dgm:spPr/>
      <dgm:t>
        <a:bodyPr/>
        <a:lstStyle/>
        <a:p>
          <a:endParaRPr lang="fr-FR"/>
        </a:p>
      </dgm:t>
    </dgm:pt>
    <dgm:pt modelId="{AB1A5673-FB22-444C-9371-D66AAD31F976}" type="parTrans" cxnId="{4244D23A-624A-4C6E-AE3F-9BDC32AA945B}">
      <dgm:prSet/>
      <dgm:spPr/>
      <dgm:t>
        <a:bodyPr/>
        <a:lstStyle/>
        <a:p>
          <a:endParaRPr lang="fr-FR"/>
        </a:p>
      </dgm:t>
    </dgm:pt>
    <dgm:pt modelId="{0FCB6BDC-EC07-40B8-B2F0-BB5E25EE97E3}">
      <dgm:prSet phldrT="[Texte]" custT="1"/>
      <dgm:spPr/>
      <dgm:t>
        <a:bodyPr/>
        <a:lstStyle/>
        <a:p>
          <a:pPr>
            <a:defRPr b="0" i="0"/>
          </a:pPr>
          <a:r>
            <a:rPr lang="1043" sz="1800" b="0">
              <a:latin typeface="Calibri Light" panose="020F0302020204030204" pitchFamily="34" charset="0"/>
              <a:cs typeface="Calibri Light" panose="020F0302020204030204" pitchFamily="34" charset="0"/>
            </a:rPr>
            <a:t>Verbonden aan de eigenaar/verhuurder</a:t>
          </a:r>
          <a:endParaRPr lang="fr-FR" sz="1800" b="0">
            <a:latin typeface="Calibri Light" panose="020F0302020204030204" pitchFamily="34" charset="0"/>
            <a:cs typeface="Calibri Light" panose="020F0302020204030204" pitchFamily="34" charset="0"/>
          </a:endParaRPr>
        </a:p>
      </dgm:t>
    </dgm:pt>
    <dgm:pt modelId="{8ABFE15E-CC14-4928-8DE0-BD2454775B4E}" type="sibTrans" cxnId="{4244D23A-624A-4C6E-AE3F-9BDC32AA945B}">
      <dgm:prSet/>
      <dgm:spPr/>
      <dgm:t>
        <a:bodyPr/>
        <a:lstStyle/>
        <a:p>
          <a:endParaRPr lang="fr-FR"/>
        </a:p>
      </dgm:t>
    </dgm:pt>
    <dgm:pt modelId="{FCA61379-4FE0-411D-8050-C59444BF0DC5}" type="sibTrans" cxnId="{AC44EA21-4BBE-42DA-8FC5-F156977A3FC4}">
      <dgm:prSet/>
      <dgm:spPr/>
      <dgm:t>
        <a:bodyPr/>
        <a:lstStyle/>
        <a:p>
          <a:endParaRPr lang="fr-FR">
            <a:latin typeface="Calibri Light" panose="020F0302020204030204" pitchFamily="34" charset="0"/>
            <a:cs typeface="Calibri Light" panose="020F0302020204030204" pitchFamily="34" charset="0"/>
          </a:endParaRPr>
        </a:p>
      </dgm:t>
    </dgm:pt>
    <dgm:pt modelId="{A37A1ED1-2156-41EE-B4B2-A691C59FABEF}" type="parTrans" cxnId="{FF24A3CD-FBCB-4529-80FE-A21CC4A66948}">
      <dgm:prSet/>
      <dgm:spPr/>
      <dgm:t>
        <a:bodyPr/>
        <a:lstStyle/>
        <a:p>
          <a:endParaRPr lang="fr-FR">
            <a:latin typeface="Calibri Light" panose="020F0302020204030204" pitchFamily="34" charset="0"/>
            <a:cs typeface="Calibri Light" panose="020F0302020204030204" pitchFamily="34" charset="0"/>
          </a:endParaRPr>
        </a:p>
      </dgm:t>
    </dgm:pt>
    <dgm:pt modelId="{62BC6477-61E4-4ECF-AF9A-5D5A84A354BB}">
      <dgm:prSet phldrT="[Texte]" custT="1"/>
      <dgm:spPr/>
      <dgm:t>
        <a:bodyPr/>
        <a:lstStyle/>
        <a:p>
          <a:pPr>
            <a:defRPr b="0" i="0"/>
          </a:pPr>
          <a:r>
            <a:rPr lang="nl-BE" sz="2000" dirty="0" smtClean="0">
              <a:latin typeface="Calibri Light" panose="020F0302020204030204" pitchFamily="34" charset="0"/>
              <a:cs typeface="Calibri Light" panose="020F0302020204030204" pitchFamily="34" charset="0"/>
            </a:rPr>
            <a:t>EFFECTIEVE</a:t>
          </a:r>
          <a:r>
            <a:rPr lang="1043" sz="2000" dirty="0" smtClean="0">
              <a:latin typeface="Calibri Light" panose="020F0302020204030204" pitchFamily="34" charset="0"/>
              <a:cs typeface="Calibri Light" panose="020F0302020204030204" pitchFamily="34" charset="0"/>
            </a:rPr>
            <a:t> </a:t>
          </a:r>
          <a:r>
            <a:rPr lang="1043" sz="2000" dirty="0">
              <a:latin typeface="Calibri Light" panose="020F0302020204030204" pitchFamily="34" charset="0"/>
              <a:cs typeface="Calibri Light" panose="020F0302020204030204" pitchFamily="34" charset="0"/>
            </a:rPr>
            <a:t>UITZETTING </a:t>
          </a:r>
          <a:r>
            <a:rPr lang="1043" sz="1800" dirty="0">
              <a:latin typeface="Calibri Light" panose="020F0302020204030204" pitchFamily="34" charset="0"/>
              <a:cs typeface="Calibri Light" panose="020F0302020204030204" pitchFamily="34" charset="0"/>
            </a:rPr>
            <a:t>(procedure volledig doorlopen)</a:t>
          </a:r>
          <a:endParaRPr lang="fr-FR" sz="1800" dirty="0">
            <a:latin typeface="Calibri Light" panose="020F0302020204030204" pitchFamily="34" charset="0"/>
            <a:cs typeface="Calibri Light" panose="020F0302020204030204" pitchFamily="34" charset="0"/>
          </a:endParaRPr>
        </a:p>
      </dgm:t>
    </dgm:pt>
    <dgm:pt modelId="{B393F6FC-8D92-4D1F-A757-1AC34CAAEE6B}" type="sibTrans" cxnId="{FF24A3CD-FBCB-4529-80FE-A21CC4A66948}">
      <dgm:prSet/>
      <dgm:spPr/>
      <dgm:t>
        <a:bodyPr/>
        <a:lstStyle/>
        <a:p>
          <a:endParaRPr lang="fr-FR">
            <a:latin typeface="Calibri Light" panose="020F0302020204030204" pitchFamily="34" charset="0"/>
            <a:cs typeface="Calibri Light" panose="020F0302020204030204" pitchFamily="34" charset="0"/>
          </a:endParaRPr>
        </a:p>
      </dgm:t>
    </dgm:pt>
    <dgm:pt modelId="{33AF4825-C40E-429A-A4CF-027A51EFC192}" type="pres">
      <dgm:prSet presAssocID="{4E31BAF1-7FE0-42BA-BF4B-F41BB5A56BFF}" presName="arrowDiagram" presStyleCnt="0">
        <dgm:presLayoutVars>
          <dgm:chMax val="5"/>
          <dgm:dir/>
          <dgm:resizeHandles val="exact"/>
        </dgm:presLayoutVars>
      </dgm:prSet>
      <dgm:spPr/>
      <dgm:t>
        <a:bodyPr/>
        <a:lstStyle/>
        <a:p>
          <a:endParaRPr lang="nl-NL"/>
        </a:p>
      </dgm:t>
    </dgm:pt>
    <dgm:pt modelId="{F6B1F8FB-1CB9-4CDA-91DD-EC3FEF0B0BDF}" type="pres">
      <dgm:prSet presAssocID="{4E31BAF1-7FE0-42BA-BF4B-F41BB5A56BFF}" presName="arrow" presStyleLbl="bgShp" presStyleIdx="0" presStyleCnt="1"/>
      <dgm:spPr/>
    </dgm:pt>
    <dgm:pt modelId="{E8144D2A-3465-4C34-93D6-DF76469B5A3D}" type="pres">
      <dgm:prSet presAssocID="{4E31BAF1-7FE0-42BA-BF4B-F41BB5A56BFF}" presName="arrowDiagram3" presStyleCnt="0"/>
      <dgm:spPr/>
    </dgm:pt>
    <dgm:pt modelId="{1C9FAB3E-943E-462F-BA2D-A31F15C9CEE1}" type="pres">
      <dgm:prSet presAssocID="{2AF987FA-B47D-4BAF-9A46-7C9502EC73AC}" presName="bullet3a" presStyleLbl="node1" presStyleIdx="0" presStyleCnt="3"/>
      <dgm:spPr/>
    </dgm:pt>
    <dgm:pt modelId="{4DD0F1B1-37EE-470C-916A-2721F4277B97}" type="pres">
      <dgm:prSet presAssocID="{2AF987FA-B47D-4BAF-9A46-7C9502EC73AC}" presName="textBox3a" presStyleLbl="revTx" presStyleIdx="0" presStyleCnt="3" custScaleX="118044" custLinFactNeighborX="4199" custLinFactNeighborY="9027">
        <dgm:presLayoutVars>
          <dgm:bulletEnabled val="1"/>
        </dgm:presLayoutVars>
      </dgm:prSet>
      <dgm:spPr/>
      <dgm:t>
        <a:bodyPr/>
        <a:lstStyle/>
        <a:p>
          <a:endParaRPr lang="nl-NL"/>
        </a:p>
      </dgm:t>
    </dgm:pt>
    <dgm:pt modelId="{2A22B379-C326-4138-865E-6D436F407B9E}" type="pres">
      <dgm:prSet presAssocID="{F833CB4A-8F71-4A84-9A81-C7DF89B98839}" presName="bullet3b" presStyleLbl="node1" presStyleIdx="1" presStyleCnt="3"/>
      <dgm:spPr/>
    </dgm:pt>
    <dgm:pt modelId="{199E94E4-2A0C-49F7-AC92-22329FCC36E6}" type="pres">
      <dgm:prSet presAssocID="{F833CB4A-8F71-4A84-9A81-C7DF89B98839}" presName="textBox3b" presStyleLbl="revTx" presStyleIdx="1" presStyleCnt="3" custScaleX="121394" custLinFactNeighborX="9916" custLinFactNeighborY="2545">
        <dgm:presLayoutVars>
          <dgm:bulletEnabled val="1"/>
        </dgm:presLayoutVars>
      </dgm:prSet>
      <dgm:spPr/>
      <dgm:t>
        <a:bodyPr/>
        <a:lstStyle/>
        <a:p>
          <a:endParaRPr lang="nl-NL"/>
        </a:p>
      </dgm:t>
    </dgm:pt>
    <dgm:pt modelId="{B112CB9F-C73A-4258-B4A7-39527035DF90}" type="pres">
      <dgm:prSet presAssocID="{62BC6477-61E4-4ECF-AF9A-5D5A84A354BB}" presName="bullet3c" presStyleLbl="node1" presStyleIdx="2" presStyleCnt="3"/>
      <dgm:spPr/>
    </dgm:pt>
    <dgm:pt modelId="{3AA27E49-42BD-4D14-A44C-EF28302A1F0E}" type="pres">
      <dgm:prSet presAssocID="{62BC6477-61E4-4ECF-AF9A-5D5A84A354BB}" presName="textBox3c" presStyleLbl="revTx" presStyleIdx="2" presStyleCnt="3" custScaleX="117120" custLinFactNeighborX="12869" custLinFactNeighborY="375">
        <dgm:presLayoutVars>
          <dgm:bulletEnabled val="1"/>
        </dgm:presLayoutVars>
      </dgm:prSet>
      <dgm:spPr/>
      <dgm:t>
        <a:bodyPr/>
        <a:lstStyle/>
        <a:p>
          <a:endParaRPr lang="nl-NL"/>
        </a:p>
      </dgm:t>
    </dgm:pt>
  </dgm:ptLst>
  <dgm:cxnLst>
    <dgm:cxn modelId="{6E8E18BE-0D0A-4978-8D0D-3F0397B86F9D}" type="presOf" srcId="{62BC6477-61E4-4ECF-AF9A-5D5A84A354BB}" destId="{3AA27E49-42BD-4D14-A44C-EF28302A1F0E}" srcOrd="0" destOrd="0" presId="urn:microsoft.com/office/officeart/2005/8/layout/arrow2"/>
    <dgm:cxn modelId="{C4EA94C8-A198-4F1E-8BBF-F46620DEA89A}" srcId="{F833CB4A-8F71-4A84-9A81-C7DF89B98839}" destId="{964CADBA-75B7-4CCE-86AE-C985B0B18A16}" srcOrd="0" destOrd="0" parTransId="{BDB36770-121B-41A0-A1D1-B73BF670C03E}" sibTransId="{2F2C7BB2-08EB-405B-88BE-46D9D2F66747}"/>
    <dgm:cxn modelId="{FF24A3CD-FBCB-4529-80FE-A21CC4A66948}" srcId="{4E31BAF1-7FE0-42BA-BF4B-F41BB5A56BFF}" destId="{62BC6477-61E4-4ECF-AF9A-5D5A84A354BB}" srcOrd="2" destOrd="0" parTransId="{A37A1ED1-2156-41EE-B4B2-A691C59FABEF}" sibTransId="{B393F6FC-8D92-4D1F-A757-1AC34CAAEE6B}"/>
    <dgm:cxn modelId="{AC44EA21-4BBE-42DA-8FC5-F156977A3FC4}" srcId="{4E31BAF1-7FE0-42BA-BF4B-F41BB5A56BFF}" destId="{F833CB4A-8F71-4A84-9A81-C7DF89B98839}" srcOrd="1" destOrd="0" parTransId="{180FAF69-36F7-426F-9238-5EED66C4DDEB}" sibTransId="{FCA61379-4FE0-411D-8050-C59444BF0DC5}"/>
    <dgm:cxn modelId="{B5E4801F-3894-4E4F-A97A-FF863395B809}" type="presOf" srcId="{4E31BAF1-7FE0-42BA-BF4B-F41BB5A56BFF}" destId="{33AF4825-C40E-429A-A4CF-027A51EFC192}" srcOrd="0" destOrd="0" presId="urn:microsoft.com/office/officeart/2005/8/layout/arrow2"/>
    <dgm:cxn modelId="{8C0BCD7C-E07F-4F2F-B535-069964883F35}" type="presOf" srcId="{2AF987FA-B47D-4BAF-9A46-7C9502EC73AC}" destId="{4DD0F1B1-37EE-470C-916A-2721F4277B97}" srcOrd="0" destOrd="0" presId="urn:microsoft.com/office/officeart/2005/8/layout/arrow2"/>
    <dgm:cxn modelId="{D0820814-15D8-472B-A87C-1FC7751DA1BF}" type="presOf" srcId="{0FCB6BDC-EC07-40B8-B2F0-BB5E25EE97E3}" destId="{199E94E4-2A0C-49F7-AC92-22329FCC36E6}" srcOrd="0" destOrd="2" presId="urn:microsoft.com/office/officeart/2005/8/layout/arrow2"/>
    <dgm:cxn modelId="{4153A9A2-208E-4761-A7B2-76819436E748}" type="presOf" srcId="{F833CB4A-8F71-4A84-9A81-C7DF89B98839}" destId="{199E94E4-2A0C-49F7-AC92-22329FCC36E6}" srcOrd="0" destOrd="0" presId="urn:microsoft.com/office/officeart/2005/8/layout/arrow2"/>
    <dgm:cxn modelId="{43BC6A6B-67D7-41FF-8363-01F0A5913EEC}" srcId="{4E31BAF1-7FE0-42BA-BF4B-F41BB5A56BFF}" destId="{2AF987FA-B47D-4BAF-9A46-7C9502EC73AC}" srcOrd="0" destOrd="0" parTransId="{4392131C-0FC4-4FA2-B3C5-19CCBF17C383}" sibTransId="{921F3CC0-2B1D-4D8F-A0B1-728532838C53}"/>
    <dgm:cxn modelId="{4244D23A-624A-4C6E-AE3F-9BDC32AA945B}" srcId="{F833CB4A-8F71-4A84-9A81-C7DF89B98839}" destId="{0FCB6BDC-EC07-40B8-B2F0-BB5E25EE97E3}" srcOrd="1" destOrd="0" parTransId="{AB1A5673-FB22-444C-9371-D66AAD31F976}" sibTransId="{8ABFE15E-CC14-4928-8DE0-BD2454775B4E}"/>
    <dgm:cxn modelId="{A02913C3-653E-4D88-A169-CB562246929A}" type="presOf" srcId="{964CADBA-75B7-4CCE-86AE-C985B0B18A16}" destId="{199E94E4-2A0C-49F7-AC92-22329FCC36E6}" srcOrd="0" destOrd="1" presId="urn:microsoft.com/office/officeart/2005/8/layout/arrow2"/>
    <dgm:cxn modelId="{366F337F-3200-418F-B655-9CA80FDF508C}" type="presParOf" srcId="{33AF4825-C40E-429A-A4CF-027A51EFC192}" destId="{F6B1F8FB-1CB9-4CDA-91DD-EC3FEF0B0BDF}" srcOrd="0" destOrd="0" presId="urn:microsoft.com/office/officeart/2005/8/layout/arrow2"/>
    <dgm:cxn modelId="{ED1B86FE-04C3-448E-A596-018C83EE41F1}" type="presParOf" srcId="{33AF4825-C40E-429A-A4CF-027A51EFC192}" destId="{E8144D2A-3465-4C34-93D6-DF76469B5A3D}" srcOrd="1" destOrd="0" presId="urn:microsoft.com/office/officeart/2005/8/layout/arrow2"/>
    <dgm:cxn modelId="{1DA309AC-1BAD-4059-9DE7-39D050C35BAB}" type="presParOf" srcId="{E8144D2A-3465-4C34-93D6-DF76469B5A3D}" destId="{1C9FAB3E-943E-462F-BA2D-A31F15C9CEE1}" srcOrd="0" destOrd="0" presId="urn:microsoft.com/office/officeart/2005/8/layout/arrow2"/>
    <dgm:cxn modelId="{14729450-CE8F-42FC-84E0-73852EE7EF4E}" type="presParOf" srcId="{E8144D2A-3465-4C34-93D6-DF76469B5A3D}" destId="{4DD0F1B1-37EE-470C-916A-2721F4277B97}" srcOrd="1" destOrd="0" presId="urn:microsoft.com/office/officeart/2005/8/layout/arrow2"/>
    <dgm:cxn modelId="{FA4FD8A9-5BD3-4BC9-A106-CF24BC48E486}" type="presParOf" srcId="{E8144D2A-3465-4C34-93D6-DF76469B5A3D}" destId="{2A22B379-C326-4138-865E-6D436F407B9E}" srcOrd="2" destOrd="0" presId="urn:microsoft.com/office/officeart/2005/8/layout/arrow2"/>
    <dgm:cxn modelId="{BF6CE1AA-008D-430A-8095-4252CEC2BD74}" type="presParOf" srcId="{E8144D2A-3465-4C34-93D6-DF76469B5A3D}" destId="{199E94E4-2A0C-49F7-AC92-22329FCC36E6}" srcOrd="3" destOrd="0" presId="urn:microsoft.com/office/officeart/2005/8/layout/arrow2"/>
    <dgm:cxn modelId="{432120BC-C5A3-4E71-98D1-FDE00CB7DFAB}" type="presParOf" srcId="{E8144D2A-3465-4C34-93D6-DF76469B5A3D}" destId="{B112CB9F-C73A-4258-B4A7-39527035DF90}" srcOrd="4" destOrd="0" presId="urn:microsoft.com/office/officeart/2005/8/layout/arrow2"/>
    <dgm:cxn modelId="{21F6251E-A1FE-4A77-ABBF-C90B9149D37E}" type="presParOf" srcId="{E8144D2A-3465-4C34-93D6-DF76469B5A3D}" destId="{3AA27E49-42BD-4D14-A44C-EF28302A1F0E}"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9.xml><?xml version="1.0" encoding="utf-8"?>
<dgm:dataModel xmlns:dgm="http://schemas.openxmlformats.org/drawingml/2006/diagram" xmlns:a="http://schemas.openxmlformats.org/drawingml/2006/main">
  <dgm:ptLst>
    <dgm:pt modelId="{F985BD35-15BC-4764-9E54-85CC4FBF700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fr-FR"/>
        </a:p>
      </dgm:t>
    </dgm:pt>
    <dgm:pt modelId="{EBB37512-F34F-4D79-9CB2-8361F22A5FA5}" type="parTrans" cxnId="{40F623CE-B4E7-4E48-A266-744BD48C6FF4}">
      <dgm:prSet/>
      <dgm:spPr/>
      <dgm:t>
        <a:bodyPr/>
        <a:lstStyle/>
        <a:p>
          <a:endParaRPr lang="fr-FR" sz="1800"/>
        </a:p>
      </dgm:t>
    </dgm:pt>
    <dgm:pt modelId="{EA0DBB90-525B-46DC-97DC-E267CE09C1C1}">
      <dgm:prSet phldrT="[Texte]" custT="1"/>
      <dgm:spPr/>
      <dgm:t>
        <a:bodyPr/>
        <a:lstStyle/>
        <a:p>
          <a:pPr>
            <a:defRPr b="0" i="0"/>
          </a:pPr>
          <a:r>
            <a:rPr lang="1043" sz="2800" dirty="0">
              <a:latin typeface="+mj-lt"/>
            </a:rPr>
            <a:t>MATERIËLE EN FINANCIËLE GEVOLGEN</a:t>
          </a:r>
        </a:p>
      </dgm:t>
    </dgm:pt>
    <dgm:pt modelId="{04ED718F-8907-476C-BD79-A0B9C93A8F57}" type="sibTrans" cxnId="{40F623CE-B4E7-4E48-A266-744BD48C6FF4}">
      <dgm:prSet/>
      <dgm:spPr/>
      <dgm:t>
        <a:bodyPr/>
        <a:lstStyle/>
        <a:p>
          <a:endParaRPr lang="fr-FR" sz="1800"/>
        </a:p>
      </dgm:t>
    </dgm:pt>
    <dgm:pt modelId="{C9E42623-F50F-4FAE-93A0-3629C013EBAB}" type="parTrans" cxnId="{CD54C493-194D-40CC-89A5-49C8F0F6BCE6}">
      <dgm:prSet/>
      <dgm:spPr/>
      <dgm:t>
        <a:bodyPr/>
        <a:lstStyle/>
        <a:p>
          <a:endParaRPr lang="fr-FR" sz="1800"/>
        </a:p>
      </dgm:t>
    </dgm:pt>
    <dgm:pt modelId="{B6A92D5A-034E-435D-AEA6-792B1CF88247}">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latin typeface="+mj-lt"/>
            </a:rPr>
            <a:t>ADMINISTRATIEVE </a:t>
          </a:r>
          <a:r>
            <a:rPr lang="1043" sz="2800" dirty="0" smtClean="0">
              <a:latin typeface="+mj-lt"/>
            </a:rPr>
            <a:t>GEVOLGEN</a:t>
          </a:r>
          <a:endParaRPr lang="fr-FR" sz="2800" dirty="0"/>
        </a:p>
      </dgm:t>
    </dgm:pt>
    <dgm:pt modelId="{86FFFF9E-3816-4D45-AA43-A73FC335F057}" type="sibTrans" cxnId="{CD54C493-194D-40CC-89A5-49C8F0F6BCE6}">
      <dgm:prSet/>
      <dgm:spPr/>
      <dgm:t>
        <a:bodyPr/>
        <a:lstStyle/>
        <a:p>
          <a:endParaRPr lang="fr-FR" sz="1800"/>
        </a:p>
      </dgm:t>
    </dgm:pt>
    <dgm:pt modelId="{D8DC7E8E-C41C-430C-BB96-79D09A6D9EFB}" type="parTrans" cxnId="{B631E41E-389B-45A1-9A69-AEFCC406F81C}">
      <dgm:prSet/>
      <dgm:spPr/>
      <dgm:t>
        <a:bodyPr/>
        <a:lstStyle/>
        <a:p>
          <a:endParaRPr lang="fr-FR" sz="1800"/>
        </a:p>
      </dgm:t>
    </dgm:pt>
    <dgm:pt modelId="{922E6AF4-3B04-470F-8BCB-9C09783E61CC}">
      <dgm:prSet custT="1"/>
      <dgm:spPr/>
      <dgm:t>
        <a:bodyPr/>
        <a:lstStyle/>
        <a:p>
          <a:pPr>
            <a:defRPr b="0" i="0"/>
          </a:pPr>
          <a:r>
            <a:rPr lang="1043" sz="2800" dirty="0">
              <a:latin typeface="+mj-lt"/>
            </a:rPr>
            <a:t>GEVOLGEN VOOR GEZONDHEID EN WELZIJN</a:t>
          </a:r>
        </a:p>
      </dgm:t>
    </dgm:pt>
    <dgm:pt modelId="{E2A8E3DF-F40D-4589-8640-0C7934AC3B24}" type="sibTrans" cxnId="{B631E41E-389B-45A1-9A69-AEFCC406F81C}">
      <dgm:prSet/>
      <dgm:spPr/>
      <dgm:t>
        <a:bodyPr/>
        <a:lstStyle/>
        <a:p>
          <a:endParaRPr lang="fr-FR" sz="1800"/>
        </a:p>
      </dgm:t>
    </dgm:pt>
    <dgm:pt modelId="{7CFC58E7-C64B-4057-BE65-C579CFF9FD31}" type="parTrans" cxnId="{4EACDFDC-907D-41F7-919D-748FBC29DD2F}">
      <dgm:prSet/>
      <dgm:spPr/>
      <dgm:t>
        <a:bodyPr/>
        <a:lstStyle/>
        <a:p>
          <a:endParaRPr lang="fr-FR" sz="1800"/>
        </a:p>
      </dgm:t>
    </dgm:pt>
    <dgm:pt modelId="{E033497A-5302-45F0-84C9-557BC6E07C78}">
      <dgm:prSet phldrT="[Texte]" custT="1"/>
      <dgm:spPr/>
      <dgm:t>
        <a:bodyPr/>
        <a:lstStyle/>
        <a:p>
          <a:pPr marL="0" marR="0" lvl="0" indent="0" defTabSz="914400" eaLnBrk="1" fontAlgn="auto" latinLnBrk="0" hangingPunct="1">
            <a:lnSpc>
              <a:spcPct val="100000"/>
            </a:lnSpc>
            <a:spcBef>
              <a:spcPct val="0"/>
            </a:spcBef>
            <a:spcAft>
              <a:spcPct val="0"/>
            </a:spcAft>
            <a:buClrTx/>
            <a:buSzTx/>
            <a:buFontTx/>
            <a:buNone/>
            <a:defRPr b="0" i="0"/>
          </a:pPr>
          <a:r>
            <a:rPr lang="1043" sz="2800" dirty="0">
              <a:latin typeface="+mj-lt"/>
            </a:rPr>
            <a:t>SOCIALE </a:t>
          </a:r>
          <a:r>
            <a:rPr lang="1043" sz="2800" dirty="0" smtClean="0">
              <a:latin typeface="+mj-lt"/>
            </a:rPr>
            <a:t>GEVOLGEN</a:t>
          </a:r>
          <a:endParaRPr lang="fr-FR" sz="2800" dirty="0"/>
        </a:p>
      </dgm:t>
    </dgm:pt>
    <dgm:pt modelId="{0506C6F1-713C-4DF0-8FFE-EA942523E07C}" type="sibTrans" cxnId="{4EACDFDC-907D-41F7-919D-748FBC29DD2F}">
      <dgm:prSet/>
      <dgm:spPr/>
      <dgm:t>
        <a:bodyPr/>
        <a:lstStyle/>
        <a:p>
          <a:endParaRPr lang="fr-FR" sz="1800"/>
        </a:p>
      </dgm:t>
    </dgm:pt>
    <dgm:pt modelId="{660EDCE1-C3AD-46BF-BEB7-AE332A70104B}" type="pres">
      <dgm:prSet presAssocID="{F985BD35-15BC-4764-9E54-85CC4FBF700C}" presName="diagram" presStyleCnt="0">
        <dgm:presLayoutVars>
          <dgm:dir/>
          <dgm:resizeHandles val="exact"/>
        </dgm:presLayoutVars>
      </dgm:prSet>
      <dgm:spPr/>
      <dgm:t>
        <a:bodyPr/>
        <a:lstStyle/>
        <a:p>
          <a:endParaRPr lang="nl-NL"/>
        </a:p>
      </dgm:t>
    </dgm:pt>
    <dgm:pt modelId="{EB575076-2CC8-4DCF-A3E6-B8E7937522BB}" type="pres">
      <dgm:prSet presAssocID="{EA0DBB90-525B-46DC-97DC-E267CE09C1C1}" presName="node" presStyleLbl="node1" presStyleIdx="0" presStyleCnt="4">
        <dgm:presLayoutVars>
          <dgm:bulletEnabled val="1"/>
        </dgm:presLayoutVars>
      </dgm:prSet>
      <dgm:spPr/>
      <dgm:t>
        <a:bodyPr/>
        <a:lstStyle/>
        <a:p>
          <a:endParaRPr lang="nl-NL"/>
        </a:p>
      </dgm:t>
    </dgm:pt>
    <dgm:pt modelId="{4708D386-D410-48A6-94D8-039AAAE60976}" type="pres">
      <dgm:prSet presAssocID="{04ED718F-8907-476C-BD79-A0B9C93A8F57}" presName="sibTrans" presStyleCnt="0"/>
      <dgm:spPr/>
    </dgm:pt>
    <dgm:pt modelId="{E2F12348-D910-4156-A9F5-2AD24F9F1F50}" type="pres">
      <dgm:prSet presAssocID="{B6A92D5A-034E-435D-AEA6-792B1CF88247}" presName="node" presStyleLbl="node1" presStyleIdx="1" presStyleCnt="4">
        <dgm:presLayoutVars>
          <dgm:bulletEnabled val="1"/>
        </dgm:presLayoutVars>
      </dgm:prSet>
      <dgm:spPr/>
      <dgm:t>
        <a:bodyPr/>
        <a:lstStyle/>
        <a:p>
          <a:endParaRPr lang="nl-NL"/>
        </a:p>
      </dgm:t>
    </dgm:pt>
    <dgm:pt modelId="{1E0BEABC-832D-45A8-A9DB-D9F3A92B6C98}" type="pres">
      <dgm:prSet presAssocID="{86FFFF9E-3816-4D45-AA43-A73FC335F057}" presName="sibTrans" presStyleCnt="0"/>
      <dgm:spPr/>
    </dgm:pt>
    <dgm:pt modelId="{500C57BD-1AC5-4897-B482-76747D0FBAB7}" type="pres">
      <dgm:prSet presAssocID="{922E6AF4-3B04-470F-8BCB-9C09783E61CC}" presName="node" presStyleLbl="node1" presStyleIdx="2" presStyleCnt="4">
        <dgm:presLayoutVars>
          <dgm:bulletEnabled val="1"/>
        </dgm:presLayoutVars>
      </dgm:prSet>
      <dgm:spPr/>
      <dgm:t>
        <a:bodyPr/>
        <a:lstStyle/>
        <a:p>
          <a:endParaRPr lang="nl-NL"/>
        </a:p>
      </dgm:t>
    </dgm:pt>
    <dgm:pt modelId="{3C52456B-A1A5-45E8-A7AE-D8D9D6336705}" type="pres">
      <dgm:prSet presAssocID="{E2A8E3DF-F40D-4589-8640-0C7934AC3B24}" presName="sibTrans" presStyleCnt="0"/>
      <dgm:spPr/>
    </dgm:pt>
    <dgm:pt modelId="{51E3386D-5765-4C1C-892B-1303452F068D}" type="pres">
      <dgm:prSet presAssocID="{E033497A-5302-45F0-84C9-557BC6E07C78}" presName="node" presStyleLbl="node1" presStyleIdx="3" presStyleCnt="4" custLinFactNeighborX="1336">
        <dgm:presLayoutVars>
          <dgm:bulletEnabled val="1"/>
        </dgm:presLayoutVars>
      </dgm:prSet>
      <dgm:spPr/>
      <dgm:t>
        <a:bodyPr/>
        <a:lstStyle/>
        <a:p>
          <a:endParaRPr lang="nl-NL"/>
        </a:p>
      </dgm:t>
    </dgm:pt>
  </dgm:ptLst>
  <dgm:cxnLst>
    <dgm:cxn modelId="{0E41F934-4289-41A0-9E86-B2F596D6741A}" type="presOf" srcId="{922E6AF4-3B04-470F-8BCB-9C09783E61CC}" destId="{500C57BD-1AC5-4897-B482-76747D0FBAB7}" srcOrd="0" destOrd="0" presId="urn:microsoft.com/office/officeart/2005/8/layout/default"/>
    <dgm:cxn modelId="{40F623CE-B4E7-4E48-A266-744BD48C6FF4}" srcId="{F985BD35-15BC-4764-9E54-85CC4FBF700C}" destId="{EA0DBB90-525B-46DC-97DC-E267CE09C1C1}" srcOrd="0" destOrd="0" parTransId="{EBB37512-F34F-4D79-9CB2-8361F22A5FA5}" sibTransId="{04ED718F-8907-476C-BD79-A0B9C93A8F57}"/>
    <dgm:cxn modelId="{4EACDFDC-907D-41F7-919D-748FBC29DD2F}" srcId="{F985BD35-15BC-4764-9E54-85CC4FBF700C}" destId="{E033497A-5302-45F0-84C9-557BC6E07C78}" srcOrd="3" destOrd="0" parTransId="{7CFC58E7-C64B-4057-BE65-C579CFF9FD31}" sibTransId="{0506C6F1-713C-4DF0-8FFE-EA942523E07C}"/>
    <dgm:cxn modelId="{5FA43CF2-C09B-449F-8209-FA2534236D11}" type="presOf" srcId="{EA0DBB90-525B-46DC-97DC-E267CE09C1C1}" destId="{EB575076-2CC8-4DCF-A3E6-B8E7937522BB}" srcOrd="0" destOrd="0" presId="urn:microsoft.com/office/officeart/2005/8/layout/default"/>
    <dgm:cxn modelId="{73F2FE88-491B-4733-9D62-3D17A1F8F89D}" type="presOf" srcId="{F985BD35-15BC-4764-9E54-85CC4FBF700C}" destId="{660EDCE1-C3AD-46BF-BEB7-AE332A70104B}" srcOrd="0" destOrd="0" presId="urn:microsoft.com/office/officeart/2005/8/layout/default"/>
    <dgm:cxn modelId="{1751158C-30F7-4A98-BE7A-9ADB3FA6C95A}" type="presOf" srcId="{B6A92D5A-034E-435D-AEA6-792B1CF88247}" destId="{E2F12348-D910-4156-A9F5-2AD24F9F1F50}" srcOrd="0" destOrd="0" presId="urn:microsoft.com/office/officeart/2005/8/layout/default"/>
    <dgm:cxn modelId="{99F6BF8A-802C-4BEF-A67F-20785C2CE5C8}" type="presOf" srcId="{E033497A-5302-45F0-84C9-557BC6E07C78}" destId="{51E3386D-5765-4C1C-892B-1303452F068D}" srcOrd="0" destOrd="0" presId="urn:microsoft.com/office/officeart/2005/8/layout/default"/>
    <dgm:cxn modelId="{B631E41E-389B-45A1-9A69-AEFCC406F81C}" srcId="{F985BD35-15BC-4764-9E54-85CC4FBF700C}" destId="{922E6AF4-3B04-470F-8BCB-9C09783E61CC}" srcOrd="2" destOrd="0" parTransId="{D8DC7E8E-C41C-430C-BB96-79D09A6D9EFB}" sibTransId="{E2A8E3DF-F40D-4589-8640-0C7934AC3B24}"/>
    <dgm:cxn modelId="{CD54C493-194D-40CC-89A5-49C8F0F6BCE6}" srcId="{F985BD35-15BC-4764-9E54-85CC4FBF700C}" destId="{B6A92D5A-034E-435D-AEA6-792B1CF88247}" srcOrd="1" destOrd="0" parTransId="{C9E42623-F50F-4FAE-93A0-3629C013EBAB}" sibTransId="{86FFFF9E-3816-4D45-AA43-A73FC335F057}"/>
    <dgm:cxn modelId="{448AC334-54B6-413E-869F-FA35CEC3ECAC}" type="presParOf" srcId="{660EDCE1-C3AD-46BF-BEB7-AE332A70104B}" destId="{EB575076-2CC8-4DCF-A3E6-B8E7937522BB}" srcOrd="0" destOrd="0" presId="urn:microsoft.com/office/officeart/2005/8/layout/default"/>
    <dgm:cxn modelId="{5D794B0D-DBE0-4318-B474-885CF405E0F6}" type="presParOf" srcId="{660EDCE1-C3AD-46BF-BEB7-AE332A70104B}" destId="{4708D386-D410-48A6-94D8-039AAAE60976}" srcOrd="1" destOrd="0" presId="urn:microsoft.com/office/officeart/2005/8/layout/default"/>
    <dgm:cxn modelId="{8C068513-49C2-4D5C-9DEA-0F8099C80BC5}" type="presParOf" srcId="{660EDCE1-C3AD-46BF-BEB7-AE332A70104B}" destId="{E2F12348-D910-4156-A9F5-2AD24F9F1F50}" srcOrd="2" destOrd="0" presId="urn:microsoft.com/office/officeart/2005/8/layout/default"/>
    <dgm:cxn modelId="{8A0EDBA2-4631-4BE0-9719-B48671AF997D}" type="presParOf" srcId="{660EDCE1-C3AD-46BF-BEB7-AE332A70104B}" destId="{1E0BEABC-832D-45A8-A9DB-D9F3A92B6C98}" srcOrd="3" destOrd="0" presId="urn:microsoft.com/office/officeart/2005/8/layout/default"/>
    <dgm:cxn modelId="{859080FE-3C3C-4FD4-B692-DB5700B608CC}" type="presParOf" srcId="{660EDCE1-C3AD-46BF-BEB7-AE332A70104B}" destId="{500C57BD-1AC5-4897-B482-76747D0FBAB7}" srcOrd="4" destOrd="0" presId="urn:microsoft.com/office/officeart/2005/8/layout/default"/>
    <dgm:cxn modelId="{D90F4881-20AB-4BCF-961D-F0A81825B067}" type="presParOf" srcId="{660EDCE1-C3AD-46BF-BEB7-AE332A70104B}" destId="{3C52456B-A1A5-45E8-A7AE-D8D9D6336705}" srcOrd="5" destOrd="0" presId="urn:microsoft.com/office/officeart/2005/8/layout/default"/>
    <dgm:cxn modelId="{2C66E230-76A2-4B3E-AA04-00728415537F}" type="presParOf" srcId="{660EDCE1-C3AD-46BF-BEB7-AE332A70104B}" destId="{51E3386D-5765-4C1C-892B-1303452F068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22408-9845-4602-AC65-EC588CA29687}">
      <dsp:nvSpPr>
        <dsp:cNvPr id="0" name=""/>
        <dsp:cNvSpPr/>
      </dsp:nvSpPr>
      <dsp:spPr>
        <a:xfrm rot="10800000">
          <a:off x="0" y="0"/>
          <a:ext cx="5184576" cy="1458578"/>
        </a:xfrm>
        <a:prstGeom prst="trapezoid">
          <a:avLst>
            <a:gd name="adj" fmla="val 44432"/>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nl-BE" sz="2000" b="1" kern="1200" noProof="0" dirty="0" smtClean="0">
              <a:solidFill>
                <a:schemeClr val="tx1"/>
              </a:solidFill>
            </a:rPr>
            <a:t>Verzoek tot uithuiszetting door de eigenaar voor de vrederechter</a:t>
          </a:r>
          <a:endParaRPr lang="nl-BE" sz="2000" b="1" kern="1200" noProof="0" dirty="0">
            <a:solidFill>
              <a:schemeClr val="tx1"/>
            </a:solidFill>
          </a:endParaRPr>
        </a:p>
      </dsp:txBody>
      <dsp:txXfrm rot="-10800000">
        <a:off x="907300" y="0"/>
        <a:ext cx="3369974" cy="1458578"/>
      </dsp:txXfrm>
    </dsp:sp>
    <dsp:sp modelId="{C84D8478-1365-483D-84F6-CD15A30E3ABD}">
      <dsp:nvSpPr>
        <dsp:cNvPr id="0" name=""/>
        <dsp:cNvSpPr/>
      </dsp:nvSpPr>
      <dsp:spPr>
        <a:xfrm rot="10800000">
          <a:off x="648072" y="1458578"/>
          <a:ext cx="3888431" cy="1458578"/>
        </a:xfrm>
        <a:prstGeom prst="trapezoid">
          <a:avLst>
            <a:gd name="adj" fmla="val 44432"/>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b="1" kern="1200" noProof="0" dirty="0" smtClean="0"/>
            <a:t>Vonnis dat de uithuiszetting toestaat</a:t>
          </a:r>
          <a:endParaRPr lang="nl-BE" sz="2000" b="1" kern="1200" noProof="0" dirty="0"/>
        </a:p>
      </dsp:txBody>
      <dsp:txXfrm rot="-10800000">
        <a:off x="1328547" y="1458578"/>
        <a:ext cx="2527480" cy="1458578"/>
      </dsp:txXfrm>
    </dsp:sp>
    <dsp:sp modelId="{CB1D102D-9628-4953-AED9-2915010DBA44}">
      <dsp:nvSpPr>
        <dsp:cNvPr id="0" name=""/>
        <dsp:cNvSpPr/>
      </dsp:nvSpPr>
      <dsp:spPr>
        <a:xfrm rot="10800000">
          <a:off x="1296144" y="2917156"/>
          <a:ext cx="2592288" cy="1458578"/>
        </a:xfrm>
        <a:prstGeom prst="trapezoid">
          <a:avLst>
            <a:gd name="adj" fmla="val 4443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b="1" kern="1200" noProof="0" dirty="0" smtClean="0">
              <a:solidFill>
                <a:schemeClr val="tx1"/>
              </a:solidFill>
            </a:rPr>
            <a:t>Geplande uithuiszetting</a:t>
          </a:r>
          <a:endParaRPr lang="nl-BE" sz="2000" b="1" kern="1200" noProof="0" dirty="0">
            <a:solidFill>
              <a:schemeClr val="tx1"/>
            </a:solidFill>
          </a:endParaRPr>
        </a:p>
      </dsp:txBody>
      <dsp:txXfrm rot="-10800000">
        <a:off x="1749794" y="2917156"/>
        <a:ext cx="1684987" cy="1458578"/>
      </dsp:txXfrm>
    </dsp:sp>
    <dsp:sp modelId="{68870B73-8B02-4D16-8B22-30ECE800AF2A}">
      <dsp:nvSpPr>
        <dsp:cNvPr id="0" name=""/>
        <dsp:cNvSpPr/>
      </dsp:nvSpPr>
      <dsp:spPr>
        <a:xfrm rot="10800000">
          <a:off x="1960015" y="4352441"/>
          <a:ext cx="1296144" cy="1458578"/>
        </a:xfrm>
        <a:prstGeom prst="trapezoid">
          <a:avLst>
            <a:gd name="adj" fmla="val 5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b="1" kern="1200" noProof="0" dirty="0" smtClean="0">
              <a:solidFill>
                <a:schemeClr val="tx1"/>
              </a:solidFill>
            </a:rPr>
            <a:t>Effectieve </a:t>
          </a:r>
          <a:r>
            <a:rPr lang="nl-BE" sz="2000" b="1" kern="1200" noProof="0" dirty="0" err="1" smtClean="0">
              <a:solidFill>
                <a:schemeClr val="tx1"/>
              </a:solidFill>
            </a:rPr>
            <a:t>uithuis</a:t>
          </a:r>
          <a:r>
            <a:rPr lang="nl-BE" sz="2000" b="1" kern="1200" noProof="0" dirty="0" smtClean="0">
              <a:solidFill>
                <a:schemeClr val="tx1"/>
              </a:solidFill>
            </a:rPr>
            <a:t>-zetting</a:t>
          </a:r>
          <a:endParaRPr lang="nl-BE" sz="2000" b="1" kern="1200" noProof="0" dirty="0">
            <a:solidFill>
              <a:schemeClr val="tx1"/>
            </a:solidFill>
          </a:endParaRPr>
        </a:p>
      </dsp:txBody>
      <dsp:txXfrm rot="-10800000">
        <a:off x="1960015" y="4352441"/>
        <a:ext cx="1296144" cy="14585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noFill/>
        <a:ln w="12700" cap="flat" cmpd="sng" algn="ctr">
          <a:solidFill>
            <a:schemeClr val="lt2">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defRPr b="0" i="0"/>
          </a:pPr>
          <a:r>
            <a:rPr lang="1043" sz="2400" kern="1200" dirty="0">
              <a:solidFill>
                <a:schemeClr val="bg2">
                  <a:lumMod val="25000"/>
                </a:schemeClr>
              </a:solidFill>
              <a:latin typeface="+mj-lt"/>
            </a:rPr>
            <a:t>Procedurekosten</a:t>
          </a:r>
        </a:p>
        <a:p>
          <a:pPr lvl="0" algn="ctr" defTabSz="1066800">
            <a:lnSpc>
              <a:spcPct val="90000"/>
            </a:lnSpc>
            <a:spcBef>
              <a:spcPct val="0"/>
            </a:spcBef>
            <a:spcAft>
              <a:spcPct val="35000"/>
            </a:spcAft>
            <a:defRPr b="0" i="0"/>
          </a:pPr>
          <a:r>
            <a:rPr lang="1043" sz="2400" kern="1200" dirty="0">
              <a:solidFill>
                <a:schemeClr val="bg2">
                  <a:lumMod val="25000"/>
                </a:schemeClr>
              </a:solidFill>
              <a:latin typeface="+mj-lt"/>
            </a:rPr>
            <a:t>Verhuiskosten</a:t>
          </a:r>
        </a:p>
        <a:p>
          <a:pPr lvl="0" algn="ctr" defTabSz="1066800">
            <a:lnSpc>
              <a:spcPct val="90000"/>
            </a:lnSpc>
            <a:spcBef>
              <a:spcPct val="0"/>
            </a:spcBef>
            <a:spcAft>
              <a:spcPct val="35000"/>
            </a:spcAft>
            <a:defRPr b="0" i="0"/>
          </a:pPr>
          <a:r>
            <a:rPr lang="1043" sz="2400" kern="1200" dirty="0">
              <a:solidFill>
                <a:schemeClr val="bg2">
                  <a:lumMod val="25000"/>
                </a:schemeClr>
              </a:solidFill>
              <a:latin typeface="+mj-lt"/>
            </a:rPr>
            <a:t>(Gedeeltelijk) verlies van persoonlijke spullen </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solidFill>
                <a:schemeClr val="tx2">
                  <a:lumMod val="60000"/>
                  <a:lumOff val="40000"/>
                </a:schemeClr>
              </a:solidFill>
              <a:latin typeface="+mj-lt"/>
            </a:rPr>
            <a:t>ADMINISTRATIEVE </a:t>
          </a:r>
          <a:r>
            <a:rPr lang="1043" sz="2800" kern="1200" dirty="0" smtClean="0">
              <a:solidFill>
                <a:schemeClr val="tx2">
                  <a:lumMod val="60000"/>
                  <a:lumOff val="40000"/>
                </a:schemeClr>
              </a:solidFill>
              <a:latin typeface="+mj-lt"/>
            </a:rPr>
            <a:t>GEVOLGEN</a:t>
          </a:r>
          <a:endParaRPr lang="fr-FR" sz="2800" kern="1200" dirty="0"/>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a:solidFill>
                <a:schemeClr val="tx2">
                  <a:lumMod val="60000"/>
                  <a:lumOff val="40000"/>
                </a:schemeClr>
              </a:solidFill>
              <a:latin typeface="+mj-lt"/>
            </a:rPr>
            <a:t>GEVOLGEN VOOR GEZONDHEID EN WELZIJN</a:t>
          </a:r>
        </a:p>
      </dsp:txBody>
      <dsp:txXfrm>
        <a:off x="923" y="2545493"/>
        <a:ext cx="3603500" cy="2162100"/>
      </dsp:txXfrm>
    </dsp:sp>
    <dsp:sp modelId="{51E3386D-5765-4C1C-892B-1303452F068D}">
      <dsp:nvSpPr>
        <dsp:cNvPr id="0" name=""/>
        <dsp:cNvSpPr/>
      </dsp:nvSpPr>
      <dsp:spPr>
        <a:xfrm>
          <a:off x="3964775"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solidFill>
                <a:schemeClr val="tx2">
                  <a:lumMod val="60000"/>
                  <a:lumOff val="40000"/>
                </a:schemeClr>
              </a:solidFill>
              <a:latin typeface="+mj-lt"/>
            </a:rPr>
            <a:t>SOCIALE </a:t>
          </a:r>
          <a:r>
            <a:rPr lang="1043" sz="2800" kern="1200" dirty="0" smtClean="0">
              <a:solidFill>
                <a:schemeClr val="tx2">
                  <a:lumMod val="60000"/>
                  <a:lumOff val="40000"/>
                </a:schemeClr>
              </a:solidFill>
              <a:latin typeface="+mj-lt"/>
            </a:rPr>
            <a:t>GEVOLGEN</a:t>
          </a:r>
          <a:endParaRPr lang="fr-FR" sz="2800" kern="1200" dirty="0"/>
        </a:p>
      </dsp:txBody>
      <dsp:txXfrm>
        <a:off x="3964775" y="2545493"/>
        <a:ext cx="3603500" cy="21621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a:solidFill>
                <a:schemeClr val="tx2">
                  <a:lumMod val="60000"/>
                  <a:lumOff val="40000"/>
                </a:schemeClr>
              </a:solidFill>
              <a:latin typeface="+mj-lt"/>
            </a:rPr>
            <a:t>MATERIËLE EN FINANCIËLE GEVOLGEN</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44550">
            <a:lnSpc>
              <a:spcPct val="90000"/>
            </a:lnSpc>
            <a:spcBef>
              <a:spcPct val="0"/>
            </a:spcBef>
            <a:spcAft>
              <a:spcPct val="35000"/>
            </a:spcAft>
            <a:defRPr b="0" i="0"/>
          </a:pPr>
          <a:r>
            <a:rPr lang="nl-BE" sz="2400" b="0" kern="1200" dirty="0" smtClean="0">
              <a:solidFill>
                <a:schemeClr val="tx1"/>
              </a:solidFill>
              <a:latin typeface="+mj-lt"/>
            </a:rPr>
            <a:t>Referentie-/o</a:t>
          </a:r>
          <a:r>
            <a:rPr lang="1043" sz="2400" b="0" kern="1200" dirty="0" smtClean="0">
              <a:solidFill>
                <a:schemeClr val="tx1"/>
              </a:solidFill>
              <a:latin typeface="+mj-lt"/>
            </a:rPr>
            <a:t>fficieel adres</a:t>
          </a:r>
          <a:endParaRPr lang="nl-BE" sz="2400" b="0" kern="1200" dirty="0" smtClean="0">
            <a:solidFill>
              <a:schemeClr val="tx1"/>
            </a:solidFill>
            <a:latin typeface="+mj-lt"/>
          </a:endParaRPr>
        </a:p>
        <a:p>
          <a:pPr lvl="0" algn="ctr" defTabSz="844550">
            <a:lnSpc>
              <a:spcPct val="90000"/>
            </a:lnSpc>
            <a:spcBef>
              <a:spcPct val="0"/>
            </a:spcBef>
            <a:spcAft>
              <a:spcPct val="35000"/>
            </a:spcAft>
            <a:defRPr b="0" i="0"/>
          </a:pPr>
          <a:r>
            <a:rPr lang="1043" sz="2400" b="0" kern="1200" dirty="0" smtClean="0">
              <a:solidFill>
                <a:schemeClr val="tx1"/>
              </a:solidFill>
              <a:latin typeface="+mj-lt"/>
            </a:rPr>
            <a:t>Nieuwe </a:t>
          </a:r>
          <a:r>
            <a:rPr lang="1043" sz="2400" b="0" kern="1200" dirty="0">
              <a:solidFill>
                <a:schemeClr val="tx1"/>
              </a:solidFill>
              <a:latin typeface="+mj-lt"/>
            </a:rPr>
            <a:t>domiciliëring</a:t>
          </a:r>
        </a:p>
        <a:p>
          <a:pPr lvl="0" algn="ctr" defTabSz="844550">
            <a:lnSpc>
              <a:spcPct val="90000"/>
            </a:lnSpc>
            <a:spcBef>
              <a:spcPct val="0"/>
            </a:spcBef>
            <a:spcAft>
              <a:spcPct val="35000"/>
            </a:spcAft>
            <a:defRPr b="0" i="0"/>
          </a:pPr>
          <a:r>
            <a:rPr lang="1043" sz="2400" b="0" kern="1200" dirty="0">
              <a:solidFill>
                <a:schemeClr val="tx1"/>
              </a:solidFill>
              <a:latin typeface="+mj-lt"/>
            </a:rPr>
            <a:t>Administratieve regularisatie</a:t>
          </a:r>
          <a:endParaRPr lang="fr-FR" sz="2400" b="0" kern="1200" dirty="0">
            <a:solidFill>
              <a:schemeClr val="tx1"/>
            </a:solidFill>
            <a:latin typeface="+mj-lt"/>
          </a:endParaRPr>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a:solidFill>
                <a:schemeClr val="tx2">
                  <a:lumMod val="60000"/>
                  <a:lumOff val="40000"/>
                </a:schemeClr>
              </a:solidFill>
              <a:latin typeface="+mj-lt"/>
            </a:rPr>
            <a:t>GEVOLGEN VOOR GEZONDHEID EN WELZIJN</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solidFill>
                <a:schemeClr val="tx2">
                  <a:lumMod val="60000"/>
                  <a:lumOff val="40000"/>
                </a:schemeClr>
              </a:solidFill>
              <a:latin typeface="+mj-lt"/>
            </a:rPr>
            <a:t>SOCIALE </a:t>
          </a:r>
          <a:r>
            <a:rPr lang="1043" sz="2800" kern="1200" dirty="0" smtClean="0">
              <a:solidFill>
                <a:schemeClr val="tx2">
                  <a:lumMod val="60000"/>
                  <a:lumOff val="40000"/>
                </a:schemeClr>
              </a:solidFill>
              <a:latin typeface="+mj-lt"/>
            </a:rPr>
            <a:t>GEVOLGEN</a:t>
          </a:r>
          <a:endParaRPr lang="fr-FR" sz="2800" kern="1200" dirty="0">
            <a:solidFill>
              <a:schemeClr val="tx2">
                <a:lumMod val="60000"/>
                <a:lumOff val="40000"/>
              </a:schemeClr>
            </a:solidFill>
          </a:endParaRPr>
        </a:p>
      </dsp:txBody>
      <dsp:txXfrm>
        <a:off x="3965699" y="2545493"/>
        <a:ext cx="3603500" cy="21621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a:solidFill>
                <a:schemeClr val="tx2">
                  <a:lumMod val="60000"/>
                  <a:lumOff val="40000"/>
                </a:schemeClr>
              </a:solidFill>
              <a:latin typeface="+mj-lt"/>
            </a:rPr>
            <a:t>MATERIËLE EN FINANCIËLE GEVOLGEN</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solidFill>
                <a:schemeClr val="tx2">
                  <a:lumMod val="60000"/>
                  <a:lumOff val="40000"/>
                </a:schemeClr>
              </a:solidFill>
              <a:latin typeface="+mj-lt"/>
            </a:rPr>
            <a:t>ADMINISTRATIEVE </a:t>
          </a:r>
          <a:r>
            <a:rPr lang="1043" sz="2800" kern="1200" dirty="0" smtClean="0">
              <a:solidFill>
                <a:schemeClr val="tx2">
                  <a:lumMod val="60000"/>
                  <a:lumOff val="40000"/>
                </a:schemeClr>
              </a:solidFill>
              <a:latin typeface="+mj-lt"/>
            </a:rPr>
            <a:t>GEVOLGEN</a:t>
          </a:r>
          <a:endParaRPr lang="fr-FR" sz="2800" kern="1200" dirty="0">
            <a:solidFill>
              <a:schemeClr val="tx2">
                <a:lumMod val="60000"/>
                <a:lumOff val="40000"/>
              </a:schemeClr>
            </a:solidFill>
          </a:endParaRPr>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defRPr b="0" i="0"/>
          </a:pPr>
          <a:r>
            <a:rPr lang="1043" sz="2200" kern="1200" dirty="0">
              <a:solidFill>
                <a:schemeClr val="tx1"/>
              </a:solidFill>
              <a:latin typeface="+mj-lt"/>
            </a:rPr>
            <a:t>Impact op </a:t>
          </a:r>
          <a:r>
            <a:rPr lang="1043" sz="2200" kern="1200" dirty="0" smtClean="0">
              <a:solidFill>
                <a:schemeClr val="tx1"/>
              </a:solidFill>
              <a:latin typeface="+mj-lt"/>
            </a:rPr>
            <a:t>gezinsdynamiek</a:t>
          </a:r>
          <a:endParaRPr lang="1043" sz="2200" kern="1200" dirty="0">
            <a:solidFill>
              <a:schemeClr val="tx1"/>
            </a:solidFill>
            <a:latin typeface="+mj-lt"/>
          </a:endParaRPr>
        </a:p>
        <a:p>
          <a:pPr lvl="0" algn="ctr" defTabSz="977900">
            <a:lnSpc>
              <a:spcPct val="90000"/>
            </a:lnSpc>
            <a:spcBef>
              <a:spcPct val="0"/>
            </a:spcBef>
            <a:spcAft>
              <a:spcPct val="35000"/>
            </a:spcAft>
            <a:defRPr b="0" i="0"/>
          </a:pPr>
          <a:r>
            <a:rPr lang="1043" sz="2200" kern="1200" dirty="0">
              <a:solidFill>
                <a:schemeClr val="tx1"/>
              </a:solidFill>
              <a:latin typeface="+mj-lt"/>
            </a:rPr>
            <a:t>Individuele impact: stress, zelfbeeld, mentale </a:t>
          </a:r>
          <a:r>
            <a:rPr lang="1043" sz="2200" kern="1200" dirty="0" smtClean="0">
              <a:solidFill>
                <a:schemeClr val="tx1"/>
              </a:solidFill>
              <a:latin typeface="+mj-lt"/>
            </a:rPr>
            <a:t>gezondheid</a:t>
          </a:r>
          <a:r>
            <a:rPr lang="nl-BE" sz="2200" kern="1200" dirty="0" smtClean="0">
              <a:solidFill>
                <a:schemeClr val="tx1"/>
              </a:solidFill>
              <a:latin typeface="+mj-lt"/>
            </a:rPr>
            <a:t>,</a:t>
          </a:r>
          <a:r>
            <a:rPr lang="1043" sz="2200" kern="1200" dirty="0" smtClean="0">
              <a:solidFill>
                <a:schemeClr val="tx1"/>
              </a:solidFill>
              <a:latin typeface="+mj-lt"/>
            </a:rPr>
            <a:t> </a:t>
          </a:r>
          <a:r>
            <a:rPr lang="1043" sz="2200" kern="1200" dirty="0">
              <a:solidFill>
                <a:schemeClr val="tx1"/>
              </a:solidFill>
              <a:latin typeface="+mj-lt"/>
            </a:rPr>
            <a:t>...</a:t>
          </a:r>
        </a:p>
        <a:p>
          <a:pPr lvl="0" algn="ctr" defTabSz="977900">
            <a:lnSpc>
              <a:spcPct val="90000"/>
            </a:lnSpc>
            <a:spcBef>
              <a:spcPct val="0"/>
            </a:spcBef>
            <a:spcAft>
              <a:spcPct val="35000"/>
            </a:spcAft>
            <a:defRPr b="0" i="0"/>
          </a:pPr>
          <a:r>
            <a:rPr lang="nl-BE" sz="2200" kern="1200" dirty="0" smtClean="0">
              <a:solidFill>
                <a:schemeClr val="tx1"/>
              </a:solidFill>
              <a:latin typeface="+mj-lt"/>
            </a:rPr>
            <a:t>In het bijzonder</a:t>
          </a:r>
          <a:r>
            <a:rPr lang="1043" sz="2200" kern="1200" dirty="0" smtClean="0">
              <a:solidFill>
                <a:schemeClr val="tx1"/>
              </a:solidFill>
              <a:latin typeface="+mj-lt"/>
            </a:rPr>
            <a:t> </a:t>
          </a:r>
          <a:r>
            <a:rPr lang="1043" sz="2200" kern="1200" dirty="0">
              <a:solidFill>
                <a:schemeClr val="tx1"/>
              </a:solidFill>
              <a:latin typeface="+mj-lt"/>
            </a:rPr>
            <a:t>voor kinderen &amp; ouderen</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solidFill>
                <a:schemeClr val="tx2">
                  <a:lumMod val="60000"/>
                  <a:lumOff val="40000"/>
                </a:schemeClr>
              </a:solidFill>
              <a:latin typeface="+mj-lt"/>
            </a:rPr>
            <a:t>SOCIALE </a:t>
          </a:r>
          <a:r>
            <a:rPr lang="1043" sz="2800" kern="1200" dirty="0" smtClean="0">
              <a:solidFill>
                <a:schemeClr val="tx2">
                  <a:lumMod val="60000"/>
                  <a:lumOff val="40000"/>
                </a:schemeClr>
              </a:solidFill>
              <a:latin typeface="+mj-lt"/>
            </a:rPr>
            <a:t>GEVOLGEN</a:t>
          </a:r>
          <a:endParaRPr lang="fr-FR" sz="2800" kern="1200" dirty="0">
            <a:solidFill>
              <a:schemeClr val="tx2">
                <a:lumMod val="60000"/>
                <a:lumOff val="40000"/>
              </a:schemeClr>
            </a:solidFill>
          </a:endParaRPr>
        </a:p>
      </dsp:txBody>
      <dsp:txXfrm>
        <a:off x="3965699" y="2545493"/>
        <a:ext cx="3603500" cy="21621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a:solidFill>
                <a:schemeClr val="tx2">
                  <a:lumMod val="60000"/>
                  <a:lumOff val="40000"/>
                </a:schemeClr>
              </a:solidFill>
              <a:latin typeface="+mj-lt"/>
            </a:rPr>
            <a:t>MATERIËLE EN FINANCIËLE GEVOLGEN</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solidFill>
                <a:schemeClr val="tx2">
                  <a:lumMod val="60000"/>
                  <a:lumOff val="40000"/>
                </a:schemeClr>
              </a:solidFill>
              <a:latin typeface="+mj-lt"/>
            </a:rPr>
            <a:t>ADMINISTRATIEVE </a:t>
          </a:r>
          <a:r>
            <a:rPr lang="1043" sz="2800" kern="1200" dirty="0" smtClean="0">
              <a:solidFill>
                <a:schemeClr val="tx2">
                  <a:lumMod val="60000"/>
                  <a:lumOff val="40000"/>
                </a:schemeClr>
              </a:solidFill>
              <a:latin typeface="+mj-lt"/>
            </a:rPr>
            <a:t>GEVOLGEN</a:t>
          </a:r>
          <a:endParaRPr lang="fr-FR" sz="2800" kern="1200" dirty="0">
            <a:solidFill>
              <a:schemeClr val="tx2">
                <a:lumMod val="60000"/>
                <a:lumOff val="40000"/>
              </a:schemeClr>
            </a:solidFill>
          </a:endParaRPr>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a:solidFill>
                <a:schemeClr val="tx2">
                  <a:lumMod val="60000"/>
                  <a:lumOff val="40000"/>
                </a:schemeClr>
              </a:solidFill>
              <a:latin typeface="+mj-lt"/>
            </a:rPr>
            <a:t>GEVOLGEN VOOR GEZONDHEID EN WELZIJN</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no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844550">
            <a:lnSpc>
              <a:spcPct val="90000"/>
            </a:lnSpc>
            <a:spcBef>
              <a:spcPct val="0"/>
            </a:spcBef>
            <a:spcAft>
              <a:spcPct val="35000"/>
            </a:spcAft>
            <a:defRPr b="0" i="0"/>
          </a:pPr>
          <a:r>
            <a:rPr lang="1043" sz="2400" kern="1200">
              <a:solidFill>
                <a:schemeClr val="tx1"/>
              </a:solidFill>
              <a:latin typeface="+mj-lt"/>
            </a:rPr>
            <a:t>Breuk met het sociale netwerk</a:t>
          </a:r>
        </a:p>
        <a:p>
          <a:pPr lvl="0" algn="ctr" defTabSz="844550">
            <a:lnSpc>
              <a:spcPct val="90000"/>
            </a:lnSpc>
            <a:spcBef>
              <a:spcPct val="0"/>
            </a:spcBef>
            <a:spcAft>
              <a:spcPct val="35000"/>
            </a:spcAft>
            <a:defRPr b="0" i="0"/>
          </a:pPr>
          <a:r>
            <a:rPr lang="1043" sz="2400" kern="1200">
              <a:solidFill>
                <a:schemeClr val="tx1"/>
              </a:solidFill>
              <a:latin typeface="+mj-lt"/>
            </a:rPr>
            <a:t>Impact op de kinderen</a:t>
          </a:r>
        </a:p>
        <a:p>
          <a:pPr lvl="0" algn="ctr" defTabSz="844550">
            <a:lnSpc>
              <a:spcPct val="90000"/>
            </a:lnSpc>
            <a:spcBef>
              <a:spcPct val="0"/>
            </a:spcBef>
            <a:spcAft>
              <a:spcPct val="35000"/>
            </a:spcAft>
            <a:defRPr b="0" i="0"/>
          </a:pPr>
          <a:r>
            <a:rPr lang="1043" sz="2400" kern="1200">
              <a:solidFill>
                <a:schemeClr val="tx1"/>
              </a:solidFill>
              <a:latin typeface="+mj-lt"/>
            </a:rPr>
            <a:t>Sociaal isolement</a:t>
          </a:r>
          <a:endParaRPr lang="fr-FR" sz="2400" kern="1200">
            <a:solidFill>
              <a:schemeClr val="tx1"/>
            </a:solidFill>
            <a:latin typeface="+mj-lt"/>
          </a:endParaRPr>
        </a:p>
      </dsp:txBody>
      <dsp:txXfrm>
        <a:off x="3965699" y="2545493"/>
        <a:ext cx="3603500" cy="216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01920-6988-4D1C-8AD2-07B0BAE40CFA}">
      <dsp:nvSpPr>
        <dsp:cNvPr id="0" name=""/>
        <dsp:cNvSpPr/>
      </dsp:nvSpPr>
      <dsp:spPr>
        <a:xfrm>
          <a:off x="0" y="0"/>
          <a:ext cx="2844316" cy="1800000"/>
        </a:xfrm>
        <a:prstGeom prst="rightArrow">
          <a:avLst/>
        </a:prstGeom>
        <a:no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22408-9845-4602-AC65-EC588CA29687}">
      <dsp:nvSpPr>
        <dsp:cNvPr id="0" name=""/>
        <dsp:cNvSpPr/>
      </dsp:nvSpPr>
      <dsp:spPr>
        <a:xfrm rot="10800000">
          <a:off x="0" y="0"/>
          <a:ext cx="5184576" cy="1458578"/>
        </a:xfrm>
        <a:prstGeom prst="trapezoid">
          <a:avLst>
            <a:gd name="adj" fmla="val 44432"/>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100000"/>
            </a:lnSpc>
            <a:spcBef>
              <a:spcPct val="0"/>
            </a:spcBef>
            <a:spcAft>
              <a:spcPts val="0"/>
            </a:spcAft>
          </a:pPr>
          <a:r>
            <a:rPr lang="nl-BE" sz="2000" b="1" kern="1200" noProof="0" dirty="0" smtClean="0">
              <a:solidFill>
                <a:schemeClr val="tx1"/>
              </a:solidFill>
            </a:rPr>
            <a:t>Verzoek tot uithuiszetting door de eigenaar voor de vrederechter</a:t>
          </a:r>
          <a:endParaRPr lang="nl-BE" sz="2000" b="1" kern="1200" noProof="0" dirty="0">
            <a:solidFill>
              <a:schemeClr val="tx1"/>
            </a:solidFill>
          </a:endParaRPr>
        </a:p>
      </dsp:txBody>
      <dsp:txXfrm rot="-10800000">
        <a:off x="907300" y="0"/>
        <a:ext cx="3369974" cy="1458578"/>
      </dsp:txXfrm>
    </dsp:sp>
    <dsp:sp modelId="{C84D8478-1365-483D-84F6-CD15A30E3ABD}">
      <dsp:nvSpPr>
        <dsp:cNvPr id="0" name=""/>
        <dsp:cNvSpPr/>
      </dsp:nvSpPr>
      <dsp:spPr>
        <a:xfrm rot="10800000">
          <a:off x="648072" y="1458578"/>
          <a:ext cx="3888431" cy="1458578"/>
        </a:xfrm>
        <a:prstGeom prst="trapezoid">
          <a:avLst>
            <a:gd name="adj" fmla="val 44432"/>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b="1" kern="1200" noProof="0" dirty="0" smtClean="0"/>
            <a:t>Vonnis dat de uithuiszetting toestaat</a:t>
          </a:r>
          <a:endParaRPr lang="nl-BE" sz="2000" b="1" kern="1200" noProof="0" dirty="0"/>
        </a:p>
      </dsp:txBody>
      <dsp:txXfrm rot="-10800000">
        <a:off x="1328547" y="1458578"/>
        <a:ext cx="2527480" cy="1458578"/>
      </dsp:txXfrm>
    </dsp:sp>
    <dsp:sp modelId="{CB1D102D-9628-4953-AED9-2915010DBA44}">
      <dsp:nvSpPr>
        <dsp:cNvPr id="0" name=""/>
        <dsp:cNvSpPr/>
      </dsp:nvSpPr>
      <dsp:spPr>
        <a:xfrm rot="10800000">
          <a:off x="1296144" y="2917156"/>
          <a:ext cx="2592288" cy="1458578"/>
        </a:xfrm>
        <a:prstGeom prst="trapezoid">
          <a:avLst>
            <a:gd name="adj" fmla="val 4443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b="1" kern="1200" noProof="0" dirty="0" smtClean="0">
              <a:solidFill>
                <a:schemeClr val="tx1"/>
              </a:solidFill>
            </a:rPr>
            <a:t>Geplande uithuiszetting</a:t>
          </a:r>
          <a:endParaRPr lang="nl-BE" sz="2000" b="1" kern="1200" noProof="0" dirty="0">
            <a:solidFill>
              <a:schemeClr val="tx1"/>
            </a:solidFill>
          </a:endParaRPr>
        </a:p>
      </dsp:txBody>
      <dsp:txXfrm rot="-10800000">
        <a:off x="1749794" y="2917156"/>
        <a:ext cx="1684987" cy="1458578"/>
      </dsp:txXfrm>
    </dsp:sp>
    <dsp:sp modelId="{68870B73-8B02-4D16-8B22-30ECE800AF2A}">
      <dsp:nvSpPr>
        <dsp:cNvPr id="0" name=""/>
        <dsp:cNvSpPr/>
      </dsp:nvSpPr>
      <dsp:spPr>
        <a:xfrm rot="10800000">
          <a:off x="1960015" y="4352441"/>
          <a:ext cx="1296144" cy="1458578"/>
        </a:xfrm>
        <a:prstGeom prst="trapezoid">
          <a:avLst>
            <a:gd name="adj" fmla="val 5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b="1" kern="1200" noProof="0" dirty="0" smtClean="0">
              <a:solidFill>
                <a:schemeClr val="tx1"/>
              </a:solidFill>
            </a:rPr>
            <a:t>Effectieve </a:t>
          </a:r>
          <a:r>
            <a:rPr lang="nl-BE" sz="2000" b="1" kern="1200" noProof="0" dirty="0" err="1" smtClean="0">
              <a:solidFill>
                <a:schemeClr val="tx1"/>
              </a:solidFill>
            </a:rPr>
            <a:t>uithuis</a:t>
          </a:r>
          <a:r>
            <a:rPr lang="nl-BE" sz="2000" b="1" kern="1200" noProof="0" dirty="0" smtClean="0">
              <a:solidFill>
                <a:schemeClr val="tx1"/>
              </a:solidFill>
            </a:rPr>
            <a:t>-zetting</a:t>
          </a:r>
          <a:endParaRPr lang="nl-BE" sz="2000" b="1" kern="1200" noProof="0" dirty="0">
            <a:solidFill>
              <a:schemeClr val="tx1"/>
            </a:solidFill>
          </a:endParaRPr>
        </a:p>
      </dsp:txBody>
      <dsp:txXfrm rot="-10800000">
        <a:off x="1960015" y="4352441"/>
        <a:ext cx="1296144" cy="1458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01920-6988-4D1C-8AD2-07B0BAE40CFA}">
      <dsp:nvSpPr>
        <dsp:cNvPr id="0" name=""/>
        <dsp:cNvSpPr/>
      </dsp:nvSpPr>
      <dsp:spPr>
        <a:xfrm>
          <a:off x="0" y="0"/>
          <a:ext cx="2844316" cy="1800000"/>
        </a:xfrm>
        <a:prstGeom prst="rightArrow">
          <a:avLst/>
        </a:prstGeom>
        <a:no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BD25C-CC5D-4CF7-A64B-64DE1D13F0CE}">
      <dsp:nvSpPr>
        <dsp:cNvPr id="0" name=""/>
        <dsp:cNvSpPr/>
      </dsp:nvSpPr>
      <dsp:spPr>
        <a:xfrm>
          <a:off x="1433765" y="3156"/>
          <a:ext cx="2118011" cy="1999385"/>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688975">
            <a:lnSpc>
              <a:spcPct val="90000"/>
            </a:lnSpc>
            <a:spcBef>
              <a:spcPct val="0"/>
            </a:spcBef>
            <a:spcAft>
              <a:spcPct val="35000"/>
            </a:spcAft>
            <a:defRPr b="0" i="0"/>
          </a:pPr>
          <a:r>
            <a:rPr lang="1043" sz="1550" kern="1200">
              <a:latin typeface="Calibri Light" panose="020F0302020204030204" pitchFamily="34" charset="0"/>
              <a:cs typeface="Calibri Light" panose="020F0302020204030204" pitchFamily="34" charset="0"/>
            </a:rPr>
            <a:t>STRUCTURELE FACTOREN (van in het begin)</a:t>
          </a:r>
          <a:endParaRPr lang="fr-FR" sz="1550" kern="1200">
            <a:latin typeface="Calibri Light" panose="020F0302020204030204" pitchFamily="34" charset="0"/>
            <a:cs typeface="Calibri Light" panose="020F0302020204030204" pitchFamily="34" charset="0"/>
          </a:endParaRPr>
        </a:p>
      </dsp:txBody>
      <dsp:txXfrm>
        <a:off x="1743941" y="295959"/>
        <a:ext cx="1497659" cy="1413779"/>
      </dsp:txXfrm>
    </dsp:sp>
    <dsp:sp modelId="{38C48233-BCE9-4F73-AE30-DC0F49EF24D3}">
      <dsp:nvSpPr>
        <dsp:cNvPr id="0" name=""/>
        <dsp:cNvSpPr/>
      </dsp:nvSpPr>
      <dsp:spPr>
        <a:xfrm>
          <a:off x="2127303" y="2104872"/>
          <a:ext cx="730935" cy="73093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latin typeface="Calibri Light" panose="020F0302020204030204" pitchFamily="34" charset="0"/>
            <a:cs typeface="Calibri Light" panose="020F0302020204030204" pitchFamily="34" charset="0"/>
          </a:endParaRPr>
        </a:p>
      </dsp:txBody>
      <dsp:txXfrm>
        <a:off x="2224188" y="2384382"/>
        <a:ext cx="537165" cy="171915"/>
      </dsp:txXfrm>
    </dsp:sp>
    <dsp:sp modelId="{723ACA07-4B48-420C-8276-5B04DD854CBA}">
      <dsp:nvSpPr>
        <dsp:cNvPr id="0" name=""/>
        <dsp:cNvSpPr/>
      </dsp:nvSpPr>
      <dsp:spPr>
        <a:xfrm>
          <a:off x="1430659" y="2938139"/>
          <a:ext cx="2124224" cy="1999385"/>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defRPr b="0" i="0"/>
          </a:pPr>
          <a:r>
            <a:rPr lang="1043" sz="1600" b="0" kern="1200">
              <a:latin typeface="Calibri Light" panose="020F0302020204030204" pitchFamily="34" charset="0"/>
              <a:cs typeface="Calibri Light" panose="020F0302020204030204" pitchFamily="34" charset="0"/>
            </a:rPr>
            <a:t>CONJUNCTURELE FACTOREN (nieuwe elementen)</a:t>
          </a:r>
          <a:endParaRPr lang="fr-FR" sz="1600" b="0" kern="1200">
            <a:latin typeface="Calibri Light" panose="020F0302020204030204" pitchFamily="34" charset="0"/>
            <a:cs typeface="Calibri Light" panose="020F0302020204030204" pitchFamily="34" charset="0"/>
          </a:endParaRPr>
        </a:p>
      </dsp:txBody>
      <dsp:txXfrm>
        <a:off x="1741744" y="3230942"/>
        <a:ext cx="1502054" cy="1413779"/>
      </dsp:txXfrm>
    </dsp:sp>
    <dsp:sp modelId="{78889CF0-B2D5-404F-9020-39CDFFADFED2}">
      <dsp:nvSpPr>
        <dsp:cNvPr id="0" name=""/>
        <dsp:cNvSpPr/>
      </dsp:nvSpPr>
      <dsp:spPr>
        <a:xfrm>
          <a:off x="3753504" y="2235937"/>
          <a:ext cx="421076" cy="46880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fr-FR" sz="800" kern="1200"/>
        </a:p>
        <a:p>
          <a:pPr lvl="0" algn="ctr" defTabSz="355600">
            <a:lnSpc>
              <a:spcPct val="90000"/>
            </a:lnSpc>
            <a:spcBef>
              <a:spcPct val="0"/>
            </a:spcBef>
            <a:spcAft>
              <a:spcPct val="35000"/>
            </a:spcAft>
          </a:pPr>
          <a:endParaRPr lang="fr-FR" sz="800" kern="1200">
            <a:latin typeface="Calibri Light" panose="020F0302020204030204" pitchFamily="34" charset="0"/>
            <a:cs typeface="Calibri Light" panose="020F0302020204030204" pitchFamily="34" charset="0"/>
          </a:endParaRPr>
        </a:p>
      </dsp:txBody>
      <dsp:txXfrm>
        <a:off x="3753504" y="2329698"/>
        <a:ext cx="294753" cy="281284"/>
      </dsp:txXfrm>
    </dsp:sp>
    <dsp:sp modelId="{F1A2DF07-4A45-4196-917F-46C0B0A84567}">
      <dsp:nvSpPr>
        <dsp:cNvPr id="0" name=""/>
        <dsp:cNvSpPr/>
      </dsp:nvSpPr>
      <dsp:spPr>
        <a:xfrm>
          <a:off x="4349367" y="1518423"/>
          <a:ext cx="2224236" cy="1903834"/>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defRPr b="0" i="0"/>
          </a:pPr>
          <a:r>
            <a:rPr lang="nl-BE" sz="2000" b="1" kern="1200" dirty="0" smtClean="0">
              <a:latin typeface="Calibri Light" panose="020F0302020204030204" pitchFamily="34" charset="0"/>
              <a:cs typeface="Calibri Light" panose="020F0302020204030204" pitchFamily="34" charset="0"/>
            </a:rPr>
            <a:t>RISICO OP UITZETTING</a:t>
          </a:r>
          <a:endParaRPr lang="fr-FR" sz="1800" b="1" kern="1200" dirty="0">
            <a:latin typeface="Calibri Light" panose="020F0302020204030204" pitchFamily="34" charset="0"/>
            <a:cs typeface="Calibri Light" panose="020F0302020204030204" pitchFamily="34" charset="0"/>
          </a:endParaRPr>
        </a:p>
      </dsp:txBody>
      <dsp:txXfrm>
        <a:off x="4675099" y="1797233"/>
        <a:ext cx="1572772" cy="1346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07BBF-D4E3-4AE5-8CE1-6198CF417D88}">
      <dsp:nvSpPr>
        <dsp:cNvPr id="0" name=""/>
        <dsp:cNvSpPr/>
      </dsp:nvSpPr>
      <dsp:spPr>
        <a:xfrm rot="4396374">
          <a:off x="1637552" y="1039519"/>
          <a:ext cx="4954624" cy="3455233"/>
        </a:xfrm>
        <a:prstGeom prst="swooshArrow">
          <a:avLst>
            <a:gd name="adj1" fmla="val 16310"/>
            <a:gd name="adj2" fmla="val 313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15062-FF0C-424C-8EE9-6ED1FBF8BCED}">
      <dsp:nvSpPr>
        <dsp:cNvPr id="0" name=""/>
        <dsp:cNvSpPr/>
      </dsp:nvSpPr>
      <dsp:spPr>
        <a:xfrm>
          <a:off x="4261909" y="2126040"/>
          <a:ext cx="125119" cy="125119"/>
        </a:xfrm>
        <a:prstGeom prst="ellipse">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143238-BF23-4064-B360-FE571C0A71A7}">
      <dsp:nvSpPr>
        <dsp:cNvPr id="0" name=""/>
        <dsp:cNvSpPr/>
      </dsp:nvSpPr>
      <dsp:spPr>
        <a:xfrm>
          <a:off x="1005951" y="-102584"/>
          <a:ext cx="2934866" cy="918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defRPr b="0" i="0"/>
          </a:pPr>
          <a:r>
            <a:rPr lang="nl-BE" sz="2000" kern="1200" dirty="0" smtClean="0">
              <a:latin typeface="+mj-lt"/>
            </a:rPr>
            <a:t>RISICO OP UITHUISZETTING</a:t>
          </a:r>
          <a:endParaRPr lang="fr-FR" sz="1800" kern="1200" dirty="0">
            <a:latin typeface="+mj-lt"/>
          </a:endParaRPr>
        </a:p>
      </dsp:txBody>
      <dsp:txXfrm>
        <a:off x="1005951" y="-102584"/>
        <a:ext cx="2934866" cy="918310"/>
      </dsp:txXfrm>
    </dsp:sp>
    <dsp:sp modelId="{30849F5F-194B-46FC-BBD5-870CCA49C1A0}">
      <dsp:nvSpPr>
        <dsp:cNvPr id="0" name=""/>
        <dsp:cNvSpPr/>
      </dsp:nvSpPr>
      <dsp:spPr>
        <a:xfrm>
          <a:off x="5050412" y="1255458"/>
          <a:ext cx="3660146" cy="2032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l" defTabSz="889000">
            <a:lnSpc>
              <a:spcPct val="90000"/>
            </a:lnSpc>
            <a:spcBef>
              <a:spcPct val="0"/>
            </a:spcBef>
            <a:spcAft>
              <a:spcPct val="35000"/>
            </a:spcAft>
            <a:defRPr b="0" i="0"/>
          </a:pPr>
          <a:r>
            <a:rPr lang="1043" sz="2000" b="0" kern="1200">
              <a:latin typeface="+mj-lt"/>
            </a:rPr>
            <a:t>DE-ESCALATIEFACTOREN</a:t>
          </a:r>
          <a:endParaRPr lang="fr-FR" sz="2000" b="0" kern="1200">
            <a:latin typeface="+mj-lt"/>
          </a:endParaRPr>
        </a:p>
        <a:p>
          <a:pPr marL="171450" lvl="1" indent="-171450" algn="l" defTabSz="711200">
            <a:lnSpc>
              <a:spcPct val="90000"/>
            </a:lnSpc>
            <a:spcBef>
              <a:spcPct val="0"/>
            </a:spcBef>
            <a:spcAft>
              <a:spcPct val="15000"/>
            </a:spcAft>
            <a:buChar char="••"/>
            <a:defRPr b="0" i="0"/>
          </a:pPr>
          <a:r>
            <a:rPr lang="1043" sz="1600" b="0" kern="1200">
              <a:latin typeface="+mj-lt"/>
            </a:rPr>
            <a:t>Verbonden aan de huurder(s)/bewoner(s)</a:t>
          </a:r>
          <a:endParaRPr lang="fr-FR" sz="1600" b="0" kern="1200">
            <a:latin typeface="+mj-lt"/>
          </a:endParaRPr>
        </a:p>
        <a:p>
          <a:pPr marL="171450" lvl="1" indent="-171450" algn="l" defTabSz="711200">
            <a:lnSpc>
              <a:spcPct val="90000"/>
            </a:lnSpc>
            <a:spcBef>
              <a:spcPct val="0"/>
            </a:spcBef>
            <a:spcAft>
              <a:spcPct val="15000"/>
            </a:spcAft>
            <a:buChar char="••"/>
            <a:defRPr b="0" i="0"/>
          </a:pPr>
          <a:r>
            <a:rPr lang="1043" sz="1600" b="0" kern="1200">
              <a:latin typeface="+mj-lt"/>
            </a:rPr>
            <a:t>Maatschappelijk en juridisch werkers</a:t>
          </a:r>
          <a:endParaRPr lang="fr-FR" sz="1600" b="0" kern="1200">
            <a:latin typeface="+mj-lt"/>
          </a:endParaRPr>
        </a:p>
      </dsp:txBody>
      <dsp:txXfrm>
        <a:off x="5050412" y="1255458"/>
        <a:ext cx="3660146" cy="2032863"/>
      </dsp:txXfrm>
    </dsp:sp>
    <dsp:sp modelId="{91152284-F3DB-4DEB-9DF6-F3AE61693B59}">
      <dsp:nvSpPr>
        <dsp:cNvPr id="0" name=""/>
        <dsp:cNvSpPr/>
      </dsp:nvSpPr>
      <dsp:spPr>
        <a:xfrm>
          <a:off x="2041076" y="4249609"/>
          <a:ext cx="3620157" cy="1328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l" defTabSz="889000">
            <a:lnSpc>
              <a:spcPct val="90000"/>
            </a:lnSpc>
            <a:spcBef>
              <a:spcPct val="0"/>
            </a:spcBef>
            <a:spcAft>
              <a:spcPct val="35000"/>
            </a:spcAft>
            <a:defRPr b="0" i="0"/>
          </a:pPr>
          <a:r>
            <a:rPr lang="1043" sz="2000" kern="1200" dirty="0">
              <a:latin typeface="+mj-lt"/>
            </a:rPr>
            <a:t>VERMEDEN UITZETTING </a:t>
          </a:r>
          <a:r>
            <a:rPr lang="1043" sz="2000" kern="1200" dirty="0" smtClean="0">
              <a:latin typeface="+mj-lt"/>
            </a:rPr>
            <a:t>(stopgezet</a:t>
          </a:r>
          <a:r>
            <a:rPr lang="nl-BE" sz="2000" kern="1200" dirty="0" smtClean="0">
              <a:latin typeface="+mj-lt"/>
            </a:rPr>
            <a:t>te </a:t>
          </a:r>
          <a:r>
            <a:rPr lang="1043" sz="2000" kern="1200" dirty="0" smtClean="0">
              <a:latin typeface="+mj-lt"/>
            </a:rPr>
            <a:t>procedure)</a:t>
          </a:r>
          <a:endParaRPr lang="fr-FR" sz="2000" kern="1200" dirty="0">
            <a:latin typeface="+mj-lt"/>
          </a:endParaRPr>
        </a:p>
        <a:p>
          <a:pPr marL="171450" lvl="1" indent="-171450" algn="l" defTabSz="711200">
            <a:lnSpc>
              <a:spcPct val="90000"/>
            </a:lnSpc>
            <a:spcBef>
              <a:spcPct val="0"/>
            </a:spcBef>
            <a:spcAft>
              <a:spcPct val="15000"/>
            </a:spcAft>
            <a:buChar char="••"/>
            <a:defRPr b="0" i="0"/>
          </a:pPr>
          <a:r>
            <a:rPr lang="1043" sz="1600" kern="1200">
              <a:latin typeface="+mj-lt"/>
            </a:rPr>
            <a:t>De betrokkene mag in de woning blijven</a:t>
          </a:r>
          <a:endParaRPr lang="fr-FR" sz="1600" kern="1200">
            <a:latin typeface="+mj-lt"/>
          </a:endParaRPr>
        </a:p>
        <a:p>
          <a:pPr marL="171450" lvl="1" indent="-171450" algn="l" defTabSz="711200">
            <a:lnSpc>
              <a:spcPct val="90000"/>
            </a:lnSpc>
            <a:spcBef>
              <a:spcPct val="0"/>
            </a:spcBef>
            <a:spcAft>
              <a:spcPct val="15000"/>
            </a:spcAft>
            <a:buChar char="••"/>
            <a:defRPr b="0" i="0"/>
          </a:pPr>
          <a:r>
            <a:rPr lang="1043" sz="1600" kern="1200">
              <a:latin typeface="+mj-lt"/>
            </a:rPr>
            <a:t>Gedwongen verhuis</a:t>
          </a:r>
          <a:endParaRPr lang="fr-FR" sz="1600" kern="1200">
            <a:latin typeface="+mj-lt"/>
          </a:endParaRPr>
        </a:p>
      </dsp:txBody>
      <dsp:txXfrm>
        <a:off x="2041076" y="4249609"/>
        <a:ext cx="3620157" cy="1328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067EF-3AE6-42F8-9039-F0CA3D25DD11}">
      <dsp:nvSpPr>
        <dsp:cNvPr id="0" name=""/>
        <dsp:cNvSpPr/>
      </dsp:nvSpPr>
      <dsp:spPr>
        <a:xfrm>
          <a:off x="0" y="1083733"/>
          <a:ext cx="8128000" cy="3251199"/>
        </a:xfrm>
        <a:prstGeom prst="leftRightRibb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CF5A56-E686-4243-B689-898E079CDDAD}">
      <dsp:nvSpPr>
        <dsp:cNvPr id="0" name=""/>
        <dsp:cNvSpPr/>
      </dsp:nvSpPr>
      <dsp:spPr>
        <a:xfrm>
          <a:off x="1155338" y="1652693"/>
          <a:ext cx="2682239"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defRPr b="0" i="0"/>
          </a:pPr>
          <a:r>
            <a:rPr lang="1043" sz="3200" b="0" kern="1200" dirty="0" smtClean="0">
              <a:latin typeface="+mj-lt"/>
            </a:rPr>
            <a:t>DE-ESCALATIE</a:t>
          </a:r>
          <a:r>
            <a:rPr lang="nl-BE" sz="3200" b="0" kern="1200" dirty="0" smtClean="0">
              <a:latin typeface="+mj-lt"/>
            </a:rPr>
            <a:t>-</a:t>
          </a:r>
          <a:r>
            <a:rPr lang="1043" sz="3200" b="0" kern="1200" dirty="0" smtClean="0">
              <a:latin typeface="+mj-lt"/>
            </a:rPr>
            <a:t>FACTOREN</a:t>
          </a:r>
          <a:endParaRPr lang="fr-FR" sz="4000" b="0" kern="1200" dirty="0">
            <a:latin typeface="+mj-lt"/>
          </a:endParaRPr>
        </a:p>
      </dsp:txBody>
      <dsp:txXfrm>
        <a:off x="1155338" y="1652693"/>
        <a:ext cx="2682239" cy="1593088"/>
      </dsp:txXfrm>
    </dsp:sp>
    <dsp:sp modelId="{93877778-7799-46CE-892C-47919865CD8C}">
      <dsp:nvSpPr>
        <dsp:cNvPr id="0" name=""/>
        <dsp:cNvSpPr/>
      </dsp:nvSpPr>
      <dsp:spPr>
        <a:xfrm>
          <a:off x="3837572" y="2160363"/>
          <a:ext cx="3169920"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lvl="0" algn="ctr" defTabSz="1422400">
            <a:lnSpc>
              <a:spcPct val="90000"/>
            </a:lnSpc>
            <a:spcBef>
              <a:spcPct val="0"/>
            </a:spcBef>
            <a:spcAft>
              <a:spcPct val="35000"/>
            </a:spcAft>
            <a:defRPr b="0" i="0"/>
          </a:pPr>
          <a:r>
            <a:rPr lang="1043" sz="3200" b="0" kern="1200" dirty="0" smtClean="0">
              <a:latin typeface="+mj-lt"/>
            </a:rPr>
            <a:t>ESCALATIE</a:t>
          </a:r>
          <a:r>
            <a:rPr lang="nl-BE" sz="3200" b="0" kern="1200" dirty="0" smtClean="0">
              <a:latin typeface="+mj-lt"/>
            </a:rPr>
            <a:t>-</a:t>
          </a:r>
          <a:r>
            <a:rPr lang="1043" sz="3200" b="0" kern="1200" dirty="0" smtClean="0">
              <a:latin typeface="+mj-lt"/>
            </a:rPr>
            <a:t>FACTOREN</a:t>
          </a:r>
          <a:endParaRPr lang="fr-FR" sz="3200" b="0" kern="1200" dirty="0">
            <a:latin typeface="+mj-lt"/>
          </a:endParaRPr>
        </a:p>
      </dsp:txBody>
      <dsp:txXfrm>
        <a:off x="3837572" y="2160363"/>
        <a:ext cx="3169920" cy="159308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1F8FB-1CB9-4CDA-91DD-EC3FEF0B0BDF}">
      <dsp:nvSpPr>
        <dsp:cNvPr id="0" name=""/>
        <dsp:cNvSpPr/>
      </dsp:nvSpPr>
      <dsp:spPr>
        <a:xfrm>
          <a:off x="0" y="169333"/>
          <a:ext cx="8128000" cy="5079999"/>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FAB3E-943E-462F-BA2D-A31F15C9CEE1}">
      <dsp:nvSpPr>
        <dsp:cNvPr id="0" name=""/>
        <dsp:cNvSpPr/>
      </dsp:nvSpPr>
      <dsp:spPr>
        <a:xfrm>
          <a:off x="1032256" y="3675549"/>
          <a:ext cx="211328" cy="211328"/>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D0F1B1-37EE-470C-916A-2721F4277B97}">
      <dsp:nvSpPr>
        <dsp:cNvPr id="0" name=""/>
        <dsp:cNvSpPr/>
      </dsp:nvSpPr>
      <dsp:spPr>
        <a:xfrm>
          <a:off x="1046580" y="3913740"/>
          <a:ext cx="2235545"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lvl="0" algn="l" defTabSz="889000">
            <a:lnSpc>
              <a:spcPct val="90000"/>
            </a:lnSpc>
            <a:spcBef>
              <a:spcPct val="0"/>
            </a:spcBef>
            <a:spcAft>
              <a:spcPct val="35000"/>
            </a:spcAft>
            <a:defRPr b="0" i="0"/>
          </a:pPr>
          <a:r>
            <a:rPr lang="nl-BE" sz="2000" kern="1200" dirty="0" smtClean="0">
              <a:latin typeface="Calibri Light" panose="020F0302020204030204" pitchFamily="34" charset="0"/>
              <a:cs typeface="Calibri Light" panose="020F0302020204030204" pitchFamily="34" charset="0"/>
            </a:rPr>
            <a:t>RISICO OP UITZETTING</a:t>
          </a:r>
          <a:endParaRPr lang="fr-FR" sz="1800" kern="1200" dirty="0">
            <a:latin typeface="Calibri Light" panose="020F0302020204030204" pitchFamily="34" charset="0"/>
            <a:cs typeface="Calibri Light" panose="020F0302020204030204" pitchFamily="34" charset="0"/>
          </a:endParaRPr>
        </a:p>
      </dsp:txBody>
      <dsp:txXfrm>
        <a:off x="1046580" y="3913740"/>
        <a:ext cx="2235545" cy="1468120"/>
      </dsp:txXfrm>
    </dsp:sp>
    <dsp:sp modelId="{2A22B379-C326-4138-865E-6D436F407B9E}">
      <dsp:nvSpPr>
        <dsp:cNvPr id="0" name=""/>
        <dsp:cNvSpPr/>
      </dsp:nvSpPr>
      <dsp:spPr>
        <a:xfrm>
          <a:off x="2897632" y="2294805"/>
          <a:ext cx="382016" cy="382016"/>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99E94E4-2A0C-49F7-AC92-22329FCC36E6}">
      <dsp:nvSpPr>
        <dsp:cNvPr id="0" name=""/>
        <dsp:cNvSpPr/>
      </dsp:nvSpPr>
      <dsp:spPr>
        <a:xfrm>
          <a:off x="3073404" y="2556145"/>
          <a:ext cx="2368057"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lvl="0" algn="l" defTabSz="889000">
            <a:lnSpc>
              <a:spcPct val="90000"/>
            </a:lnSpc>
            <a:spcBef>
              <a:spcPct val="0"/>
            </a:spcBef>
            <a:spcAft>
              <a:spcPct val="35000"/>
            </a:spcAft>
            <a:defRPr b="0" i="0"/>
          </a:pPr>
          <a:r>
            <a:rPr lang="1043" sz="2000" b="0" kern="1200">
              <a:latin typeface="Calibri Light" panose="020F0302020204030204" pitchFamily="34" charset="0"/>
              <a:cs typeface="Calibri Light" panose="020F0302020204030204" pitchFamily="34" charset="0"/>
            </a:rPr>
            <a:t>ESCALATIEFACTOREN</a:t>
          </a:r>
          <a:endParaRPr lang="fr-FR" sz="2000" b="0" kern="1200">
            <a:latin typeface="Calibri Light" panose="020F0302020204030204" pitchFamily="34" charset="0"/>
            <a:cs typeface="Calibri Light" panose="020F0302020204030204" pitchFamily="34" charset="0"/>
          </a:endParaRPr>
        </a:p>
        <a:p>
          <a:pPr marL="171450" lvl="1" indent="-171450" algn="l" defTabSz="800100">
            <a:lnSpc>
              <a:spcPct val="90000"/>
            </a:lnSpc>
            <a:spcBef>
              <a:spcPct val="0"/>
            </a:spcBef>
            <a:spcAft>
              <a:spcPct val="15000"/>
            </a:spcAft>
            <a:buChar char="••"/>
            <a:defRPr b="0" i="0"/>
          </a:pPr>
          <a:r>
            <a:rPr lang="1043" sz="1800" b="0" kern="1200">
              <a:latin typeface="Calibri Light" panose="020F0302020204030204" pitchFamily="34" charset="0"/>
              <a:cs typeface="Calibri Light" panose="020F0302020204030204" pitchFamily="34" charset="0"/>
            </a:rPr>
            <a:t>Verbonden aan de huurder(s) of bewoner(s)</a:t>
          </a:r>
          <a:endParaRPr lang="fr-FR" sz="1800" b="0" kern="1200">
            <a:latin typeface="Calibri Light" panose="020F0302020204030204" pitchFamily="34" charset="0"/>
            <a:cs typeface="Calibri Light" panose="020F0302020204030204" pitchFamily="34" charset="0"/>
          </a:endParaRPr>
        </a:p>
        <a:p>
          <a:pPr marL="171450" lvl="1" indent="-171450" algn="l" defTabSz="800100">
            <a:lnSpc>
              <a:spcPct val="90000"/>
            </a:lnSpc>
            <a:spcBef>
              <a:spcPct val="0"/>
            </a:spcBef>
            <a:spcAft>
              <a:spcPct val="15000"/>
            </a:spcAft>
            <a:buChar char="••"/>
            <a:defRPr b="0" i="0"/>
          </a:pPr>
          <a:r>
            <a:rPr lang="1043" sz="1800" b="0" kern="1200">
              <a:latin typeface="Calibri Light" panose="020F0302020204030204" pitchFamily="34" charset="0"/>
              <a:cs typeface="Calibri Light" panose="020F0302020204030204" pitchFamily="34" charset="0"/>
            </a:rPr>
            <a:t>Verbonden aan de eigenaar/verhuurder</a:t>
          </a:r>
          <a:endParaRPr lang="fr-FR" sz="1800" b="0" kern="1200">
            <a:latin typeface="Calibri Light" panose="020F0302020204030204" pitchFamily="34" charset="0"/>
            <a:cs typeface="Calibri Light" panose="020F0302020204030204" pitchFamily="34" charset="0"/>
          </a:endParaRPr>
        </a:p>
      </dsp:txBody>
      <dsp:txXfrm>
        <a:off x="3073404" y="2556145"/>
        <a:ext cx="2368057" cy="2763519"/>
      </dsp:txXfrm>
    </dsp:sp>
    <dsp:sp modelId="{B112CB9F-C73A-4258-B4A7-39527035DF90}">
      <dsp:nvSpPr>
        <dsp:cNvPr id="0" name=""/>
        <dsp:cNvSpPr/>
      </dsp:nvSpPr>
      <dsp:spPr>
        <a:xfrm>
          <a:off x="5140960" y="1454573"/>
          <a:ext cx="528320" cy="528320"/>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AA27E49-42BD-4D14-A44C-EF28302A1F0E}">
      <dsp:nvSpPr>
        <dsp:cNvPr id="0" name=""/>
        <dsp:cNvSpPr/>
      </dsp:nvSpPr>
      <dsp:spPr>
        <a:xfrm>
          <a:off x="5489176" y="1731973"/>
          <a:ext cx="2284683"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lvl="0" algn="l" defTabSz="889000">
            <a:lnSpc>
              <a:spcPct val="90000"/>
            </a:lnSpc>
            <a:spcBef>
              <a:spcPct val="0"/>
            </a:spcBef>
            <a:spcAft>
              <a:spcPct val="35000"/>
            </a:spcAft>
            <a:defRPr b="0" i="0"/>
          </a:pPr>
          <a:r>
            <a:rPr lang="nl-BE" sz="2000" kern="1200" dirty="0" smtClean="0">
              <a:latin typeface="Calibri Light" panose="020F0302020204030204" pitchFamily="34" charset="0"/>
              <a:cs typeface="Calibri Light" panose="020F0302020204030204" pitchFamily="34" charset="0"/>
            </a:rPr>
            <a:t>EFFECTIEVE</a:t>
          </a:r>
          <a:r>
            <a:rPr lang="1043" sz="2000" kern="1200" dirty="0" smtClean="0">
              <a:latin typeface="Calibri Light" panose="020F0302020204030204" pitchFamily="34" charset="0"/>
              <a:cs typeface="Calibri Light" panose="020F0302020204030204" pitchFamily="34" charset="0"/>
            </a:rPr>
            <a:t> </a:t>
          </a:r>
          <a:r>
            <a:rPr lang="1043" sz="2000" kern="1200" dirty="0">
              <a:latin typeface="Calibri Light" panose="020F0302020204030204" pitchFamily="34" charset="0"/>
              <a:cs typeface="Calibri Light" panose="020F0302020204030204" pitchFamily="34" charset="0"/>
            </a:rPr>
            <a:t>UITZETTING </a:t>
          </a:r>
          <a:r>
            <a:rPr lang="1043" sz="1800" kern="1200" dirty="0">
              <a:latin typeface="Calibri Light" panose="020F0302020204030204" pitchFamily="34" charset="0"/>
              <a:cs typeface="Calibri Light" panose="020F0302020204030204" pitchFamily="34" charset="0"/>
            </a:rPr>
            <a:t>(procedure volledig doorlopen)</a:t>
          </a:r>
          <a:endParaRPr lang="fr-FR" sz="1800" kern="1200" dirty="0">
            <a:latin typeface="Calibri Light" panose="020F0302020204030204" pitchFamily="34" charset="0"/>
            <a:cs typeface="Calibri Light" panose="020F0302020204030204" pitchFamily="34" charset="0"/>
          </a:endParaRPr>
        </a:p>
      </dsp:txBody>
      <dsp:txXfrm>
        <a:off x="5489176" y="1731973"/>
        <a:ext cx="2284683" cy="3530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75076-2CC8-4DCF-A3E6-B8E7937522BB}">
      <dsp:nvSpPr>
        <dsp:cNvPr id="0" name=""/>
        <dsp:cNvSpPr/>
      </dsp:nvSpPr>
      <dsp:spPr>
        <a:xfrm>
          <a:off x="923"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dirty="0">
              <a:latin typeface="+mj-lt"/>
            </a:rPr>
            <a:t>MATERIËLE EN FINANCIËLE GEVOLGEN</a:t>
          </a:r>
        </a:p>
      </dsp:txBody>
      <dsp:txXfrm>
        <a:off x="923" y="23042"/>
        <a:ext cx="3603500" cy="2162100"/>
      </dsp:txXfrm>
    </dsp:sp>
    <dsp:sp modelId="{E2F12348-D910-4156-A9F5-2AD24F9F1F50}">
      <dsp:nvSpPr>
        <dsp:cNvPr id="0" name=""/>
        <dsp:cNvSpPr/>
      </dsp:nvSpPr>
      <dsp:spPr>
        <a:xfrm>
          <a:off x="3964775" y="23042"/>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latin typeface="+mj-lt"/>
            </a:rPr>
            <a:t>ADMINISTRATIEVE </a:t>
          </a:r>
          <a:r>
            <a:rPr lang="1043" sz="2800" kern="1200" dirty="0" smtClean="0">
              <a:latin typeface="+mj-lt"/>
            </a:rPr>
            <a:t>GEVOLGEN</a:t>
          </a:r>
          <a:endParaRPr lang="fr-FR" sz="2800" kern="1200" dirty="0"/>
        </a:p>
      </dsp:txBody>
      <dsp:txXfrm>
        <a:off x="3964775" y="23042"/>
        <a:ext cx="3603500" cy="2162100"/>
      </dsp:txXfrm>
    </dsp:sp>
    <dsp:sp modelId="{500C57BD-1AC5-4897-B482-76747D0FBAB7}">
      <dsp:nvSpPr>
        <dsp:cNvPr id="0" name=""/>
        <dsp:cNvSpPr/>
      </dsp:nvSpPr>
      <dsp:spPr>
        <a:xfrm>
          <a:off x="923"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defRPr b="0" i="0"/>
          </a:pPr>
          <a:r>
            <a:rPr lang="1043" sz="2800" kern="1200" dirty="0">
              <a:latin typeface="+mj-lt"/>
            </a:rPr>
            <a:t>GEVOLGEN VOOR GEZONDHEID EN WELZIJN</a:t>
          </a:r>
        </a:p>
      </dsp:txBody>
      <dsp:txXfrm>
        <a:off x="923" y="2545493"/>
        <a:ext cx="3603500" cy="2162100"/>
      </dsp:txXfrm>
    </dsp:sp>
    <dsp:sp modelId="{51E3386D-5765-4C1C-892B-1303452F068D}">
      <dsp:nvSpPr>
        <dsp:cNvPr id="0" name=""/>
        <dsp:cNvSpPr/>
      </dsp:nvSpPr>
      <dsp:spPr>
        <a:xfrm>
          <a:off x="3965699" y="2545493"/>
          <a:ext cx="3603500" cy="21621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ct val="0"/>
            </a:spcAft>
            <a:buClrTx/>
            <a:buSzTx/>
            <a:buFontTx/>
            <a:buNone/>
            <a:defRPr b="0" i="0"/>
          </a:pPr>
          <a:r>
            <a:rPr lang="1043" sz="2800" kern="1200" dirty="0">
              <a:latin typeface="+mj-lt"/>
            </a:rPr>
            <a:t>SOCIALE </a:t>
          </a:r>
          <a:r>
            <a:rPr lang="1043" sz="2800" kern="1200" dirty="0" smtClean="0">
              <a:latin typeface="+mj-lt"/>
            </a:rPr>
            <a:t>GEVOLGEN</a:t>
          </a:r>
          <a:endParaRPr lang="fr-FR" sz="2800" kern="1200" dirty="0"/>
        </a:p>
      </dsp:txBody>
      <dsp:txXfrm>
        <a:off x="3965699" y="2545493"/>
        <a:ext cx="3603500" cy="21621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0.3647</cdr:x>
      <cdr:y>0.46395</cdr:y>
    </cdr:from>
    <cdr:to>
      <cdr:x>0.57489</cdr:x>
      <cdr:y>0.60243</cdr:y>
    </cdr:to>
    <cdr:sp macro="" textlink="">
      <cdr:nvSpPr>
        <cdr:cNvPr id="3" name="Tekstvak 10"/>
        <cdr:cNvSpPr txBox="1"/>
      </cdr:nvSpPr>
      <cdr:spPr>
        <a:xfrm xmlns:a="http://schemas.openxmlformats.org/drawingml/2006/main">
          <a:off x="2113327" y="2165344"/>
          <a:ext cx="1217974"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l-BE" dirty="0" smtClean="0"/>
            <a:t>Hoger secundair</a:t>
          </a:r>
          <a:endParaRPr lang="nl-BE" dirty="0"/>
        </a:p>
      </cdr:txBody>
    </cdr:sp>
  </cdr:relSizeAnchor>
  <cdr:relSizeAnchor xmlns:cdr="http://schemas.openxmlformats.org/drawingml/2006/chartDrawing">
    <cdr:from>
      <cdr:x>0.36891</cdr:x>
      <cdr:y>0.70729</cdr:y>
    </cdr:from>
    <cdr:to>
      <cdr:x>0.57489</cdr:x>
      <cdr:y>0.84577</cdr:y>
    </cdr:to>
    <cdr:sp macro="" textlink="">
      <cdr:nvSpPr>
        <cdr:cNvPr id="4" name="Tekstvak 10"/>
        <cdr:cNvSpPr txBox="1"/>
      </cdr:nvSpPr>
      <cdr:spPr>
        <a:xfrm xmlns:a="http://schemas.openxmlformats.org/drawingml/2006/main">
          <a:off x="2137711" y="3301059"/>
          <a:ext cx="1193590"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l-BE" sz="1800" dirty="0" smtClean="0"/>
            <a:t>≤ Lager secundair</a:t>
          </a:r>
          <a:endParaRPr lang="nl-BE"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0.59299</cdr:x>
      <cdr:y>0</cdr:y>
    </cdr:from>
    <cdr:to>
      <cdr:x>0.91413</cdr:x>
      <cdr:y>0.07687</cdr:y>
    </cdr:to>
    <cdr:sp macro="" textlink="">
      <cdr:nvSpPr>
        <cdr:cNvPr id="2" name="Tekstvak 5"/>
        <cdr:cNvSpPr txBox="1"/>
      </cdr:nvSpPr>
      <cdr:spPr>
        <a:xfrm xmlns:a="http://schemas.openxmlformats.org/drawingml/2006/main">
          <a:off x="4850476" y="0"/>
          <a:ext cx="262682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l-BE" dirty="0" smtClean="0">
              <a:solidFill>
                <a:schemeClr val="bg1"/>
              </a:solidFill>
            </a:rPr>
            <a:t>0-17 jaar      18-59 jaar</a:t>
          </a:r>
          <a:endParaRPr lang="nl-BE"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0.34056</cdr:y>
    </cdr:from>
    <cdr:to>
      <cdr:x>0.04618</cdr:x>
      <cdr:y>0.62907</cdr:y>
    </cdr:to>
    <cdr:sp macro="" textlink="">
      <cdr:nvSpPr>
        <cdr:cNvPr id="2" name="ZoneTexte 1"/>
        <cdr:cNvSpPr txBox="1"/>
      </cdr:nvSpPr>
      <cdr:spPr>
        <a:xfrm xmlns:a="http://schemas.openxmlformats.org/drawingml/2006/main">
          <a:off x="0" y="1543666"/>
          <a:ext cx="342811" cy="1307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800" dirty="0"/>
            <a:t>%</a:t>
          </a:r>
          <a:endParaRPr lang="fr-BE" sz="1800"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0.34056</cdr:y>
    </cdr:from>
    <cdr:to>
      <cdr:x>0.04618</cdr:x>
      <cdr:y>0.62907</cdr:y>
    </cdr:to>
    <cdr:sp macro="" textlink="">
      <cdr:nvSpPr>
        <cdr:cNvPr id="2" name="ZoneTexte 1"/>
        <cdr:cNvSpPr txBox="1"/>
      </cdr:nvSpPr>
      <cdr:spPr>
        <a:xfrm xmlns:a="http://schemas.openxmlformats.org/drawingml/2006/main">
          <a:off x="0" y="1543666"/>
          <a:ext cx="342811" cy="13076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800" dirty="0">
              <a:solidFill>
                <a:schemeClr val="tx1"/>
              </a:solidFill>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0.77027</cdr:x>
      <cdr:y>0.37189</cdr:y>
    </cdr:from>
    <cdr:to>
      <cdr:x>0.8815</cdr:x>
      <cdr:y>0.66726</cdr:y>
    </cdr:to>
    <cdr:sp macro="" textlink="">
      <cdr:nvSpPr>
        <cdr:cNvPr id="2" name="Tekstvak 1"/>
        <cdr:cNvSpPr txBox="1"/>
      </cdr:nvSpPr>
      <cdr:spPr>
        <a:xfrm xmlns:a="http://schemas.openxmlformats.org/drawingml/2006/main">
          <a:off x="7285703" y="2054941"/>
          <a:ext cx="1052052" cy="1632154"/>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vertOverflow="clip" wrap="square" rtlCol="0"/>
        <a:lstStyle xmlns:a="http://schemas.openxmlformats.org/drawingml/2006/main"/>
        <a:p xmlns:a="http://schemas.openxmlformats.org/drawingml/2006/main">
          <a:r>
            <a:rPr lang="nl-BE" sz="1800" dirty="0" smtClean="0"/>
            <a:t>Brussels Gewest:</a:t>
          </a:r>
        </a:p>
        <a:p xmlns:a="http://schemas.openxmlformats.org/drawingml/2006/main">
          <a:r>
            <a:rPr lang="nl-BE" sz="1800" dirty="0" smtClean="0"/>
            <a:t>9,5 %</a:t>
          </a:r>
          <a:endParaRPr lang="nl-BE" sz="1800" dirty="0"/>
        </a:p>
      </cdr:txBody>
    </cdr:sp>
  </cdr:relSizeAnchor>
</c:userShapes>
</file>

<file path=ppt/drawings/drawing6.xml><?xml version="1.0" encoding="utf-8"?>
<c:userShapes xmlns:c="http://schemas.openxmlformats.org/drawingml/2006/chart">
  <cdr:relSizeAnchor xmlns:cdr="http://schemas.openxmlformats.org/drawingml/2006/chartDrawing">
    <cdr:from>
      <cdr:x>0.00406</cdr:x>
      <cdr:y>0.09008</cdr:y>
    </cdr:from>
    <cdr:to>
      <cdr:x>0.04238</cdr:x>
      <cdr:y>0.79792</cdr:y>
    </cdr:to>
    <cdr:sp macro="" textlink="">
      <cdr:nvSpPr>
        <cdr:cNvPr id="2" name="TextBox 1"/>
        <cdr:cNvSpPr txBox="1"/>
      </cdr:nvSpPr>
      <cdr:spPr>
        <a:xfrm xmlns:a="http://schemas.openxmlformats.org/drawingml/2006/main">
          <a:off x="19050" y="276225"/>
          <a:ext cx="200025" cy="2085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nl-BE"/>
        </a:p>
      </cdr:txBody>
    </cdr:sp>
  </cdr:relSizeAnchor>
</c:userShapes>
</file>

<file path=ppt/drawings/drawing7.xml><?xml version="1.0" encoding="utf-8"?>
<c:userShapes xmlns:c="http://schemas.openxmlformats.org/drawingml/2006/chart">
  <cdr:relSizeAnchor xmlns:cdr="http://schemas.openxmlformats.org/drawingml/2006/chartDrawing">
    <cdr:from>
      <cdr:x>0.65049</cdr:x>
      <cdr:y>0.83315</cdr:y>
    </cdr:from>
    <cdr:to>
      <cdr:x>0.72836</cdr:x>
      <cdr:y>0.90427</cdr:y>
    </cdr:to>
    <cdr:sp macro="" textlink="">
      <cdr:nvSpPr>
        <cdr:cNvPr id="2" name="ZoneTexte 1"/>
        <cdr:cNvSpPr txBox="1"/>
      </cdr:nvSpPr>
      <cdr:spPr>
        <a:xfrm xmlns:a="http://schemas.openxmlformats.org/drawingml/2006/main">
          <a:off x="3421380" y="2901315"/>
          <a:ext cx="4095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BE" sz="110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4" y="0"/>
            <a:ext cx="2971800" cy="458788"/>
          </a:xfrm>
          <a:prstGeom prst="rect">
            <a:avLst/>
          </a:prstGeom>
        </p:spPr>
        <p:txBody>
          <a:bodyPr vert="horz" lIns="91440" tIns="45720" rIns="91440" bIns="45720" rtlCol="0"/>
          <a:lstStyle>
            <a:lvl1pPr algn="r">
              <a:defRPr sz="1200"/>
            </a:lvl1pPr>
          </a:lstStyle>
          <a:p>
            <a:fld id="{1F93400B-4183-450D-AF23-DD46F43A0092}" type="datetimeFigureOut">
              <a:rPr lang="nl-BE" smtClean="0"/>
              <a:t>30/10/2019</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1"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4"/>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4" y="8685214"/>
            <a:ext cx="2971800" cy="458787"/>
          </a:xfrm>
          <a:prstGeom prst="rect">
            <a:avLst/>
          </a:prstGeom>
        </p:spPr>
        <p:txBody>
          <a:bodyPr vert="horz" lIns="91440" tIns="45720" rIns="91440" bIns="45720" rtlCol="0" anchor="b"/>
          <a:lstStyle>
            <a:lvl1pPr algn="r">
              <a:defRPr sz="1200"/>
            </a:lvl1pPr>
          </a:lstStyle>
          <a:p>
            <a:fld id="{03C4B8BD-5BFC-4686-A930-DFE9B4046B4E}" type="slidenum">
              <a:rPr lang="nl-BE" smtClean="0"/>
              <a:t>‹nr.›</a:t>
            </a:fld>
            <a:endParaRPr lang="nl-BE"/>
          </a:p>
        </p:txBody>
      </p:sp>
    </p:spTree>
    <p:extLst>
      <p:ext uri="{BB962C8B-B14F-4D97-AF65-F5344CB8AC3E}">
        <p14:creationId xmlns:p14="http://schemas.microsoft.com/office/powerpoint/2010/main" val="65157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973DF9-CE0A-4DA3-9E8B-D655FF99EAD2}" type="slidenum">
              <a:rPr lang="en-US" smtClean="0"/>
              <a:pPr/>
              <a:t>1</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nl-BE" noProof="0" dirty="0" smtClean="0"/>
          </a:p>
        </p:txBody>
      </p:sp>
    </p:spTree>
    <p:extLst>
      <p:ext uri="{BB962C8B-B14F-4D97-AF65-F5344CB8AC3E}">
        <p14:creationId xmlns:p14="http://schemas.microsoft.com/office/powerpoint/2010/main" val="315947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10</a:t>
            </a:fld>
            <a:endParaRPr lang="nl-BE"/>
          </a:p>
        </p:txBody>
      </p:sp>
    </p:spTree>
    <p:extLst>
      <p:ext uri="{BB962C8B-B14F-4D97-AF65-F5344CB8AC3E}">
        <p14:creationId xmlns:p14="http://schemas.microsoft.com/office/powerpoint/2010/main" val="392338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11</a:t>
            </a:fld>
            <a:endParaRPr lang="nl-BE"/>
          </a:p>
        </p:txBody>
      </p:sp>
    </p:spTree>
    <p:extLst>
      <p:ext uri="{BB962C8B-B14F-4D97-AF65-F5344CB8AC3E}">
        <p14:creationId xmlns:p14="http://schemas.microsoft.com/office/powerpoint/2010/main" val="2563481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12</a:t>
            </a:fld>
            <a:endParaRPr lang="nl-BE"/>
          </a:p>
        </p:txBody>
      </p:sp>
    </p:spTree>
    <p:extLst>
      <p:ext uri="{BB962C8B-B14F-4D97-AF65-F5344CB8AC3E}">
        <p14:creationId xmlns:p14="http://schemas.microsoft.com/office/powerpoint/2010/main" val="90188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13</a:t>
            </a:fld>
            <a:endParaRPr lang="nl-BE"/>
          </a:p>
        </p:txBody>
      </p:sp>
    </p:spTree>
    <p:extLst>
      <p:ext uri="{BB962C8B-B14F-4D97-AF65-F5344CB8AC3E}">
        <p14:creationId xmlns:p14="http://schemas.microsoft.com/office/powerpoint/2010/main" val="4236118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14</a:t>
            </a:fld>
            <a:endParaRPr lang="nl-BE"/>
          </a:p>
        </p:txBody>
      </p:sp>
    </p:spTree>
    <p:extLst>
      <p:ext uri="{BB962C8B-B14F-4D97-AF65-F5344CB8AC3E}">
        <p14:creationId xmlns:p14="http://schemas.microsoft.com/office/powerpoint/2010/main" val="399851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973DF9-CE0A-4DA3-9E8B-D655FF99EAD2}" type="slidenum">
              <a:rPr lang="en-US" smtClean="0"/>
              <a:pPr/>
              <a:t>15</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nl-BE" noProof="0" dirty="0" smtClean="0"/>
          </a:p>
        </p:txBody>
      </p:sp>
    </p:spTree>
    <p:extLst>
      <p:ext uri="{BB962C8B-B14F-4D97-AF65-F5344CB8AC3E}">
        <p14:creationId xmlns:p14="http://schemas.microsoft.com/office/powerpoint/2010/main" val="71421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baseline="0" noProof="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16</a:t>
            </a:fld>
            <a:endParaRPr lang="en-US"/>
          </a:p>
        </p:txBody>
      </p:sp>
    </p:spTree>
    <p:extLst>
      <p:ext uri="{BB962C8B-B14F-4D97-AF65-F5344CB8AC3E}">
        <p14:creationId xmlns:p14="http://schemas.microsoft.com/office/powerpoint/2010/main" val="1895401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noProof="0"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17</a:t>
            </a:fld>
            <a:endParaRPr lang="en-US"/>
          </a:p>
        </p:txBody>
      </p:sp>
    </p:spTree>
    <p:extLst>
      <p:ext uri="{BB962C8B-B14F-4D97-AF65-F5344CB8AC3E}">
        <p14:creationId xmlns:p14="http://schemas.microsoft.com/office/powerpoint/2010/main" val="2726496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18</a:t>
            </a:fld>
            <a:endParaRPr lang="en-US"/>
          </a:p>
        </p:txBody>
      </p:sp>
    </p:spTree>
    <p:extLst>
      <p:ext uri="{BB962C8B-B14F-4D97-AF65-F5344CB8AC3E}">
        <p14:creationId xmlns:p14="http://schemas.microsoft.com/office/powerpoint/2010/main" val="411307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noProof="0"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19</a:t>
            </a:fld>
            <a:endParaRPr lang="en-US"/>
          </a:p>
        </p:txBody>
      </p:sp>
    </p:spTree>
    <p:extLst>
      <p:ext uri="{BB962C8B-B14F-4D97-AF65-F5344CB8AC3E}">
        <p14:creationId xmlns:p14="http://schemas.microsoft.com/office/powerpoint/2010/main" val="308749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2</a:t>
            </a:fld>
            <a:endParaRPr lang="nl-BE"/>
          </a:p>
        </p:txBody>
      </p:sp>
    </p:spTree>
    <p:extLst>
      <p:ext uri="{BB962C8B-B14F-4D97-AF65-F5344CB8AC3E}">
        <p14:creationId xmlns:p14="http://schemas.microsoft.com/office/powerpoint/2010/main" val="3614142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10"/>
          </p:nvPr>
        </p:nvSpPr>
        <p:spPr/>
        <p:txBody>
          <a:bodyPr/>
          <a:lstStyle/>
          <a:p>
            <a:fld id="{A9EA1DF0-E8B1-48AC-86D4-A0E8E2C47F5A}" type="slidenum">
              <a:rPr lang="fr-BE" smtClean="0"/>
              <a:pPr/>
              <a:t>20</a:t>
            </a:fld>
            <a:endParaRPr lang="fr-BE"/>
          </a:p>
        </p:txBody>
      </p:sp>
    </p:spTree>
    <p:extLst>
      <p:ext uri="{BB962C8B-B14F-4D97-AF65-F5344CB8AC3E}">
        <p14:creationId xmlns:p14="http://schemas.microsoft.com/office/powerpoint/2010/main" val="92195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21</a:t>
            </a:fld>
            <a:endParaRPr lang="en-US"/>
          </a:p>
        </p:txBody>
      </p:sp>
    </p:spTree>
    <p:extLst>
      <p:ext uri="{BB962C8B-B14F-4D97-AF65-F5344CB8AC3E}">
        <p14:creationId xmlns:p14="http://schemas.microsoft.com/office/powerpoint/2010/main" val="46551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22</a:t>
            </a:fld>
            <a:endParaRPr lang="en-US"/>
          </a:p>
        </p:txBody>
      </p:sp>
    </p:spTree>
    <p:extLst>
      <p:ext uri="{BB962C8B-B14F-4D97-AF65-F5344CB8AC3E}">
        <p14:creationId xmlns:p14="http://schemas.microsoft.com/office/powerpoint/2010/main" val="353176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b="0"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23</a:t>
            </a:fld>
            <a:endParaRPr lang="en-US"/>
          </a:p>
        </p:txBody>
      </p:sp>
    </p:spTree>
    <p:extLst>
      <p:ext uri="{BB962C8B-B14F-4D97-AF65-F5344CB8AC3E}">
        <p14:creationId xmlns:p14="http://schemas.microsoft.com/office/powerpoint/2010/main" val="4195407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24</a:t>
            </a:fld>
            <a:endParaRPr lang="en-US"/>
          </a:p>
        </p:txBody>
      </p:sp>
    </p:spTree>
    <p:extLst>
      <p:ext uri="{BB962C8B-B14F-4D97-AF65-F5344CB8AC3E}">
        <p14:creationId xmlns:p14="http://schemas.microsoft.com/office/powerpoint/2010/main" val="3606336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25</a:t>
            </a:fld>
            <a:endParaRPr lang="en-US"/>
          </a:p>
        </p:txBody>
      </p:sp>
    </p:spTree>
    <p:extLst>
      <p:ext uri="{BB962C8B-B14F-4D97-AF65-F5344CB8AC3E}">
        <p14:creationId xmlns:p14="http://schemas.microsoft.com/office/powerpoint/2010/main" val="2277859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baseline="0" noProof="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26</a:t>
            </a:fld>
            <a:endParaRPr lang="en-US"/>
          </a:p>
        </p:txBody>
      </p:sp>
    </p:spTree>
    <p:extLst>
      <p:ext uri="{BB962C8B-B14F-4D97-AF65-F5344CB8AC3E}">
        <p14:creationId xmlns:p14="http://schemas.microsoft.com/office/powerpoint/2010/main" val="2609109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27</a:t>
            </a:fld>
            <a:endParaRPr lang="en-US"/>
          </a:p>
        </p:txBody>
      </p:sp>
    </p:spTree>
    <p:extLst>
      <p:ext uri="{BB962C8B-B14F-4D97-AF65-F5344CB8AC3E}">
        <p14:creationId xmlns:p14="http://schemas.microsoft.com/office/powerpoint/2010/main" val="24383460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28</a:t>
            </a:fld>
            <a:endParaRPr lang="en-US"/>
          </a:p>
        </p:txBody>
      </p:sp>
    </p:spTree>
    <p:extLst>
      <p:ext uri="{BB962C8B-B14F-4D97-AF65-F5344CB8AC3E}">
        <p14:creationId xmlns:p14="http://schemas.microsoft.com/office/powerpoint/2010/main" val="1522113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29</a:t>
            </a:fld>
            <a:endParaRPr lang="en-US"/>
          </a:p>
        </p:txBody>
      </p:sp>
    </p:spTree>
    <p:extLst>
      <p:ext uri="{BB962C8B-B14F-4D97-AF65-F5344CB8AC3E}">
        <p14:creationId xmlns:p14="http://schemas.microsoft.com/office/powerpoint/2010/main" val="133626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D973DF9-CE0A-4DA3-9E8B-D655FF99EAD2}" type="slidenum">
              <a:rPr lang="en-US" smtClean="0"/>
              <a:pPr/>
              <a:t>3</a:t>
            </a:fld>
            <a:endParaRPr lang="en-US" smtClean="0"/>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p:spPr>
        <p:txBody>
          <a:bodyPr/>
          <a:lstStyle/>
          <a:p>
            <a:pPr eaLnBrk="1" hangingPunct="1"/>
            <a:endParaRPr lang="nl-BE" noProof="0" dirty="0" smtClean="0"/>
          </a:p>
        </p:txBody>
      </p:sp>
    </p:spTree>
    <p:extLst>
      <p:ext uri="{BB962C8B-B14F-4D97-AF65-F5344CB8AC3E}">
        <p14:creationId xmlns:p14="http://schemas.microsoft.com/office/powerpoint/2010/main" val="1972936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30</a:t>
            </a:fld>
            <a:endParaRPr lang="en-US"/>
          </a:p>
        </p:txBody>
      </p:sp>
    </p:spTree>
    <p:extLst>
      <p:ext uri="{BB962C8B-B14F-4D97-AF65-F5344CB8AC3E}">
        <p14:creationId xmlns:p14="http://schemas.microsoft.com/office/powerpoint/2010/main" val="3946720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BE" baseline="0" noProof="0" dirty="0" smtClean="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31</a:t>
            </a:fld>
            <a:endParaRPr lang="en-US"/>
          </a:p>
        </p:txBody>
      </p:sp>
    </p:spTree>
    <p:extLst>
      <p:ext uri="{BB962C8B-B14F-4D97-AF65-F5344CB8AC3E}">
        <p14:creationId xmlns:p14="http://schemas.microsoft.com/office/powerpoint/2010/main" val="137818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32</a:t>
            </a:fld>
            <a:endParaRPr lang="en-US"/>
          </a:p>
        </p:txBody>
      </p:sp>
    </p:spTree>
    <p:extLst>
      <p:ext uri="{BB962C8B-B14F-4D97-AF65-F5344CB8AC3E}">
        <p14:creationId xmlns:p14="http://schemas.microsoft.com/office/powerpoint/2010/main" val="1279175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34</a:t>
            </a:fld>
            <a:endParaRPr lang="en-US"/>
          </a:p>
        </p:txBody>
      </p:sp>
    </p:spTree>
    <p:extLst>
      <p:ext uri="{BB962C8B-B14F-4D97-AF65-F5344CB8AC3E}">
        <p14:creationId xmlns:p14="http://schemas.microsoft.com/office/powerpoint/2010/main" val="3767668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35</a:t>
            </a:fld>
            <a:endParaRPr lang="en-US"/>
          </a:p>
        </p:txBody>
      </p:sp>
    </p:spTree>
    <p:extLst>
      <p:ext uri="{BB962C8B-B14F-4D97-AF65-F5344CB8AC3E}">
        <p14:creationId xmlns:p14="http://schemas.microsoft.com/office/powerpoint/2010/main" val="3031503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EEF35381-4DA6-4B6A-93B6-C868A63D2ECF}" type="slidenum">
              <a:rPr lang="en-US" smtClean="0"/>
              <a:pPr>
                <a:defRPr/>
              </a:pPr>
              <a:t>36</a:t>
            </a:fld>
            <a:endParaRPr lang="en-US"/>
          </a:p>
        </p:txBody>
      </p:sp>
    </p:spTree>
    <p:extLst>
      <p:ext uri="{BB962C8B-B14F-4D97-AF65-F5344CB8AC3E}">
        <p14:creationId xmlns:p14="http://schemas.microsoft.com/office/powerpoint/2010/main" val="57508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1E501E0D-F90D-46C5-B86B-8E7D4396E2DD}" type="slidenum">
              <a:rPr lang="fr-BE" smtClean="0"/>
              <a:t>38</a:t>
            </a:fld>
            <a:endParaRPr lang="fr-BE"/>
          </a:p>
        </p:txBody>
      </p:sp>
    </p:spTree>
    <p:extLst>
      <p:ext uri="{BB962C8B-B14F-4D97-AF65-F5344CB8AC3E}">
        <p14:creationId xmlns:p14="http://schemas.microsoft.com/office/powerpoint/2010/main" val="508733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39</a:t>
            </a:fld>
            <a:endParaRPr lang="nl-BE"/>
          </a:p>
        </p:txBody>
      </p:sp>
    </p:spTree>
    <p:extLst>
      <p:ext uri="{BB962C8B-B14F-4D97-AF65-F5344CB8AC3E}">
        <p14:creationId xmlns:p14="http://schemas.microsoft.com/office/powerpoint/2010/main" val="1802289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C0C05A38-E5D2-43C7-AA6E-F5B02EE5F648}" type="slidenum">
              <a:rPr lang="fr-BE" smtClean="0"/>
              <a:t>41</a:t>
            </a:fld>
            <a:endParaRPr lang="fr-BE"/>
          </a:p>
        </p:txBody>
      </p:sp>
    </p:spTree>
    <p:extLst>
      <p:ext uri="{BB962C8B-B14F-4D97-AF65-F5344CB8AC3E}">
        <p14:creationId xmlns:p14="http://schemas.microsoft.com/office/powerpoint/2010/main" val="1302897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4AEFD598-4103-4FA7-AE85-19DD021D357A}" type="slidenum">
              <a:rPr lang="fr-BE" smtClean="0"/>
              <a:t>42</a:t>
            </a:fld>
            <a:endParaRPr lang="fr-BE"/>
          </a:p>
        </p:txBody>
      </p:sp>
    </p:spTree>
    <p:extLst>
      <p:ext uri="{BB962C8B-B14F-4D97-AF65-F5344CB8AC3E}">
        <p14:creationId xmlns:p14="http://schemas.microsoft.com/office/powerpoint/2010/main" val="110409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4</a:t>
            </a:fld>
            <a:endParaRPr lang="nl-BE"/>
          </a:p>
        </p:txBody>
      </p:sp>
    </p:spTree>
    <p:extLst>
      <p:ext uri="{BB962C8B-B14F-4D97-AF65-F5344CB8AC3E}">
        <p14:creationId xmlns:p14="http://schemas.microsoft.com/office/powerpoint/2010/main" val="2636988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69A3BC45-E795-4A42-8C2B-F015E161535E}" type="slidenum">
              <a:rPr lang="fr-BE" smtClean="0"/>
              <a:t>43</a:t>
            </a:fld>
            <a:endParaRPr lang="fr-BE"/>
          </a:p>
        </p:txBody>
      </p:sp>
    </p:spTree>
    <p:extLst>
      <p:ext uri="{BB962C8B-B14F-4D97-AF65-F5344CB8AC3E}">
        <p14:creationId xmlns:p14="http://schemas.microsoft.com/office/powerpoint/2010/main" val="654119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D0B77989-C261-4050-AE25-27F0286B1406}" type="slidenum">
              <a:rPr lang="fr-BE" smtClean="0"/>
              <a:t>45</a:t>
            </a:fld>
            <a:endParaRPr lang="fr-BE"/>
          </a:p>
        </p:txBody>
      </p:sp>
    </p:spTree>
    <p:extLst>
      <p:ext uri="{BB962C8B-B14F-4D97-AF65-F5344CB8AC3E}">
        <p14:creationId xmlns:p14="http://schemas.microsoft.com/office/powerpoint/2010/main" val="1021825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A4A9E15B-D8F0-42BF-B396-B1BACDECA3BF}" type="slidenum">
              <a:rPr lang="fr-BE" smtClean="0"/>
              <a:t>47</a:t>
            </a:fld>
            <a:endParaRPr lang="fr-BE"/>
          </a:p>
        </p:txBody>
      </p:sp>
    </p:spTree>
    <p:extLst>
      <p:ext uri="{BB962C8B-B14F-4D97-AF65-F5344CB8AC3E}">
        <p14:creationId xmlns:p14="http://schemas.microsoft.com/office/powerpoint/2010/main" val="39433446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3F69837-270C-4602-8C64-977EEFB95D1E}" type="slidenum">
              <a:rPr lang="fr-BE" smtClean="0"/>
              <a:t>49</a:t>
            </a:fld>
            <a:endParaRPr lang="fr-BE"/>
          </a:p>
        </p:txBody>
      </p:sp>
    </p:spTree>
    <p:extLst>
      <p:ext uri="{BB962C8B-B14F-4D97-AF65-F5344CB8AC3E}">
        <p14:creationId xmlns:p14="http://schemas.microsoft.com/office/powerpoint/2010/main" val="37420349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EE9C7DD3-E49A-431D-A5A5-2B76EC869846}" type="slidenum">
              <a:rPr lang="fr-BE" smtClean="0"/>
              <a:t>50</a:t>
            </a:fld>
            <a:endParaRPr lang="fr-BE"/>
          </a:p>
        </p:txBody>
      </p:sp>
    </p:spTree>
    <p:extLst>
      <p:ext uri="{BB962C8B-B14F-4D97-AF65-F5344CB8AC3E}">
        <p14:creationId xmlns:p14="http://schemas.microsoft.com/office/powerpoint/2010/main" val="2033461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51</a:t>
            </a:fld>
            <a:endParaRPr lang="nl-BE"/>
          </a:p>
        </p:txBody>
      </p:sp>
    </p:spTree>
    <p:extLst>
      <p:ext uri="{BB962C8B-B14F-4D97-AF65-F5344CB8AC3E}">
        <p14:creationId xmlns:p14="http://schemas.microsoft.com/office/powerpoint/2010/main" val="2293343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CC2C786D-4A10-45B0-9186-A3DCF5A63E47}" type="slidenum">
              <a:rPr lang="fr-BE" smtClean="0"/>
              <a:t>52</a:t>
            </a:fld>
            <a:endParaRPr lang="fr-BE"/>
          </a:p>
        </p:txBody>
      </p:sp>
    </p:spTree>
    <p:extLst>
      <p:ext uri="{BB962C8B-B14F-4D97-AF65-F5344CB8AC3E}">
        <p14:creationId xmlns:p14="http://schemas.microsoft.com/office/powerpoint/2010/main" val="3505227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52681A5E-3C8A-4CFE-B695-ACFEF59E5C4D}" type="slidenum">
              <a:rPr lang="fr-BE" smtClean="0"/>
              <a:t>53</a:t>
            </a:fld>
            <a:endParaRPr lang="fr-BE"/>
          </a:p>
        </p:txBody>
      </p:sp>
    </p:spTree>
    <p:extLst>
      <p:ext uri="{BB962C8B-B14F-4D97-AF65-F5344CB8AC3E}">
        <p14:creationId xmlns:p14="http://schemas.microsoft.com/office/powerpoint/2010/main" val="23061770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D7AB648E-E030-4611-9F6B-31B586981EE6}" type="slidenum">
              <a:rPr lang="fr-BE" smtClean="0"/>
              <a:t>54</a:t>
            </a:fld>
            <a:endParaRPr lang="fr-BE"/>
          </a:p>
        </p:txBody>
      </p:sp>
    </p:spTree>
    <p:extLst>
      <p:ext uri="{BB962C8B-B14F-4D97-AF65-F5344CB8AC3E}">
        <p14:creationId xmlns:p14="http://schemas.microsoft.com/office/powerpoint/2010/main" val="3920869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D964C768-A6CE-436E-A353-2FCC43CAE51A}" type="slidenum">
              <a:rPr lang="fr-BE" smtClean="0"/>
              <a:t>56</a:t>
            </a:fld>
            <a:endParaRPr lang="fr-BE"/>
          </a:p>
        </p:txBody>
      </p:sp>
    </p:spTree>
    <p:extLst>
      <p:ext uri="{BB962C8B-B14F-4D97-AF65-F5344CB8AC3E}">
        <p14:creationId xmlns:p14="http://schemas.microsoft.com/office/powerpoint/2010/main" val="232028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5</a:t>
            </a:fld>
            <a:endParaRPr lang="nl-BE"/>
          </a:p>
        </p:txBody>
      </p:sp>
    </p:spTree>
    <p:extLst>
      <p:ext uri="{BB962C8B-B14F-4D97-AF65-F5344CB8AC3E}">
        <p14:creationId xmlns:p14="http://schemas.microsoft.com/office/powerpoint/2010/main" val="15656270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F2C01BE3-B8DB-4B3C-A5C2-596817B866E8}" type="slidenum">
              <a:rPr lang="fr-BE" smtClean="0"/>
              <a:t>57</a:t>
            </a:fld>
            <a:endParaRPr lang="fr-BE"/>
          </a:p>
        </p:txBody>
      </p:sp>
    </p:spTree>
    <p:extLst>
      <p:ext uri="{BB962C8B-B14F-4D97-AF65-F5344CB8AC3E}">
        <p14:creationId xmlns:p14="http://schemas.microsoft.com/office/powerpoint/2010/main" val="1265404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F453F379-017D-45BD-9CEB-1DE634A7960D}" type="slidenum">
              <a:rPr lang="fr-BE" smtClean="0"/>
              <a:t>58</a:t>
            </a:fld>
            <a:endParaRPr lang="fr-BE"/>
          </a:p>
        </p:txBody>
      </p:sp>
    </p:spTree>
    <p:extLst>
      <p:ext uri="{BB962C8B-B14F-4D97-AF65-F5344CB8AC3E}">
        <p14:creationId xmlns:p14="http://schemas.microsoft.com/office/powerpoint/2010/main" val="3002631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6838EF03-86B7-4E84-8FA4-993777B1D47A}" type="slidenum">
              <a:rPr lang="fr-BE" smtClean="0"/>
              <a:t>59</a:t>
            </a:fld>
            <a:endParaRPr lang="fr-BE"/>
          </a:p>
        </p:txBody>
      </p:sp>
    </p:spTree>
    <p:extLst>
      <p:ext uri="{BB962C8B-B14F-4D97-AF65-F5344CB8AC3E}">
        <p14:creationId xmlns:p14="http://schemas.microsoft.com/office/powerpoint/2010/main" val="1071498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E75388BB-52C0-4AD7-B5D1-437324E05709}" type="slidenum">
              <a:rPr lang="fr-BE" smtClean="0"/>
              <a:t>60</a:t>
            </a:fld>
            <a:endParaRPr lang="fr-BE"/>
          </a:p>
        </p:txBody>
      </p:sp>
    </p:spTree>
    <p:extLst>
      <p:ext uri="{BB962C8B-B14F-4D97-AF65-F5344CB8AC3E}">
        <p14:creationId xmlns:p14="http://schemas.microsoft.com/office/powerpoint/2010/main" val="4976049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F3186E62-BE01-4126-A4B8-0D6B4F4091B6}" type="slidenum">
              <a:rPr lang="fr-BE" smtClean="0"/>
              <a:t>61</a:t>
            </a:fld>
            <a:endParaRPr lang="fr-BE"/>
          </a:p>
        </p:txBody>
      </p:sp>
    </p:spTree>
    <p:extLst>
      <p:ext uri="{BB962C8B-B14F-4D97-AF65-F5344CB8AC3E}">
        <p14:creationId xmlns:p14="http://schemas.microsoft.com/office/powerpoint/2010/main" val="42583117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8992100C-34A1-4C51-BC40-B126F7337CB9}" type="slidenum">
              <a:rPr lang="fr-BE" smtClean="0"/>
              <a:t>62</a:t>
            </a:fld>
            <a:endParaRPr lang="fr-BE"/>
          </a:p>
        </p:txBody>
      </p:sp>
    </p:spTree>
    <p:extLst>
      <p:ext uri="{BB962C8B-B14F-4D97-AF65-F5344CB8AC3E}">
        <p14:creationId xmlns:p14="http://schemas.microsoft.com/office/powerpoint/2010/main" val="36264830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64</a:t>
            </a:fld>
            <a:endParaRPr lang="nl-BE"/>
          </a:p>
        </p:txBody>
      </p:sp>
    </p:spTree>
    <p:extLst>
      <p:ext uri="{BB962C8B-B14F-4D97-AF65-F5344CB8AC3E}">
        <p14:creationId xmlns:p14="http://schemas.microsoft.com/office/powerpoint/2010/main" val="35674914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16820D56-8418-4E6C-8BA8-39D55B455409}" type="slidenum">
              <a:rPr lang="fr-BE" smtClean="0"/>
              <a:t>66</a:t>
            </a:fld>
            <a:endParaRPr lang="fr-BE"/>
          </a:p>
        </p:txBody>
      </p:sp>
    </p:spTree>
    <p:extLst>
      <p:ext uri="{BB962C8B-B14F-4D97-AF65-F5344CB8AC3E}">
        <p14:creationId xmlns:p14="http://schemas.microsoft.com/office/powerpoint/2010/main" val="952872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b="0" i="0"/>
            </a:pPr>
            <a:fld id="{983D9FAE-5C7F-4910-89C9-5A107F83246E}" type="slidenum">
              <a:rPr lang="fr-BE" smtClean="0"/>
              <a:t>67</a:t>
            </a:fld>
            <a:endParaRPr lang="fr-BE"/>
          </a:p>
        </p:txBody>
      </p:sp>
    </p:spTree>
    <p:extLst>
      <p:ext uri="{BB962C8B-B14F-4D97-AF65-F5344CB8AC3E}">
        <p14:creationId xmlns:p14="http://schemas.microsoft.com/office/powerpoint/2010/main" val="2935388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b="0" i="0"/>
            </a:pPr>
            <a:endParaRPr lang="fr-BE" dirty="0"/>
          </a:p>
        </p:txBody>
      </p:sp>
      <p:sp>
        <p:nvSpPr>
          <p:cNvPr id="4" name="Espace réservé du numéro de diapositive 3"/>
          <p:cNvSpPr>
            <a:spLocks noGrp="1"/>
          </p:cNvSpPr>
          <p:nvPr>
            <p:ph type="sldNum" sz="quarter" idx="10"/>
          </p:nvPr>
        </p:nvSpPr>
        <p:spPr/>
        <p:txBody>
          <a:bodyPr/>
          <a:lstStyle/>
          <a:p>
            <a:pPr>
              <a:defRPr b="0" i="0"/>
            </a:pPr>
            <a:fld id="{AE0B83E3-9B4B-4935-89A4-4D1DF315E5A6}" type="slidenum">
              <a:rPr lang="fr-BE" smtClean="0"/>
              <a:t>68</a:t>
            </a:fld>
            <a:endParaRPr lang="fr-BE"/>
          </a:p>
        </p:txBody>
      </p:sp>
    </p:spTree>
    <p:extLst>
      <p:ext uri="{BB962C8B-B14F-4D97-AF65-F5344CB8AC3E}">
        <p14:creationId xmlns:p14="http://schemas.microsoft.com/office/powerpoint/2010/main" val="45956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6</a:t>
            </a:fld>
            <a:endParaRPr lang="nl-BE"/>
          </a:p>
        </p:txBody>
      </p:sp>
    </p:spTree>
    <p:extLst>
      <p:ext uri="{BB962C8B-B14F-4D97-AF65-F5344CB8AC3E}">
        <p14:creationId xmlns:p14="http://schemas.microsoft.com/office/powerpoint/2010/main" val="39253480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71</a:t>
            </a:fld>
            <a:endParaRPr lang="nl-BE"/>
          </a:p>
        </p:txBody>
      </p:sp>
    </p:spTree>
    <p:extLst>
      <p:ext uri="{BB962C8B-B14F-4D97-AF65-F5344CB8AC3E}">
        <p14:creationId xmlns:p14="http://schemas.microsoft.com/office/powerpoint/2010/main" val="266404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7</a:t>
            </a:fld>
            <a:endParaRPr lang="nl-BE"/>
          </a:p>
        </p:txBody>
      </p:sp>
    </p:spTree>
    <p:extLst>
      <p:ext uri="{BB962C8B-B14F-4D97-AF65-F5344CB8AC3E}">
        <p14:creationId xmlns:p14="http://schemas.microsoft.com/office/powerpoint/2010/main" val="2680704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8</a:t>
            </a:fld>
            <a:endParaRPr lang="nl-BE"/>
          </a:p>
        </p:txBody>
      </p:sp>
    </p:spTree>
    <p:extLst>
      <p:ext uri="{BB962C8B-B14F-4D97-AF65-F5344CB8AC3E}">
        <p14:creationId xmlns:p14="http://schemas.microsoft.com/office/powerpoint/2010/main" val="125053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4B8BD-5BFC-4686-A930-DFE9B4046B4E}" type="slidenum">
              <a:rPr lang="nl-BE" smtClean="0"/>
              <a:t>9</a:t>
            </a:fld>
            <a:endParaRPr lang="nl-BE"/>
          </a:p>
        </p:txBody>
      </p:sp>
    </p:spTree>
    <p:extLst>
      <p:ext uri="{BB962C8B-B14F-4D97-AF65-F5344CB8AC3E}">
        <p14:creationId xmlns:p14="http://schemas.microsoft.com/office/powerpoint/2010/main" val="101338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30/10/2019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293569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30/10/2019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239941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30/10/2019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18196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61E73A72-7B15-4FE5-8DC0-013D0944D1ED}" type="datetimeFigureOut">
              <a:rPr lang="nl-BE" smtClean="0"/>
              <a:t>30/10/2019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263377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61E73A72-7B15-4FE5-8DC0-013D0944D1ED}" type="datetimeFigureOut">
              <a:rPr lang="nl-BE" smtClean="0"/>
              <a:t>30/10/2019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402122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61E73A72-7B15-4FE5-8DC0-013D0944D1ED}" type="datetimeFigureOut">
              <a:rPr lang="nl-BE" smtClean="0"/>
              <a:t>30/10/2019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206433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61E73A72-7B15-4FE5-8DC0-013D0944D1ED}" type="datetimeFigureOut">
              <a:rPr lang="nl-BE" smtClean="0"/>
              <a:t>30/10/2019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230111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61E73A72-7B15-4FE5-8DC0-013D0944D1ED}" type="datetimeFigureOut">
              <a:rPr lang="nl-BE" smtClean="0"/>
              <a:t>30/10/2019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208540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1E73A72-7B15-4FE5-8DC0-013D0944D1ED}" type="datetimeFigureOut">
              <a:rPr lang="nl-BE" smtClean="0"/>
              <a:t>30/10/2019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1706256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1E73A72-7B15-4FE5-8DC0-013D0944D1ED}" type="datetimeFigureOut">
              <a:rPr lang="nl-BE" smtClean="0"/>
              <a:t>30/10/2019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170808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61E73A72-7B15-4FE5-8DC0-013D0944D1ED}" type="datetimeFigureOut">
              <a:rPr lang="nl-BE" smtClean="0"/>
              <a:t>30/10/2019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3C039907-5B01-424D-8513-42C72E586203}" type="slidenum">
              <a:rPr lang="nl-BE" smtClean="0"/>
              <a:t>‹nr.›</a:t>
            </a:fld>
            <a:endParaRPr lang="nl-BE"/>
          </a:p>
        </p:txBody>
      </p:sp>
    </p:spTree>
    <p:extLst>
      <p:ext uri="{BB962C8B-B14F-4D97-AF65-F5344CB8AC3E}">
        <p14:creationId xmlns:p14="http://schemas.microsoft.com/office/powerpoint/2010/main" val="340903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9BBB59"/>
            </a:gs>
            <a:gs pos="9000">
              <a:schemeClr val="bg1"/>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73A72-7B15-4FE5-8DC0-013D0944D1ED}" type="datetimeFigureOut">
              <a:rPr lang="nl-BE" smtClean="0"/>
              <a:t>30/10/2019</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39907-5B01-424D-8513-42C72E586203}" type="slidenum">
              <a:rPr lang="nl-BE" smtClean="0"/>
              <a:t>‹nr.›</a:t>
            </a:fld>
            <a:endParaRPr lang="nl-BE"/>
          </a:p>
        </p:txBody>
      </p:sp>
    </p:spTree>
    <p:extLst>
      <p:ext uri="{BB962C8B-B14F-4D97-AF65-F5344CB8AC3E}">
        <p14:creationId xmlns:p14="http://schemas.microsoft.com/office/powerpoint/2010/main" val="2929481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ccc-ggc.brussels/nl/observatbru/accueil"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mailto:sluyten@ggc.brussels" TargetMode="External"/><Relationship Id="rId5" Type="http://schemas.openxmlformats.org/officeDocument/2006/relationships/hyperlink" Target="mailto:menglert@ccc.brussels" TargetMode="External"/><Relationship Id="rId4" Type="http://schemas.openxmlformats.org/officeDocument/2006/relationships/hyperlink" Target="mailto:gamerijckx@ccc.brussel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2264965"/>
            <a:ext cx="4572000" cy="2008242"/>
          </a:xfrm>
          <a:prstGeom prst="rect">
            <a:avLst/>
          </a:prstGeom>
        </p:spPr>
        <p:txBody>
          <a:bodyPr>
            <a:spAutoFit/>
          </a:bodyPr>
          <a:lstStyle/>
          <a:p>
            <a:r>
              <a:rPr lang="fr-BE" sz="3000" dirty="0">
                <a:solidFill>
                  <a:srgbClr val="FFFFFF"/>
                </a:solidFill>
                <a:latin typeface="+mj-lt"/>
              </a:rPr>
              <a:t>Précarités, mal-logement</a:t>
            </a:r>
          </a:p>
          <a:p>
            <a:r>
              <a:rPr lang="fr-BE" sz="3000" dirty="0">
                <a:solidFill>
                  <a:srgbClr val="FFFFFF"/>
                </a:solidFill>
                <a:latin typeface="+mj-lt"/>
              </a:rPr>
              <a:t>et expulsions domiciliaires</a:t>
            </a:r>
          </a:p>
          <a:p>
            <a:r>
              <a:rPr lang="fr-BE" sz="3000" dirty="0">
                <a:solidFill>
                  <a:srgbClr val="FFFFFF"/>
                </a:solidFill>
                <a:latin typeface="+mj-lt"/>
              </a:rPr>
              <a:t>en Région bruxelloise</a:t>
            </a:r>
          </a:p>
          <a:p>
            <a:r>
              <a:rPr lang="fr-BE" sz="1725" dirty="0">
                <a:solidFill>
                  <a:srgbClr val="FFFFFF"/>
                </a:solidFill>
                <a:latin typeface="+mj-lt"/>
              </a:rPr>
              <a:t>Rapport bruxellois sur</a:t>
            </a:r>
          </a:p>
          <a:p>
            <a:r>
              <a:rPr lang="fr-BE" sz="1725" dirty="0">
                <a:solidFill>
                  <a:srgbClr val="FFFFFF"/>
                </a:solidFill>
                <a:latin typeface="+mj-lt"/>
              </a:rPr>
              <a:t>l’état de la pauvreté 2018</a:t>
            </a:r>
            <a:endParaRPr lang="fr-BE" dirty="0">
              <a:latin typeface="+mj-lt"/>
            </a:endParaRPr>
          </a:p>
        </p:txBody>
      </p:sp>
      <p:grpSp>
        <p:nvGrpSpPr>
          <p:cNvPr id="17" name="Group 5"/>
          <p:cNvGrpSpPr>
            <a:grpSpLocks/>
          </p:cNvGrpSpPr>
          <p:nvPr/>
        </p:nvGrpSpPr>
        <p:grpSpPr bwMode="auto">
          <a:xfrm>
            <a:off x="2942829" y="-16346"/>
            <a:ext cx="6227123" cy="875110"/>
            <a:chOff x="924" y="0"/>
            <a:chExt cx="3922" cy="735"/>
          </a:xfrm>
        </p:grpSpPr>
        <p:grpSp>
          <p:nvGrpSpPr>
            <p:cNvPr id="18" name="Group 6"/>
            <p:cNvGrpSpPr>
              <a:grpSpLocks/>
            </p:cNvGrpSpPr>
            <p:nvPr/>
          </p:nvGrpSpPr>
          <p:grpSpPr bwMode="auto">
            <a:xfrm>
              <a:off x="2556" y="0"/>
              <a:ext cx="648" cy="725"/>
              <a:chOff x="2533" y="0"/>
              <a:chExt cx="648" cy="725"/>
            </a:xfrm>
          </p:grpSpPr>
          <p:sp>
            <p:nvSpPr>
              <p:cNvPr id="21" name="Rectangle 20"/>
              <p:cNvSpPr>
                <a:spLocks noChangeArrowheads="1"/>
              </p:cNvSpPr>
              <p:nvPr/>
            </p:nvSpPr>
            <p:spPr bwMode="auto">
              <a:xfrm>
                <a:off x="2533" y="0"/>
                <a:ext cx="648" cy="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fr-BE" altLang="fr-FR" sz="1350"/>
              </a:p>
            </p:txBody>
          </p:sp>
          <p:pic>
            <p:nvPicPr>
              <p:cNvPr id="2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3" y="99"/>
                <a:ext cx="6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9"/>
            <p:cNvSpPr txBox="1">
              <a:spLocks noChangeArrowheads="1"/>
            </p:cNvSpPr>
            <p:nvPr/>
          </p:nvSpPr>
          <p:spPr bwMode="auto">
            <a:xfrm>
              <a:off x="924" y="140"/>
              <a:ext cx="163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OBSERVATOIRE</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DE LA SANTÉ ET DU SOCIAL</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BRUXELLES</a:t>
              </a:r>
            </a:p>
          </p:txBody>
        </p:sp>
        <p:sp>
          <p:nvSpPr>
            <p:cNvPr id="20" name="Text Box 10"/>
            <p:cNvSpPr txBox="1">
              <a:spLocks noChangeArrowheads="1"/>
            </p:cNvSpPr>
            <p:nvPr/>
          </p:nvSpPr>
          <p:spPr bwMode="auto">
            <a:xfrm>
              <a:off x="3214" y="140"/>
              <a:ext cx="16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fr-FR" altLang="fr-FR" sz="1500" b="1" baseline="30000" dirty="0">
                  <a:solidFill>
                    <a:srgbClr val="7030A0"/>
                  </a:solidFill>
                  <a:latin typeface="Myriad Pro"/>
                </a:rPr>
                <a:t>OBSERVATORIUM</a:t>
              </a:r>
            </a:p>
            <a:p>
              <a:pPr eaLnBrk="1" hangingPunct="1">
                <a:lnSpc>
                  <a:spcPct val="100000"/>
                </a:lnSpc>
                <a:spcBef>
                  <a:spcPct val="0"/>
                </a:spcBef>
                <a:buFontTx/>
                <a:buNone/>
              </a:pPr>
              <a:r>
                <a:rPr lang="fr-FR" altLang="fr-FR" sz="1500" b="1" baseline="30000" dirty="0">
                  <a:solidFill>
                    <a:srgbClr val="7030A0"/>
                  </a:solidFill>
                  <a:latin typeface="Myriad Pro"/>
                </a:rPr>
                <a:t>VOOR GEZONDHEID EN WELZIJN</a:t>
              </a:r>
            </a:p>
            <a:p>
              <a:pPr eaLnBrk="1" hangingPunct="1">
                <a:lnSpc>
                  <a:spcPct val="100000"/>
                </a:lnSpc>
                <a:spcBef>
                  <a:spcPct val="0"/>
                </a:spcBef>
                <a:buFontTx/>
                <a:buNone/>
              </a:pPr>
              <a:r>
                <a:rPr lang="fr-FR" altLang="fr-FR" sz="1500" b="1" baseline="30000" dirty="0">
                  <a:solidFill>
                    <a:srgbClr val="7030A0"/>
                  </a:solidFill>
                  <a:latin typeface="Myriad Pro"/>
                </a:rPr>
                <a:t>BRUSSEL</a:t>
              </a:r>
            </a:p>
            <a:p>
              <a:pPr eaLnBrk="1" hangingPunct="1">
                <a:lnSpc>
                  <a:spcPct val="100000"/>
                </a:lnSpc>
                <a:spcBef>
                  <a:spcPct val="0"/>
                </a:spcBef>
                <a:buFontTx/>
                <a:buNone/>
              </a:pPr>
              <a:endParaRPr lang="fr-FR" altLang="fr-FR" sz="1500" b="1" baseline="30000" dirty="0">
                <a:solidFill>
                  <a:srgbClr val="7030A0"/>
                </a:solidFill>
                <a:latin typeface="Myriad Pro"/>
              </a:endParaRPr>
            </a:p>
          </p:txBody>
        </p:sp>
      </p:grpSp>
      <p:sp>
        <p:nvSpPr>
          <p:cNvPr id="2" name="Tekstvak 1"/>
          <p:cNvSpPr txBox="1"/>
          <p:nvPr/>
        </p:nvSpPr>
        <p:spPr>
          <a:xfrm>
            <a:off x="-40261" y="638497"/>
            <a:ext cx="5549900" cy="6217087"/>
          </a:xfrm>
          <a:prstGeom prst="rect">
            <a:avLst/>
          </a:prstGeom>
          <a:noFill/>
        </p:spPr>
        <p:txBody>
          <a:bodyPr wrap="square" rtlCol="0">
            <a:spAutoFit/>
          </a:bodyPr>
          <a:lstStyle/>
          <a:p>
            <a:r>
              <a:rPr lang="nl-BE" sz="2400" b="1" dirty="0" smtClean="0"/>
              <a:t>Welkom!</a:t>
            </a:r>
          </a:p>
          <a:p>
            <a:endParaRPr lang="nl-BE" sz="1600" dirty="0"/>
          </a:p>
          <a:p>
            <a:r>
              <a:rPr lang="nl-BE" b="1" u="sng" dirty="0" smtClean="0">
                <a:solidFill>
                  <a:schemeClr val="accent6">
                    <a:lumMod val="75000"/>
                  </a:schemeClr>
                </a:solidFill>
              </a:rPr>
              <a:t>Programma</a:t>
            </a:r>
          </a:p>
          <a:p>
            <a:pPr marL="285750" indent="-285750">
              <a:buFontTx/>
              <a:buChar char="-"/>
            </a:pPr>
            <a:r>
              <a:rPr lang="nl-BE" sz="1600" b="1" dirty="0" smtClean="0"/>
              <a:t>Presentatie van het Brussels Armoederapport</a:t>
            </a:r>
          </a:p>
          <a:p>
            <a:pPr marL="285750" indent="-285750">
              <a:buFontTx/>
              <a:buChar char="-"/>
            </a:pPr>
            <a:r>
              <a:rPr lang="nl-BE" sz="1600" b="1" dirty="0" smtClean="0"/>
              <a:t>Tussenkomst van de Heer Alain Maron</a:t>
            </a:r>
            <a:r>
              <a:rPr lang="nl-BE" sz="1600" dirty="0" smtClean="0"/>
              <a:t>, Brussels Minister belast met Gezondheid en Welzijn</a:t>
            </a:r>
          </a:p>
          <a:p>
            <a:pPr marL="285750" indent="-285750">
              <a:buFontTx/>
              <a:buChar char="-"/>
            </a:pPr>
            <a:r>
              <a:rPr lang="nl-BE" sz="1600" b="1" dirty="0" smtClean="0"/>
              <a:t>Koffiepauze</a:t>
            </a:r>
          </a:p>
          <a:p>
            <a:pPr marL="285750" indent="-285750">
              <a:buFontTx/>
              <a:buChar char="-"/>
            </a:pPr>
            <a:r>
              <a:rPr lang="nl-BE" sz="1600" b="1" dirty="0" smtClean="0"/>
              <a:t>Presentatie Beroepsmogelijkheden inzake huisvesting </a:t>
            </a:r>
          </a:p>
          <a:p>
            <a:r>
              <a:rPr lang="nl-BE" sz="1600" b="1" dirty="0"/>
              <a:t> </a:t>
            </a:r>
            <a:r>
              <a:rPr lang="nl-BE" sz="1600" b="1" dirty="0" smtClean="0"/>
              <a:t>      </a:t>
            </a:r>
            <a:r>
              <a:rPr lang="nl-BE" sz="1600" dirty="0" smtClean="0"/>
              <a:t>(N. Bernard en V. van der Plancke)</a:t>
            </a:r>
          </a:p>
          <a:p>
            <a:pPr marL="285750" indent="-285750">
              <a:buFontTx/>
              <a:buChar char="-"/>
            </a:pPr>
            <a:r>
              <a:rPr lang="nl-BE" sz="1600" b="1" dirty="0" smtClean="0"/>
              <a:t>Vragen/reacties</a:t>
            </a:r>
          </a:p>
          <a:p>
            <a:pPr marL="285750" indent="-285750">
              <a:buFontTx/>
              <a:buChar char="-"/>
            </a:pPr>
            <a:r>
              <a:rPr lang="nl-BE" sz="1600" b="1" dirty="0" smtClean="0"/>
              <a:t>Lunch</a:t>
            </a:r>
          </a:p>
          <a:p>
            <a:pPr marL="285750" indent="-285750">
              <a:buFontTx/>
              <a:buChar char="-"/>
            </a:pPr>
            <a:r>
              <a:rPr lang="nl-BE" sz="1600" b="1" dirty="0" smtClean="0"/>
              <a:t>Brusselse terreinactoren aan het woord en debat (1)</a:t>
            </a:r>
          </a:p>
          <a:p>
            <a:pPr marL="742950" lvl="1" indent="-285750">
              <a:buFontTx/>
              <a:buChar char="-"/>
            </a:pPr>
            <a:r>
              <a:rPr lang="nl-BE" sz="1600" dirty="0" smtClean="0"/>
              <a:t>Economische en Sociale Raad van het BHG</a:t>
            </a:r>
          </a:p>
          <a:p>
            <a:pPr marL="742950" lvl="1" indent="-285750">
              <a:buFontTx/>
              <a:buChar char="-"/>
            </a:pPr>
            <a:r>
              <a:rPr lang="nl-BE" sz="1600" dirty="0" smtClean="0"/>
              <a:t>Directie Gewestelijke Huisvestingsinspectie</a:t>
            </a:r>
          </a:p>
          <a:p>
            <a:pPr marL="742950" lvl="1" indent="-285750">
              <a:buFontTx/>
              <a:buChar char="-"/>
            </a:pPr>
            <a:r>
              <a:rPr lang="nl-BE" sz="1600" dirty="0" smtClean="0"/>
              <a:t>Samenleven vzw</a:t>
            </a:r>
          </a:p>
          <a:p>
            <a:pPr marL="742950" lvl="1" indent="-285750">
              <a:buFontTx/>
              <a:buChar char="-"/>
            </a:pPr>
            <a:r>
              <a:rPr lang="nl-BE" sz="1600" dirty="0" err="1" smtClean="0"/>
              <a:t>Bruss’Help</a:t>
            </a:r>
            <a:endParaRPr lang="nl-BE" sz="1600" dirty="0" smtClean="0"/>
          </a:p>
          <a:p>
            <a:pPr marL="285750" indent="-285750">
              <a:buFontTx/>
              <a:buChar char="-"/>
            </a:pPr>
            <a:r>
              <a:rPr lang="nl-BE" sz="1600" b="1" dirty="0"/>
              <a:t>Brusselse terreinactoren aan het woord en debat </a:t>
            </a:r>
            <a:r>
              <a:rPr lang="nl-BE" sz="1600" b="1" dirty="0" smtClean="0"/>
              <a:t>(2)</a:t>
            </a:r>
          </a:p>
          <a:p>
            <a:pPr marL="742950" lvl="1" indent="-285750">
              <a:buFontTx/>
              <a:buChar char="-"/>
            </a:pPr>
            <a:r>
              <a:rPr lang="nl-BE" sz="1600" dirty="0" smtClean="0"/>
              <a:t>Brusselse Bond voor het Recht op Wonen</a:t>
            </a:r>
          </a:p>
          <a:p>
            <a:pPr marL="742950" lvl="1" indent="-285750">
              <a:buFontTx/>
              <a:buChar char="-"/>
            </a:pPr>
            <a:r>
              <a:rPr lang="nl-BE" sz="1600" dirty="0" smtClean="0"/>
              <a:t>Federatie van Brusselse </a:t>
            </a:r>
            <a:r>
              <a:rPr lang="nl-BE" sz="1600" dirty="0" err="1" smtClean="0"/>
              <a:t>OCMW’s</a:t>
            </a:r>
            <a:endParaRPr lang="nl-BE" sz="1600" dirty="0" smtClean="0"/>
          </a:p>
          <a:p>
            <a:pPr marL="742950" lvl="1" indent="-285750">
              <a:buFontTx/>
              <a:buChar char="-"/>
            </a:pPr>
            <a:r>
              <a:rPr lang="nl-BE" sz="1600" dirty="0" smtClean="0"/>
              <a:t>Union </a:t>
            </a:r>
            <a:r>
              <a:rPr lang="nl-BE" sz="1600" dirty="0" err="1" smtClean="0"/>
              <a:t>francophone</a:t>
            </a:r>
            <a:r>
              <a:rPr lang="nl-BE" sz="1600" dirty="0" smtClean="0"/>
              <a:t> des </a:t>
            </a:r>
            <a:r>
              <a:rPr lang="nl-BE" sz="1600" dirty="0" err="1" smtClean="0"/>
              <a:t>huissiers</a:t>
            </a:r>
            <a:r>
              <a:rPr lang="nl-BE" sz="1600" dirty="0" smtClean="0"/>
              <a:t> de </a:t>
            </a:r>
            <a:r>
              <a:rPr lang="nl-BE" sz="1600" dirty="0" err="1" smtClean="0"/>
              <a:t>justice</a:t>
            </a:r>
            <a:endParaRPr lang="nl-BE" sz="1600" dirty="0" smtClean="0"/>
          </a:p>
          <a:p>
            <a:pPr marL="742950" lvl="1" indent="-285750">
              <a:buFontTx/>
              <a:buChar char="-"/>
            </a:pPr>
            <a:r>
              <a:rPr lang="nl-BE" sz="1600" dirty="0" smtClean="0"/>
              <a:t>Geestelijke Gezondheid en Sociale Uitsluiting België</a:t>
            </a:r>
          </a:p>
          <a:p>
            <a:pPr marL="285750" indent="-285750">
              <a:buFontTx/>
              <a:buChar char="-"/>
            </a:pPr>
            <a:r>
              <a:rPr lang="nl-BE" sz="1600" b="1" dirty="0" smtClean="0"/>
              <a:t>Conclusies</a:t>
            </a:r>
            <a:endParaRPr lang="nl-BE" sz="1600" b="1" dirty="0"/>
          </a:p>
          <a:p>
            <a:pPr marL="285750" indent="-285750">
              <a:buFontTx/>
              <a:buChar char="-"/>
            </a:pPr>
            <a:endParaRPr lang="nl-BE" dirty="0" smtClean="0"/>
          </a:p>
          <a:p>
            <a:pPr marL="742950" lvl="1" indent="-285750">
              <a:buFontTx/>
              <a:buChar char="-"/>
            </a:pPr>
            <a:endParaRPr lang="nl-BE" dirty="0"/>
          </a:p>
        </p:txBody>
      </p:sp>
      <p:sp>
        <p:nvSpPr>
          <p:cNvPr id="12" name="Tekstvak 11"/>
          <p:cNvSpPr txBox="1"/>
          <p:nvPr/>
        </p:nvSpPr>
        <p:spPr>
          <a:xfrm>
            <a:off x="6562880" y="638497"/>
            <a:ext cx="5549900" cy="6217087"/>
          </a:xfrm>
          <a:prstGeom prst="rect">
            <a:avLst/>
          </a:prstGeom>
          <a:noFill/>
        </p:spPr>
        <p:txBody>
          <a:bodyPr wrap="square" rtlCol="0">
            <a:spAutoFit/>
          </a:bodyPr>
          <a:lstStyle/>
          <a:p>
            <a:r>
              <a:rPr lang="nl-BE" sz="2400" b="1" dirty="0" err="1" smtClean="0"/>
              <a:t>Bienvenue</a:t>
            </a:r>
            <a:r>
              <a:rPr lang="nl-BE" sz="2400" b="1" dirty="0" smtClean="0"/>
              <a:t>!</a:t>
            </a:r>
          </a:p>
          <a:p>
            <a:endParaRPr lang="nl-BE" sz="1600" dirty="0"/>
          </a:p>
          <a:p>
            <a:r>
              <a:rPr lang="nl-BE" b="1" u="sng" dirty="0" err="1" smtClean="0">
                <a:solidFill>
                  <a:schemeClr val="accent6">
                    <a:lumMod val="75000"/>
                  </a:schemeClr>
                </a:solidFill>
              </a:rPr>
              <a:t>Programme</a:t>
            </a:r>
            <a:endParaRPr lang="nl-BE" b="1" u="sng" dirty="0" smtClean="0">
              <a:solidFill>
                <a:schemeClr val="accent6">
                  <a:lumMod val="75000"/>
                </a:schemeClr>
              </a:solidFill>
            </a:endParaRPr>
          </a:p>
          <a:p>
            <a:pPr marL="285750" indent="-285750">
              <a:buFontTx/>
              <a:buChar char="-"/>
            </a:pPr>
            <a:r>
              <a:rPr lang="nl-BE" sz="1600" b="1" dirty="0" smtClean="0"/>
              <a:t>Presentation du Rapport </a:t>
            </a:r>
            <a:r>
              <a:rPr lang="nl-BE" sz="1600" b="1" dirty="0" err="1" smtClean="0"/>
              <a:t>bruxellois</a:t>
            </a:r>
            <a:r>
              <a:rPr lang="nl-BE" sz="1600" b="1" dirty="0" smtClean="0"/>
              <a:t> </a:t>
            </a:r>
            <a:r>
              <a:rPr lang="nl-BE" sz="1600" b="1" dirty="0" err="1" smtClean="0"/>
              <a:t>sur</a:t>
            </a:r>
            <a:r>
              <a:rPr lang="nl-BE" sz="1600" b="1" dirty="0" smtClean="0"/>
              <a:t> </a:t>
            </a:r>
            <a:r>
              <a:rPr lang="nl-BE" sz="1600" b="1" dirty="0" err="1" smtClean="0"/>
              <a:t>l’état</a:t>
            </a:r>
            <a:r>
              <a:rPr lang="nl-BE" sz="1600" b="1" dirty="0" smtClean="0"/>
              <a:t> de la </a:t>
            </a:r>
            <a:r>
              <a:rPr lang="nl-BE" sz="1600" b="1" dirty="0" err="1" smtClean="0"/>
              <a:t>pauvreté</a:t>
            </a:r>
            <a:endParaRPr lang="nl-BE" sz="1600" b="1" dirty="0" smtClean="0"/>
          </a:p>
          <a:p>
            <a:pPr marL="285750" indent="-285750">
              <a:buFontTx/>
              <a:buChar char="-"/>
            </a:pPr>
            <a:r>
              <a:rPr lang="nl-BE" sz="1600" b="1" dirty="0" err="1" smtClean="0"/>
              <a:t>Intervention</a:t>
            </a:r>
            <a:r>
              <a:rPr lang="nl-BE" sz="1600" b="1" dirty="0" smtClean="0"/>
              <a:t> de Monsieur Alain Maron</a:t>
            </a:r>
            <a:r>
              <a:rPr lang="nl-BE" sz="1600" dirty="0" smtClean="0"/>
              <a:t>, </a:t>
            </a:r>
            <a:r>
              <a:rPr lang="nl-BE" sz="1600" dirty="0" err="1" smtClean="0"/>
              <a:t>Ministre</a:t>
            </a:r>
            <a:r>
              <a:rPr lang="nl-BE" sz="1600" dirty="0" smtClean="0"/>
              <a:t> </a:t>
            </a:r>
            <a:r>
              <a:rPr lang="nl-BE" sz="1600" dirty="0" err="1" smtClean="0"/>
              <a:t>beuxellois</a:t>
            </a:r>
            <a:r>
              <a:rPr lang="nl-BE" sz="1600" dirty="0" smtClean="0"/>
              <a:t> en charge de la Santé et de </a:t>
            </a:r>
            <a:r>
              <a:rPr lang="nl-BE" sz="1600" dirty="0" err="1" smtClean="0"/>
              <a:t>l’Action</a:t>
            </a:r>
            <a:r>
              <a:rPr lang="nl-BE" sz="1600" dirty="0" smtClean="0"/>
              <a:t> sociale</a:t>
            </a:r>
          </a:p>
          <a:p>
            <a:pPr marL="285750" indent="-285750">
              <a:buFontTx/>
              <a:buChar char="-"/>
            </a:pPr>
            <a:r>
              <a:rPr lang="nl-BE" sz="1600" b="1" dirty="0" err="1" smtClean="0"/>
              <a:t>Pause</a:t>
            </a:r>
            <a:r>
              <a:rPr lang="nl-BE" sz="1600" b="1" dirty="0" smtClean="0"/>
              <a:t>-café</a:t>
            </a:r>
          </a:p>
          <a:p>
            <a:pPr marL="285750" indent="-285750">
              <a:buFontTx/>
              <a:buChar char="-"/>
            </a:pPr>
            <a:r>
              <a:rPr lang="nl-BE" sz="1600" b="1" dirty="0" smtClean="0"/>
              <a:t>Presentation Procédures de </a:t>
            </a:r>
            <a:r>
              <a:rPr lang="nl-BE" sz="1600" b="1" dirty="0" err="1" smtClean="0"/>
              <a:t>recours</a:t>
            </a:r>
            <a:r>
              <a:rPr lang="nl-BE" sz="1600" b="1" dirty="0" smtClean="0"/>
              <a:t> en </a:t>
            </a:r>
            <a:r>
              <a:rPr lang="nl-BE" sz="1600" b="1" dirty="0" err="1" smtClean="0"/>
              <a:t>matière</a:t>
            </a:r>
            <a:r>
              <a:rPr lang="nl-BE" sz="1600" b="1" dirty="0" smtClean="0"/>
              <a:t> de </a:t>
            </a:r>
            <a:r>
              <a:rPr lang="nl-BE" sz="1600" b="1" dirty="0" err="1" smtClean="0"/>
              <a:t>droit</a:t>
            </a:r>
            <a:r>
              <a:rPr lang="nl-BE" sz="1600" b="1" dirty="0" smtClean="0"/>
              <a:t> au logement </a:t>
            </a:r>
            <a:r>
              <a:rPr lang="nl-BE" sz="1600" dirty="0" smtClean="0"/>
              <a:t>(N. Bernard et V. van der Plancke)</a:t>
            </a:r>
          </a:p>
          <a:p>
            <a:pPr marL="285750" indent="-285750">
              <a:buFontTx/>
              <a:buChar char="-"/>
            </a:pPr>
            <a:r>
              <a:rPr lang="nl-BE" sz="1600" b="1" dirty="0" err="1" smtClean="0"/>
              <a:t>Questions</a:t>
            </a:r>
            <a:r>
              <a:rPr lang="nl-BE" sz="1600" b="1" dirty="0" smtClean="0"/>
              <a:t>/</a:t>
            </a:r>
            <a:r>
              <a:rPr lang="nl-BE" sz="1600" b="1" dirty="0" err="1" smtClean="0"/>
              <a:t>réactions</a:t>
            </a:r>
            <a:endParaRPr lang="nl-BE" sz="1600" b="1" dirty="0" smtClean="0"/>
          </a:p>
          <a:p>
            <a:pPr marL="285750" indent="-285750">
              <a:buFontTx/>
              <a:buChar char="-"/>
            </a:pPr>
            <a:r>
              <a:rPr lang="nl-BE" sz="1600" b="1" dirty="0" smtClean="0"/>
              <a:t>Lunch</a:t>
            </a:r>
          </a:p>
          <a:p>
            <a:pPr marL="285750" indent="-285750">
              <a:buFontTx/>
              <a:buChar char="-"/>
            </a:pPr>
            <a:r>
              <a:rPr lang="nl-BE" sz="1600" b="1" dirty="0" smtClean="0"/>
              <a:t>La </a:t>
            </a:r>
            <a:r>
              <a:rPr lang="nl-BE" sz="1600" b="1" dirty="0" err="1" smtClean="0"/>
              <a:t>parole</a:t>
            </a:r>
            <a:r>
              <a:rPr lang="nl-BE" sz="1600" b="1" dirty="0" smtClean="0"/>
              <a:t> </a:t>
            </a:r>
            <a:r>
              <a:rPr lang="nl-BE" sz="1600" b="1" dirty="0" err="1" smtClean="0"/>
              <a:t>aux</a:t>
            </a:r>
            <a:r>
              <a:rPr lang="nl-BE" sz="1600" b="1" dirty="0" smtClean="0"/>
              <a:t> acteurs de </a:t>
            </a:r>
            <a:r>
              <a:rPr lang="nl-BE" sz="1600" b="1" dirty="0" err="1" smtClean="0"/>
              <a:t>terrain</a:t>
            </a:r>
            <a:r>
              <a:rPr lang="nl-BE" sz="1600" b="1" dirty="0" smtClean="0"/>
              <a:t> </a:t>
            </a:r>
            <a:r>
              <a:rPr lang="nl-BE" sz="1600" b="1" dirty="0" err="1" smtClean="0"/>
              <a:t>bruxellois</a:t>
            </a:r>
            <a:r>
              <a:rPr lang="nl-BE" sz="1600" b="1" dirty="0" smtClean="0"/>
              <a:t> et débat (1)</a:t>
            </a:r>
          </a:p>
          <a:p>
            <a:pPr marL="742950" lvl="1" indent="-285750">
              <a:buFontTx/>
              <a:buChar char="-"/>
            </a:pPr>
            <a:r>
              <a:rPr lang="nl-BE" sz="1600" dirty="0" err="1" smtClean="0"/>
              <a:t>Conseil</a:t>
            </a:r>
            <a:r>
              <a:rPr lang="nl-BE" sz="1600" dirty="0" smtClean="0"/>
              <a:t> </a:t>
            </a:r>
            <a:r>
              <a:rPr lang="nl-BE" sz="1600" dirty="0" err="1" smtClean="0"/>
              <a:t>économique</a:t>
            </a:r>
            <a:r>
              <a:rPr lang="nl-BE" sz="1600" dirty="0" smtClean="0"/>
              <a:t> et </a:t>
            </a:r>
            <a:r>
              <a:rPr lang="nl-BE" sz="1600" dirty="0" err="1" smtClean="0"/>
              <a:t>social</a:t>
            </a:r>
            <a:r>
              <a:rPr lang="nl-BE" sz="1600" dirty="0" smtClean="0"/>
              <a:t> de la RBC</a:t>
            </a:r>
          </a:p>
          <a:p>
            <a:pPr marL="742950" lvl="1" indent="-285750">
              <a:buFontTx/>
              <a:buChar char="-"/>
            </a:pPr>
            <a:r>
              <a:rPr lang="nl-BE" sz="1600" dirty="0" err="1" smtClean="0"/>
              <a:t>Direction</a:t>
            </a:r>
            <a:r>
              <a:rPr lang="nl-BE" sz="1600" dirty="0" smtClean="0"/>
              <a:t> de </a:t>
            </a:r>
            <a:r>
              <a:rPr lang="nl-BE" sz="1600" dirty="0" err="1" smtClean="0"/>
              <a:t>l’Inspection</a:t>
            </a:r>
            <a:r>
              <a:rPr lang="nl-BE" sz="1600" dirty="0" smtClean="0"/>
              <a:t> Régionale du Logement</a:t>
            </a:r>
          </a:p>
          <a:p>
            <a:pPr marL="742950" lvl="1" indent="-285750">
              <a:buFontTx/>
              <a:buChar char="-"/>
            </a:pPr>
            <a:r>
              <a:rPr lang="nl-BE" sz="1600" dirty="0" smtClean="0"/>
              <a:t>Convivence </a:t>
            </a:r>
            <a:r>
              <a:rPr lang="nl-BE" sz="1600" dirty="0" err="1" smtClean="0"/>
              <a:t>asbl</a:t>
            </a:r>
            <a:endParaRPr lang="nl-BE" sz="1600" dirty="0" smtClean="0"/>
          </a:p>
          <a:p>
            <a:pPr marL="742950" lvl="1" indent="-285750">
              <a:buFontTx/>
              <a:buChar char="-"/>
            </a:pPr>
            <a:r>
              <a:rPr lang="nl-BE" sz="1600" dirty="0" err="1" smtClean="0"/>
              <a:t>Bruss’Help</a:t>
            </a:r>
            <a:endParaRPr lang="nl-BE" sz="1600" dirty="0" smtClean="0"/>
          </a:p>
          <a:p>
            <a:pPr marL="285750" indent="-285750">
              <a:buFontTx/>
              <a:buChar char="-"/>
            </a:pPr>
            <a:r>
              <a:rPr lang="nl-BE" sz="1600" b="1" dirty="0"/>
              <a:t>La </a:t>
            </a:r>
            <a:r>
              <a:rPr lang="nl-BE" sz="1600" b="1" dirty="0" err="1"/>
              <a:t>parole</a:t>
            </a:r>
            <a:r>
              <a:rPr lang="nl-BE" sz="1600" b="1" dirty="0"/>
              <a:t> </a:t>
            </a:r>
            <a:r>
              <a:rPr lang="nl-BE" sz="1600" b="1" dirty="0" err="1"/>
              <a:t>aux</a:t>
            </a:r>
            <a:r>
              <a:rPr lang="nl-BE" sz="1600" b="1" dirty="0"/>
              <a:t> acteurs de </a:t>
            </a:r>
            <a:r>
              <a:rPr lang="nl-BE" sz="1600" b="1" dirty="0" err="1"/>
              <a:t>terrain</a:t>
            </a:r>
            <a:r>
              <a:rPr lang="nl-BE" sz="1600" b="1" dirty="0"/>
              <a:t> </a:t>
            </a:r>
            <a:r>
              <a:rPr lang="nl-BE" sz="1600" b="1" dirty="0" err="1"/>
              <a:t>bruxellois</a:t>
            </a:r>
            <a:r>
              <a:rPr lang="nl-BE" sz="1600" b="1" dirty="0"/>
              <a:t> et débat</a:t>
            </a:r>
            <a:r>
              <a:rPr lang="nl-BE" sz="1600" b="1" dirty="0" smtClean="0"/>
              <a:t> (2)</a:t>
            </a:r>
          </a:p>
          <a:p>
            <a:pPr marL="742950" lvl="1" indent="-285750">
              <a:buFontTx/>
              <a:buChar char="-"/>
            </a:pPr>
            <a:r>
              <a:rPr lang="nl-BE" sz="1600" dirty="0" err="1" smtClean="0"/>
              <a:t>Rassemblement</a:t>
            </a:r>
            <a:r>
              <a:rPr lang="nl-BE" sz="1600" dirty="0" smtClean="0"/>
              <a:t> </a:t>
            </a:r>
            <a:r>
              <a:rPr lang="nl-BE" sz="1600" dirty="0" err="1" smtClean="0"/>
              <a:t>Bruxellois</a:t>
            </a:r>
            <a:r>
              <a:rPr lang="nl-BE" sz="1600" dirty="0" smtClean="0"/>
              <a:t> pour </a:t>
            </a:r>
            <a:r>
              <a:rPr lang="nl-BE" sz="1600" dirty="0" err="1" smtClean="0"/>
              <a:t>le</a:t>
            </a:r>
            <a:r>
              <a:rPr lang="nl-BE" sz="1600" dirty="0" smtClean="0"/>
              <a:t> </a:t>
            </a:r>
            <a:r>
              <a:rPr lang="nl-BE" sz="1600" dirty="0" err="1" smtClean="0"/>
              <a:t>Droit</a:t>
            </a:r>
            <a:r>
              <a:rPr lang="nl-BE" sz="1600" dirty="0" smtClean="0"/>
              <a:t> à </a:t>
            </a:r>
            <a:r>
              <a:rPr lang="nl-BE" sz="1600" dirty="0" err="1" smtClean="0"/>
              <a:t>l’Habitat</a:t>
            </a:r>
            <a:endParaRPr lang="nl-BE" sz="1600" dirty="0" smtClean="0"/>
          </a:p>
          <a:p>
            <a:pPr marL="742950" lvl="1" indent="-285750">
              <a:buFontTx/>
              <a:buChar char="-"/>
            </a:pPr>
            <a:r>
              <a:rPr lang="nl-BE" sz="1600" dirty="0" err="1" smtClean="0"/>
              <a:t>Fédération</a:t>
            </a:r>
            <a:r>
              <a:rPr lang="nl-BE" sz="1600" dirty="0" smtClean="0"/>
              <a:t> des CPAS </a:t>
            </a:r>
            <a:r>
              <a:rPr lang="nl-BE" sz="1600" dirty="0" err="1" smtClean="0"/>
              <a:t>bruxellois</a:t>
            </a:r>
            <a:endParaRPr lang="nl-BE" sz="1600" dirty="0" smtClean="0"/>
          </a:p>
          <a:p>
            <a:pPr marL="742950" lvl="1" indent="-285750">
              <a:buFontTx/>
              <a:buChar char="-"/>
            </a:pPr>
            <a:r>
              <a:rPr lang="nl-BE" sz="1600" dirty="0" smtClean="0"/>
              <a:t>Union </a:t>
            </a:r>
            <a:r>
              <a:rPr lang="nl-BE" sz="1600" dirty="0" err="1" smtClean="0"/>
              <a:t>francophone</a:t>
            </a:r>
            <a:r>
              <a:rPr lang="nl-BE" sz="1600" dirty="0" smtClean="0"/>
              <a:t> des </a:t>
            </a:r>
            <a:r>
              <a:rPr lang="nl-BE" sz="1600" dirty="0" err="1" smtClean="0"/>
              <a:t>huissiers</a:t>
            </a:r>
            <a:r>
              <a:rPr lang="nl-BE" sz="1600" dirty="0" smtClean="0"/>
              <a:t> de </a:t>
            </a:r>
            <a:r>
              <a:rPr lang="nl-BE" sz="1600" dirty="0" err="1" smtClean="0"/>
              <a:t>justice</a:t>
            </a:r>
            <a:endParaRPr lang="nl-BE" sz="1600" dirty="0" smtClean="0"/>
          </a:p>
          <a:p>
            <a:pPr marL="742950" lvl="1" indent="-285750">
              <a:buFontTx/>
              <a:buChar char="-"/>
            </a:pPr>
            <a:r>
              <a:rPr lang="nl-BE" sz="1600" dirty="0" smtClean="0"/>
              <a:t>Union </a:t>
            </a:r>
            <a:r>
              <a:rPr lang="nl-BE" sz="1600" dirty="0" err="1" smtClean="0"/>
              <a:t>francophone</a:t>
            </a:r>
            <a:r>
              <a:rPr lang="nl-BE" sz="1600" dirty="0" smtClean="0"/>
              <a:t> des </a:t>
            </a:r>
            <a:r>
              <a:rPr lang="nl-BE" sz="1600" dirty="0" err="1" smtClean="0"/>
              <a:t>huissiers</a:t>
            </a:r>
            <a:r>
              <a:rPr lang="nl-BE" sz="1600" dirty="0" smtClean="0"/>
              <a:t> de </a:t>
            </a:r>
            <a:r>
              <a:rPr lang="nl-BE" sz="1600" dirty="0" err="1" smtClean="0"/>
              <a:t>justice</a:t>
            </a:r>
            <a:r>
              <a:rPr lang="nl-BE" sz="1600" dirty="0" smtClean="0"/>
              <a:t> (UFHJ)</a:t>
            </a:r>
          </a:p>
          <a:p>
            <a:pPr marL="285750" indent="-285750">
              <a:buFontTx/>
              <a:buChar char="-"/>
            </a:pPr>
            <a:r>
              <a:rPr lang="nl-BE" sz="1600" b="1" dirty="0" err="1" smtClean="0"/>
              <a:t>Conclusions</a:t>
            </a:r>
            <a:endParaRPr lang="nl-BE" sz="1600" b="1" dirty="0"/>
          </a:p>
          <a:p>
            <a:pPr marL="285750" indent="-285750">
              <a:buFontTx/>
              <a:buChar char="-"/>
            </a:pPr>
            <a:endParaRPr lang="nl-BE" dirty="0" smtClean="0"/>
          </a:p>
          <a:p>
            <a:pPr marL="742950" lvl="1" indent="-285750">
              <a:buFontTx/>
              <a:buChar char="-"/>
            </a:pPr>
            <a:endParaRPr lang="nl-BE" dirty="0"/>
          </a:p>
        </p:txBody>
      </p:sp>
      <p:sp>
        <p:nvSpPr>
          <p:cNvPr id="5" name="Tekstvak 4"/>
          <p:cNvSpPr txBox="1"/>
          <p:nvPr/>
        </p:nvSpPr>
        <p:spPr>
          <a:xfrm>
            <a:off x="5546725" y="697642"/>
            <a:ext cx="1028858" cy="5878532"/>
          </a:xfrm>
          <a:prstGeom prst="rect">
            <a:avLst/>
          </a:prstGeom>
          <a:noFill/>
        </p:spPr>
        <p:txBody>
          <a:bodyPr wrap="square" rtlCol="0">
            <a:spAutoFit/>
          </a:bodyPr>
          <a:lstStyle/>
          <a:p>
            <a:endParaRPr lang="nl-BE" dirty="0" smtClean="0"/>
          </a:p>
          <a:p>
            <a:endParaRPr lang="nl-BE" dirty="0"/>
          </a:p>
          <a:p>
            <a:endParaRPr lang="nl-BE" b="1" dirty="0" smtClean="0">
              <a:solidFill>
                <a:srgbClr val="9BBB59"/>
              </a:solidFill>
            </a:endParaRPr>
          </a:p>
          <a:p>
            <a:r>
              <a:rPr lang="nl-BE" sz="1600" b="1" dirty="0" smtClean="0">
                <a:solidFill>
                  <a:schemeClr val="accent6">
                    <a:lumMod val="75000"/>
                  </a:schemeClr>
                </a:solidFill>
              </a:rPr>
              <a:t>9:00</a:t>
            </a:r>
          </a:p>
          <a:p>
            <a:r>
              <a:rPr lang="nl-BE" sz="1600" b="1" dirty="0" smtClean="0">
                <a:solidFill>
                  <a:schemeClr val="accent6">
                    <a:lumMod val="75000"/>
                  </a:schemeClr>
                </a:solidFill>
              </a:rPr>
              <a:t>10:15</a:t>
            </a:r>
          </a:p>
          <a:p>
            <a:endParaRPr lang="nl-BE" sz="1600" b="1" dirty="0">
              <a:solidFill>
                <a:schemeClr val="accent6">
                  <a:lumMod val="75000"/>
                </a:schemeClr>
              </a:solidFill>
            </a:endParaRPr>
          </a:p>
          <a:p>
            <a:r>
              <a:rPr lang="nl-BE" sz="1600" b="1" dirty="0" smtClean="0">
                <a:solidFill>
                  <a:schemeClr val="accent6">
                    <a:lumMod val="75000"/>
                  </a:schemeClr>
                </a:solidFill>
              </a:rPr>
              <a:t>10:30</a:t>
            </a:r>
          </a:p>
          <a:p>
            <a:r>
              <a:rPr lang="nl-BE" sz="1600" b="1" dirty="0" smtClean="0">
                <a:solidFill>
                  <a:schemeClr val="accent6">
                    <a:lumMod val="75000"/>
                  </a:schemeClr>
                </a:solidFill>
              </a:rPr>
              <a:t>11:00</a:t>
            </a:r>
          </a:p>
          <a:p>
            <a:endParaRPr lang="nl-BE" sz="1600" b="1" dirty="0">
              <a:solidFill>
                <a:schemeClr val="accent6">
                  <a:lumMod val="75000"/>
                </a:schemeClr>
              </a:solidFill>
            </a:endParaRPr>
          </a:p>
          <a:p>
            <a:r>
              <a:rPr lang="nl-BE" sz="1600" b="1" dirty="0" smtClean="0">
                <a:solidFill>
                  <a:schemeClr val="accent6">
                    <a:lumMod val="75000"/>
                  </a:schemeClr>
                </a:solidFill>
              </a:rPr>
              <a:t>11:30</a:t>
            </a:r>
          </a:p>
          <a:p>
            <a:r>
              <a:rPr lang="nl-BE" sz="1600" b="1" dirty="0" smtClean="0">
                <a:solidFill>
                  <a:schemeClr val="accent6">
                    <a:lumMod val="75000"/>
                  </a:schemeClr>
                </a:solidFill>
              </a:rPr>
              <a:t>12:00</a:t>
            </a:r>
          </a:p>
          <a:p>
            <a:r>
              <a:rPr lang="nl-BE" sz="1600" b="1" dirty="0" smtClean="0">
                <a:solidFill>
                  <a:schemeClr val="accent6">
                    <a:lumMod val="75000"/>
                  </a:schemeClr>
                </a:solidFill>
              </a:rPr>
              <a:t>13:00</a:t>
            </a:r>
          </a:p>
          <a:p>
            <a:endParaRPr lang="nl-BE" sz="1600" b="1" dirty="0">
              <a:solidFill>
                <a:schemeClr val="accent6">
                  <a:lumMod val="75000"/>
                </a:schemeClr>
              </a:solidFill>
            </a:endParaRPr>
          </a:p>
          <a:p>
            <a:endParaRPr lang="nl-BE" sz="1600" b="1" dirty="0" smtClean="0">
              <a:solidFill>
                <a:schemeClr val="accent6">
                  <a:lumMod val="75000"/>
                </a:schemeClr>
              </a:solidFill>
            </a:endParaRPr>
          </a:p>
          <a:p>
            <a:endParaRPr lang="nl-BE" sz="1600" b="1" dirty="0">
              <a:solidFill>
                <a:schemeClr val="accent6">
                  <a:lumMod val="75000"/>
                </a:schemeClr>
              </a:solidFill>
            </a:endParaRPr>
          </a:p>
          <a:p>
            <a:endParaRPr lang="nl-BE" sz="1600" b="1" dirty="0" smtClean="0">
              <a:solidFill>
                <a:schemeClr val="accent6">
                  <a:lumMod val="75000"/>
                </a:schemeClr>
              </a:solidFill>
            </a:endParaRPr>
          </a:p>
          <a:p>
            <a:r>
              <a:rPr lang="nl-BE" sz="1600" b="1" dirty="0" smtClean="0">
                <a:solidFill>
                  <a:schemeClr val="accent6">
                    <a:lumMod val="75000"/>
                  </a:schemeClr>
                </a:solidFill>
              </a:rPr>
              <a:t>14:30</a:t>
            </a:r>
          </a:p>
          <a:p>
            <a:endParaRPr lang="nl-BE" sz="1600" b="1" dirty="0">
              <a:solidFill>
                <a:schemeClr val="accent6">
                  <a:lumMod val="75000"/>
                </a:schemeClr>
              </a:solidFill>
            </a:endParaRPr>
          </a:p>
          <a:p>
            <a:endParaRPr lang="nl-BE" sz="1600" b="1" dirty="0" smtClean="0">
              <a:solidFill>
                <a:schemeClr val="accent6">
                  <a:lumMod val="75000"/>
                </a:schemeClr>
              </a:solidFill>
            </a:endParaRPr>
          </a:p>
          <a:p>
            <a:endParaRPr lang="nl-BE" sz="1600" b="1" dirty="0">
              <a:solidFill>
                <a:schemeClr val="accent6">
                  <a:lumMod val="75000"/>
                </a:schemeClr>
              </a:solidFill>
            </a:endParaRPr>
          </a:p>
          <a:p>
            <a:endParaRPr lang="nl-BE" sz="1600" b="1" dirty="0" smtClean="0">
              <a:solidFill>
                <a:schemeClr val="accent6">
                  <a:lumMod val="75000"/>
                </a:schemeClr>
              </a:solidFill>
            </a:endParaRPr>
          </a:p>
          <a:p>
            <a:r>
              <a:rPr lang="nl-BE" sz="1600" b="1" dirty="0" smtClean="0">
                <a:solidFill>
                  <a:schemeClr val="accent6">
                    <a:lumMod val="75000"/>
                  </a:schemeClr>
                </a:solidFill>
              </a:rPr>
              <a:t>16:00</a:t>
            </a:r>
          </a:p>
          <a:p>
            <a:endParaRPr lang="nl-BE" b="1" dirty="0">
              <a:solidFill>
                <a:schemeClr val="accent6">
                  <a:lumMod val="75000"/>
                </a:schemeClr>
              </a:solidFill>
            </a:endParaRPr>
          </a:p>
        </p:txBody>
      </p:sp>
    </p:spTree>
    <p:extLst>
      <p:ext uri="{BB962C8B-B14F-4D97-AF65-F5344CB8AC3E}">
        <p14:creationId xmlns:p14="http://schemas.microsoft.com/office/powerpoint/2010/main" val="4158724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78658"/>
            <a:ext cx="12192000" cy="523220"/>
          </a:xfrm>
          <a:prstGeom prst="rect">
            <a:avLst/>
          </a:prstGeom>
          <a:noFill/>
        </p:spPr>
        <p:txBody>
          <a:bodyPr wrap="square" rtlCol="0">
            <a:spAutoFit/>
          </a:bodyPr>
          <a:lstStyle/>
          <a:p>
            <a:pPr algn="ctr"/>
            <a:r>
              <a:rPr lang="nl-BE" sz="2800" dirty="0">
                <a:solidFill>
                  <a:schemeClr val="bg1"/>
                </a:solidFill>
              </a:rPr>
              <a:t>m</a:t>
            </a:r>
            <a:r>
              <a:rPr lang="nl-BE" sz="2800" dirty="0" smtClean="0">
                <a:solidFill>
                  <a:schemeClr val="bg1"/>
                </a:solidFill>
              </a:rPr>
              <a:t>aar wel een daling van het aandeel equivalent leefloongerechtigden</a:t>
            </a:r>
            <a:endParaRPr lang="nl-BE" sz="2800" dirty="0">
              <a:solidFill>
                <a:schemeClr val="bg1"/>
              </a:solidFill>
            </a:endParaRPr>
          </a:p>
        </p:txBody>
      </p:sp>
      <p:grpSp>
        <p:nvGrpSpPr>
          <p:cNvPr id="8" name="Groep 7"/>
          <p:cNvGrpSpPr/>
          <p:nvPr/>
        </p:nvGrpSpPr>
        <p:grpSpPr>
          <a:xfrm>
            <a:off x="1160796" y="1415844"/>
            <a:ext cx="9870408" cy="4899612"/>
            <a:chOff x="1091380" y="1415844"/>
            <a:chExt cx="10791887" cy="5134379"/>
          </a:xfrm>
        </p:grpSpPr>
        <p:graphicFrame>
          <p:nvGraphicFramePr>
            <p:cNvPr id="3" name="Chart 1"/>
            <p:cNvGraphicFramePr>
              <a:graphicFrameLocks/>
            </p:cNvGraphicFramePr>
            <p:nvPr>
              <p:extLst>
                <p:ext uri="{D42A27DB-BD31-4B8C-83A1-F6EECF244321}">
                  <p14:modId xmlns:p14="http://schemas.microsoft.com/office/powerpoint/2010/main" val="3125322032"/>
                </p:ext>
              </p:extLst>
            </p:nvPr>
          </p:nvGraphicFramePr>
          <p:xfrm>
            <a:off x="1091380" y="1415844"/>
            <a:ext cx="9125515" cy="51343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9897151" y="4819293"/>
              <a:ext cx="1986116" cy="369332"/>
            </a:xfrm>
            <a:prstGeom prst="rect">
              <a:avLst/>
            </a:prstGeom>
            <a:noFill/>
          </p:spPr>
          <p:txBody>
            <a:bodyPr wrap="square" rtlCol="0">
              <a:spAutoFit/>
            </a:bodyPr>
            <a:lstStyle/>
            <a:p>
              <a:r>
                <a:rPr lang="nl-BE" b="1" dirty="0" smtClean="0">
                  <a:solidFill>
                    <a:schemeClr val="accent1"/>
                  </a:solidFill>
                </a:rPr>
                <a:t>Brussels Gewest</a:t>
              </a:r>
              <a:endParaRPr lang="nl-BE" b="1" dirty="0">
                <a:solidFill>
                  <a:schemeClr val="accent1"/>
                </a:solidFill>
              </a:endParaRPr>
            </a:p>
          </p:txBody>
        </p:sp>
        <p:sp>
          <p:nvSpPr>
            <p:cNvPr id="5" name="Tekstvak 4"/>
            <p:cNvSpPr txBox="1"/>
            <p:nvPr/>
          </p:nvSpPr>
          <p:spPr>
            <a:xfrm>
              <a:off x="9897151" y="5130390"/>
              <a:ext cx="1986116" cy="369332"/>
            </a:xfrm>
            <a:prstGeom prst="rect">
              <a:avLst/>
            </a:prstGeom>
            <a:noFill/>
          </p:spPr>
          <p:txBody>
            <a:bodyPr wrap="square" rtlCol="0">
              <a:spAutoFit/>
            </a:bodyPr>
            <a:lstStyle/>
            <a:p>
              <a:r>
                <a:rPr lang="nl-BE" b="1" dirty="0" smtClean="0">
                  <a:solidFill>
                    <a:schemeClr val="accent1"/>
                  </a:solidFill>
                </a:rPr>
                <a:t>België</a:t>
              </a:r>
              <a:endParaRPr lang="nl-BE" b="1" dirty="0">
                <a:solidFill>
                  <a:schemeClr val="accent1"/>
                </a:solidFill>
              </a:endParaRPr>
            </a:p>
          </p:txBody>
        </p:sp>
      </p:grpSp>
      <p:sp>
        <p:nvSpPr>
          <p:cNvPr id="6" name="Tekstvak 5"/>
          <p:cNvSpPr txBox="1"/>
          <p:nvPr/>
        </p:nvSpPr>
        <p:spPr>
          <a:xfrm>
            <a:off x="5378872" y="6550223"/>
            <a:ext cx="6813128" cy="307777"/>
          </a:xfrm>
          <a:prstGeom prst="rect">
            <a:avLst/>
          </a:prstGeom>
          <a:noFill/>
        </p:spPr>
        <p:txBody>
          <a:bodyPr wrap="square" rtlCol="0">
            <a:spAutoFit/>
          </a:bodyPr>
          <a:lstStyle/>
          <a:p>
            <a:pPr algn="r"/>
            <a:r>
              <a:rPr lang="nl-BE" sz="1400" dirty="0" smtClean="0"/>
              <a:t>Bron: POD Maatschappelijke Integratie; </a:t>
            </a:r>
            <a:r>
              <a:rPr lang="nl-BE" sz="1400" dirty="0" err="1" smtClean="0"/>
              <a:t>Statistics</a:t>
            </a:r>
            <a:r>
              <a:rPr lang="nl-BE" sz="1400" dirty="0" smtClean="0"/>
              <a:t> Belgium</a:t>
            </a:r>
            <a:endParaRPr lang="nl-BE" sz="1400" dirty="0"/>
          </a:p>
        </p:txBody>
      </p:sp>
      <p:sp>
        <p:nvSpPr>
          <p:cNvPr id="7" name="Tekstvak 6"/>
          <p:cNvSpPr txBox="1"/>
          <p:nvPr/>
        </p:nvSpPr>
        <p:spPr>
          <a:xfrm>
            <a:off x="0" y="814136"/>
            <a:ext cx="12192000" cy="430887"/>
          </a:xfrm>
          <a:prstGeom prst="rect">
            <a:avLst/>
          </a:prstGeom>
          <a:noFill/>
        </p:spPr>
        <p:txBody>
          <a:bodyPr wrap="square" rtlCol="0">
            <a:spAutoFit/>
          </a:bodyPr>
          <a:lstStyle/>
          <a:p>
            <a:pPr algn="ctr"/>
            <a:r>
              <a:rPr lang="nl-BE" sz="2200" b="1" dirty="0" smtClean="0"/>
              <a:t>Aandeel equivalent leefloongerechtigden in de bevolking 18-64 jaar, januari 2008-2018</a:t>
            </a:r>
            <a:endParaRPr lang="nl-BE" sz="2200" b="1" dirty="0"/>
          </a:p>
        </p:txBody>
      </p:sp>
    </p:spTree>
    <p:extLst>
      <p:ext uri="{BB962C8B-B14F-4D97-AF65-F5344CB8AC3E}">
        <p14:creationId xmlns:p14="http://schemas.microsoft.com/office/powerpoint/2010/main" val="1303829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68826"/>
            <a:ext cx="12192000" cy="523220"/>
          </a:xfrm>
          <a:prstGeom prst="rect">
            <a:avLst/>
          </a:prstGeom>
          <a:noFill/>
        </p:spPr>
        <p:txBody>
          <a:bodyPr wrap="square" rtlCol="0">
            <a:spAutoFit/>
          </a:bodyPr>
          <a:lstStyle/>
          <a:p>
            <a:pPr algn="ctr"/>
            <a:r>
              <a:rPr lang="nl-BE" sz="2800" dirty="0" smtClean="0">
                <a:solidFill>
                  <a:schemeClr val="bg1"/>
                </a:solidFill>
              </a:rPr>
              <a:t>Vooral ouderen en jongeren ontvangen een bijstandsuitkering</a:t>
            </a:r>
            <a:endParaRPr lang="nl-BE" sz="2800" dirty="0">
              <a:solidFill>
                <a:schemeClr val="bg1"/>
              </a:solidFill>
            </a:endParaRPr>
          </a:p>
        </p:txBody>
      </p:sp>
      <p:graphicFrame>
        <p:nvGraphicFramePr>
          <p:cNvPr id="3" name="Grafiek 2"/>
          <p:cNvGraphicFramePr>
            <a:graphicFrameLocks/>
          </p:cNvGraphicFramePr>
          <p:nvPr>
            <p:extLst>
              <p:ext uri="{D42A27DB-BD31-4B8C-83A1-F6EECF244321}">
                <p14:modId xmlns:p14="http://schemas.microsoft.com/office/powerpoint/2010/main" val="1311377917"/>
              </p:ext>
            </p:extLst>
          </p:nvPr>
        </p:nvGraphicFramePr>
        <p:xfrm>
          <a:off x="1341120" y="1403621"/>
          <a:ext cx="9509760" cy="49240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3156155" y="6550223"/>
            <a:ext cx="9035845" cy="307777"/>
          </a:xfrm>
          <a:prstGeom prst="rect">
            <a:avLst/>
          </a:prstGeom>
          <a:noFill/>
        </p:spPr>
        <p:txBody>
          <a:bodyPr wrap="square" rtlCol="0">
            <a:spAutoFit/>
          </a:bodyPr>
          <a:lstStyle/>
          <a:p>
            <a:pPr algn="r"/>
            <a:r>
              <a:rPr lang="nl-BE" sz="1400" dirty="0" smtClean="0"/>
              <a:t>Bron: POD Maatschappelijke Integratie; </a:t>
            </a:r>
            <a:r>
              <a:rPr lang="nl-BE" sz="1400" dirty="0" err="1" smtClean="0"/>
              <a:t>Statistics</a:t>
            </a:r>
            <a:r>
              <a:rPr lang="nl-BE" sz="1400" dirty="0" smtClean="0"/>
              <a:t> Belgium; Federale </a:t>
            </a:r>
            <a:r>
              <a:rPr lang="nl-BE" sz="1400" dirty="0" err="1" smtClean="0"/>
              <a:t>pensioensdienst</a:t>
            </a:r>
            <a:endParaRPr lang="nl-BE" sz="1400" dirty="0"/>
          </a:p>
        </p:txBody>
      </p:sp>
      <p:sp>
        <p:nvSpPr>
          <p:cNvPr id="5" name="Tekstvak 4"/>
          <p:cNvSpPr txBox="1"/>
          <p:nvPr/>
        </p:nvSpPr>
        <p:spPr>
          <a:xfrm>
            <a:off x="0" y="757290"/>
            <a:ext cx="12191999" cy="769441"/>
          </a:xfrm>
          <a:prstGeom prst="rect">
            <a:avLst/>
          </a:prstGeom>
          <a:noFill/>
        </p:spPr>
        <p:txBody>
          <a:bodyPr wrap="square" rtlCol="0">
            <a:spAutoFit/>
          </a:bodyPr>
          <a:lstStyle/>
          <a:p>
            <a:pPr algn="ctr"/>
            <a:r>
              <a:rPr lang="nl-BE" sz="2200" b="1" dirty="0" smtClean="0"/>
              <a:t>Aandeel jongeren met een leefloon; Aandeel ouderen met een inkomensgarantie voor ouderen, </a:t>
            </a:r>
          </a:p>
          <a:p>
            <a:pPr algn="ctr"/>
            <a:r>
              <a:rPr lang="nl-BE" sz="2200" b="1" dirty="0" smtClean="0"/>
              <a:t>januari 2008-2018</a:t>
            </a:r>
            <a:endParaRPr lang="nl-BE" sz="2200" b="1" dirty="0"/>
          </a:p>
        </p:txBody>
      </p:sp>
    </p:spTree>
    <p:extLst>
      <p:ext uri="{BB962C8B-B14F-4D97-AF65-F5344CB8AC3E}">
        <p14:creationId xmlns:p14="http://schemas.microsoft.com/office/powerpoint/2010/main" val="1865182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68826"/>
            <a:ext cx="12192000" cy="523220"/>
          </a:xfrm>
          <a:prstGeom prst="rect">
            <a:avLst/>
          </a:prstGeom>
          <a:noFill/>
        </p:spPr>
        <p:txBody>
          <a:bodyPr wrap="square" rtlCol="0">
            <a:spAutoFit/>
          </a:bodyPr>
          <a:lstStyle/>
          <a:p>
            <a:pPr algn="ctr"/>
            <a:r>
              <a:rPr lang="nl-BE" sz="2800" dirty="0" smtClean="0">
                <a:solidFill>
                  <a:schemeClr val="bg1"/>
                </a:solidFill>
              </a:rPr>
              <a:t>Lage inkomens en hoge (</a:t>
            </a:r>
            <a:r>
              <a:rPr lang="nl-BE" sz="2800" dirty="0" err="1" smtClean="0">
                <a:solidFill>
                  <a:schemeClr val="bg1"/>
                </a:solidFill>
              </a:rPr>
              <a:t>huisvestings</a:t>
            </a:r>
            <a:r>
              <a:rPr lang="nl-BE" sz="2800" dirty="0" smtClean="0">
                <a:solidFill>
                  <a:schemeClr val="bg1"/>
                </a:solidFill>
              </a:rPr>
              <a:t>)kosten zorgen voor financiële problemen</a:t>
            </a:r>
            <a:endParaRPr lang="nl-BE" sz="2800" dirty="0">
              <a:solidFill>
                <a:schemeClr val="bg1"/>
              </a:solidFill>
            </a:endParaRPr>
          </a:p>
        </p:txBody>
      </p:sp>
      <p:graphicFrame>
        <p:nvGraphicFramePr>
          <p:cNvPr id="4" name="Chart 1"/>
          <p:cNvGraphicFramePr>
            <a:graphicFrameLocks/>
          </p:cNvGraphicFramePr>
          <p:nvPr>
            <p:extLst>
              <p:ext uri="{D42A27DB-BD31-4B8C-83A1-F6EECF244321}">
                <p14:modId xmlns:p14="http://schemas.microsoft.com/office/powerpoint/2010/main" val="3853313942"/>
              </p:ext>
            </p:extLst>
          </p:nvPr>
        </p:nvGraphicFramePr>
        <p:xfrm>
          <a:off x="1868129" y="1170040"/>
          <a:ext cx="9458632" cy="55257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vak 4"/>
          <p:cNvSpPr txBox="1"/>
          <p:nvPr/>
        </p:nvSpPr>
        <p:spPr>
          <a:xfrm>
            <a:off x="3156155" y="6550223"/>
            <a:ext cx="9035845" cy="307777"/>
          </a:xfrm>
          <a:prstGeom prst="rect">
            <a:avLst/>
          </a:prstGeom>
          <a:noFill/>
        </p:spPr>
        <p:txBody>
          <a:bodyPr wrap="square" rtlCol="0">
            <a:spAutoFit/>
          </a:bodyPr>
          <a:lstStyle/>
          <a:p>
            <a:pPr algn="r"/>
            <a:r>
              <a:rPr lang="nl-BE" sz="1400" dirty="0" smtClean="0"/>
              <a:t>Bron</a:t>
            </a:r>
            <a:r>
              <a:rPr lang="nl-BE" sz="1400" dirty="0"/>
              <a:t>: Nationale bank van België, Centrale van de kredieten aan particulieren</a:t>
            </a:r>
          </a:p>
        </p:txBody>
      </p:sp>
      <p:sp>
        <p:nvSpPr>
          <p:cNvPr id="6" name="Rectangle 1"/>
          <p:cNvSpPr>
            <a:spLocks noChangeArrowheads="1"/>
          </p:cNvSpPr>
          <p:nvPr/>
        </p:nvSpPr>
        <p:spPr bwMode="auto">
          <a:xfrm>
            <a:off x="0" y="926107"/>
            <a:ext cx="121919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Aandeel</a:t>
            </a:r>
            <a:r>
              <a:rPr kumimoji="0" lang="nl-BE" altLang="nl-BE" sz="22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kredietnemers met minstens één niet-geregulariseerd achterstallig krediet, 2018</a:t>
            </a:r>
            <a:endParaRPr kumimoji="0" lang="nl-BE" altLang="nl-BE"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757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492443"/>
          </a:xfrm>
          <a:prstGeom prst="rect">
            <a:avLst/>
          </a:prstGeom>
          <a:noFill/>
        </p:spPr>
        <p:txBody>
          <a:bodyPr wrap="square" rtlCol="0">
            <a:spAutoFit/>
          </a:bodyPr>
          <a:lstStyle/>
          <a:p>
            <a:r>
              <a:rPr lang="nl-BE" sz="2600" dirty="0" smtClean="0">
                <a:solidFill>
                  <a:schemeClr val="bg1"/>
                </a:solidFill>
              </a:rPr>
              <a:t>In absolute aantallen een zeer sterke stijging van de bevolking met financiële armoede</a:t>
            </a:r>
            <a:endParaRPr lang="nl-BE" sz="2600" dirty="0">
              <a:solidFill>
                <a:schemeClr val="bg1"/>
              </a:solidFill>
            </a:endParaRPr>
          </a:p>
        </p:txBody>
      </p:sp>
      <p:graphicFrame>
        <p:nvGraphicFramePr>
          <p:cNvPr id="3" name="Grafiek 2"/>
          <p:cNvGraphicFramePr>
            <a:graphicFrameLocks/>
          </p:cNvGraphicFramePr>
          <p:nvPr>
            <p:extLst>
              <p:ext uri="{D42A27DB-BD31-4B8C-83A1-F6EECF244321}">
                <p14:modId xmlns:p14="http://schemas.microsoft.com/office/powerpoint/2010/main" val="4008699835"/>
              </p:ext>
            </p:extLst>
          </p:nvPr>
        </p:nvGraphicFramePr>
        <p:xfrm>
          <a:off x="3206496" y="1327355"/>
          <a:ext cx="6912864" cy="4427269"/>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15338" y="769893"/>
            <a:ext cx="12118848" cy="430887"/>
          </a:xfrm>
          <a:prstGeom prst="rect">
            <a:avLst/>
          </a:prstGeom>
          <a:noFill/>
        </p:spPr>
        <p:txBody>
          <a:bodyPr wrap="square" rtlCol="0">
            <a:spAutoFit/>
          </a:bodyPr>
          <a:lstStyle/>
          <a:p>
            <a:pPr algn="ctr"/>
            <a:r>
              <a:rPr lang="nl-BE" sz="2200" b="1" dirty="0" smtClean="0"/>
              <a:t>Aantal Brusselaars met een leefloon, januari 2002-2018</a:t>
            </a:r>
            <a:endParaRPr lang="nl-BE" sz="2200" b="1" dirty="0"/>
          </a:p>
        </p:txBody>
      </p:sp>
      <p:sp>
        <p:nvSpPr>
          <p:cNvPr id="5" name="Tekstvak 4"/>
          <p:cNvSpPr txBox="1"/>
          <p:nvPr/>
        </p:nvSpPr>
        <p:spPr>
          <a:xfrm>
            <a:off x="6803923" y="6550223"/>
            <a:ext cx="5388077" cy="307777"/>
          </a:xfrm>
          <a:prstGeom prst="rect">
            <a:avLst/>
          </a:prstGeom>
          <a:noFill/>
        </p:spPr>
        <p:txBody>
          <a:bodyPr wrap="square" rtlCol="0">
            <a:spAutoFit/>
          </a:bodyPr>
          <a:lstStyle/>
          <a:p>
            <a:pPr algn="r"/>
            <a:r>
              <a:rPr lang="nl-BE" sz="1400" dirty="0" smtClean="0"/>
              <a:t>Bron: POD Maatschappelijke Integratie</a:t>
            </a:r>
            <a:endParaRPr lang="nl-BE" sz="1400" dirty="0"/>
          </a:p>
        </p:txBody>
      </p:sp>
      <p:sp>
        <p:nvSpPr>
          <p:cNvPr id="6" name="Tekstvak 5"/>
          <p:cNvSpPr txBox="1"/>
          <p:nvPr/>
        </p:nvSpPr>
        <p:spPr>
          <a:xfrm>
            <a:off x="10119360" y="1789471"/>
            <a:ext cx="1984150" cy="646331"/>
          </a:xfrm>
          <a:prstGeom prst="rect">
            <a:avLst/>
          </a:prstGeom>
          <a:noFill/>
        </p:spPr>
        <p:txBody>
          <a:bodyPr wrap="square" rtlCol="0">
            <a:spAutoFit/>
          </a:bodyPr>
          <a:lstStyle/>
          <a:p>
            <a:r>
              <a:rPr lang="nl-BE" b="1" dirty="0" smtClean="0">
                <a:solidFill>
                  <a:srgbClr val="0070C0"/>
                </a:solidFill>
              </a:rPr>
              <a:t>Leefloon-</a:t>
            </a:r>
          </a:p>
          <a:p>
            <a:r>
              <a:rPr lang="nl-BE" b="1" dirty="0" smtClean="0">
                <a:solidFill>
                  <a:srgbClr val="0070C0"/>
                </a:solidFill>
              </a:rPr>
              <a:t>gerechtigden</a:t>
            </a:r>
            <a:endParaRPr lang="nl-BE" b="1" dirty="0">
              <a:solidFill>
                <a:srgbClr val="0070C0"/>
              </a:solidFill>
            </a:endParaRPr>
          </a:p>
        </p:txBody>
      </p:sp>
      <p:sp>
        <p:nvSpPr>
          <p:cNvPr id="7" name="Tekstvak 6"/>
          <p:cNvSpPr txBox="1"/>
          <p:nvPr/>
        </p:nvSpPr>
        <p:spPr>
          <a:xfrm>
            <a:off x="146304" y="1972351"/>
            <a:ext cx="3145536" cy="1569660"/>
          </a:xfrm>
          <a:prstGeom prst="rect">
            <a:avLst/>
          </a:prstGeom>
          <a:noFill/>
        </p:spPr>
        <p:txBody>
          <a:bodyPr wrap="square" rtlCol="0">
            <a:spAutoFit/>
          </a:bodyPr>
          <a:lstStyle/>
          <a:p>
            <a:r>
              <a:rPr lang="nl-BE" sz="2400" b="1" dirty="0" smtClean="0">
                <a:solidFill>
                  <a:schemeClr val="accent5"/>
                </a:solidFill>
              </a:rPr>
              <a:t>Sinds 2000 een verviervoudiging </a:t>
            </a:r>
          </a:p>
          <a:p>
            <a:r>
              <a:rPr lang="nl-BE" sz="2400" b="1" dirty="0" smtClean="0">
                <a:solidFill>
                  <a:schemeClr val="accent5"/>
                </a:solidFill>
              </a:rPr>
              <a:t>van het aantal leefloongerechtigden!</a:t>
            </a:r>
            <a:endParaRPr lang="nl-BE" sz="2400" b="1" dirty="0">
              <a:solidFill>
                <a:schemeClr val="accent5"/>
              </a:solidFill>
            </a:endParaRPr>
          </a:p>
        </p:txBody>
      </p:sp>
    </p:spTree>
    <p:extLst>
      <p:ext uri="{BB962C8B-B14F-4D97-AF65-F5344CB8AC3E}">
        <p14:creationId xmlns:p14="http://schemas.microsoft.com/office/powerpoint/2010/main" val="68843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12192000" cy="523220"/>
          </a:xfrm>
          <a:prstGeom prst="rect">
            <a:avLst/>
          </a:prstGeom>
          <a:noFill/>
        </p:spPr>
        <p:txBody>
          <a:bodyPr wrap="square" rtlCol="0">
            <a:spAutoFit/>
          </a:bodyPr>
          <a:lstStyle/>
          <a:p>
            <a:pPr algn="ctr"/>
            <a:r>
              <a:rPr lang="nl-BE" sz="2800" dirty="0" smtClean="0">
                <a:solidFill>
                  <a:schemeClr val="bg1"/>
                </a:solidFill>
              </a:rPr>
              <a:t>Belangrijke bevolkingsstijging</a:t>
            </a:r>
            <a:endParaRPr lang="nl-BE" sz="2800" dirty="0">
              <a:solidFill>
                <a:schemeClr val="bg1"/>
              </a:solidFill>
            </a:endParaRPr>
          </a:p>
        </p:txBody>
      </p:sp>
      <p:graphicFrame>
        <p:nvGraphicFramePr>
          <p:cNvPr id="3" name="Chart 1"/>
          <p:cNvGraphicFramePr>
            <a:graphicFrameLocks/>
          </p:cNvGraphicFramePr>
          <p:nvPr>
            <p:extLst>
              <p:ext uri="{D42A27DB-BD31-4B8C-83A1-F6EECF244321}">
                <p14:modId xmlns:p14="http://schemas.microsoft.com/office/powerpoint/2010/main" val="2222063330"/>
              </p:ext>
            </p:extLst>
          </p:nvPr>
        </p:nvGraphicFramePr>
        <p:xfrm>
          <a:off x="1789471" y="1081547"/>
          <a:ext cx="8613058" cy="50537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6803924" y="6550223"/>
            <a:ext cx="5388076" cy="307777"/>
          </a:xfrm>
          <a:prstGeom prst="rect">
            <a:avLst/>
          </a:prstGeom>
          <a:noFill/>
        </p:spPr>
        <p:txBody>
          <a:bodyPr wrap="square" rtlCol="0">
            <a:spAutoFit/>
          </a:bodyPr>
          <a:lstStyle/>
          <a:p>
            <a:pPr algn="r"/>
            <a:r>
              <a:rPr lang="nl-BE" sz="1400" dirty="0" smtClean="0"/>
              <a:t>Bron: </a:t>
            </a:r>
            <a:r>
              <a:rPr lang="nl-BE" sz="1400" dirty="0" err="1" smtClean="0"/>
              <a:t>Statistics</a:t>
            </a:r>
            <a:r>
              <a:rPr lang="nl-BE" sz="1400" dirty="0" smtClean="0"/>
              <a:t> Belgium</a:t>
            </a:r>
            <a:endParaRPr lang="nl-BE" sz="1400" dirty="0"/>
          </a:p>
        </p:txBody>
      </p:sp>
      <p:sp>
        <p:nvSpPr>
          <p:cNvPr id="5" name="Tekstvak 4"/>
          <p:cNvSpPr txBox="1"/>
          <p:nvPr/>
        </p:nvSpPr>
        <p:spPr>
          <a:xfrm>
            <a:off x="0" y="753449"/>
            <a:ext cx="12192000" cy="430887"/>
          </a:xfrm>
          <a:prstGeom prst="rect">
            <a:avLst/>
          </a:prstGeom>
          <a:noFill/>
        </p:spPr>
        <p:txBody>
          <a:bodyPr wrap="square" rtlCol="0">
            <a:spAutoFit/>
          </a:bodyPr>
          <a:lstStyle/>
          <a:p>
            <a:pPr algn="ctr"/>
            <a:r>
              <a:rPr lang="en-US" sz="2200" b="1" dirty="0" err="1"/>
              <a:t>Aantal</a:t>
            </a:r>
            <a:r>
              <a:rPr lang="en-US" sz="2200" b="1" dirty="0"/>
              <a:t> </a:t>
            </a:r>
            <a:r>
              <a:rPr lang="en-US" sz="2200" b="1" dirty="0" err="1"/>
              <a:t>officiële</a:t>
            </a:r>
            <a:r>
              <a:rPr lang="en-US" sz="2200" b="1" dirty="0"/>
              <a:t> </a:t>
            </a:r>
            <a:r>
              <a:rPr lang="en-US" sz="2200" b="1" dirty="0" err="1"/>
              <a:t>inwoners</a:t>
            </a:r>
            <a:r>
              <a:rPr lang="en-US" sz="2200" b="1" dirty="0"/>
              <a:t> in het Brussels </a:t>
            </a:r>
            <a:r>
              <a:rPr lang="en-US" sz="2200" b="1" dirty="0" err="1"/>
              <a:t>Gewest</a:t>
            </a:r>
            <a:r>
              <a:rPr lang="en-US" sz="2200" b="1" dirty="0"/>
              <a:t> op 1 </a:t>
            </a:r>
            <a:r>
              <a:rPr lang="en-US" sz="2200" b="1" dirty="0" err="1"/>
              <a:t>januari</a:t>
            </a:r>
            <a:r>
              <a:rPr lang="en-US" sz="2200" b="1" dirty="0"/>
              <a:t> 1964-2019</a:t>
            </a:r>
          </a:p>
        </p:txBody>
      </p:sp>
    </p:spTree>
    <p:extLst>
      <p:ext uri="{BB962C8B-B14F-4D97-AF65-F5344CB8AC3E}">
        <p14:creationId xmlns:p14="http://schemas.microsoft.com/office/powerpoint/2010/main" val="425391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3309797" y="2941810"/>
            <a:ext cx="5493191" cy="2369744"/>
          </a:xfrm>
          <a:ln w="28575">
            <a:noFill/>
            <a:bevel/>
          </a:ln>
        </p:spPr>
        <p:txBody>
          <a:bodyPr>
            <a:normAutofit fontScale="90000"/>
          </a:bodyPr>
          <a:lstStyle/>
          <a:p>
            <a:r>
              <a:rPr lang="fr-FR" dirty="0" smtClean="0">
                <a:solidFill>
                  <a:schemeClr val="bg1"/>
                </a:solidFill>
              </a:rPr>
              <a:t/>
            </a:r>
            <a:br>
              <a:rPr lang="fr-FR" dirty="0" smtClean="0">
                <a:solidFill>
                  <a:schemeClr val="bg1"/>
                </a:solidFill>
              </a:rPr>
            </a:br>
            <a:r>
              <a:rPr lang="fr-FR" dirty="0">
                <a:solidFill>
                  <a:schemeClr val="bg1"/>
                </a:solidFill>
              </a:rPr>
              <a:t/>
            </a:r>
            <a:br>
              <a:rPr lang="fr-FR" dirty="0">
                <a:solidFill>
                  <a:schemeClr val="bg1"/>
                </a:solidFill>
              </a:rPr>
            </a:br>
            <a:r>
              <a:rPr lang="fr-FR" dirty="0" smtClean="0">
                <a:solidFill>
                  <a:schemeClr val="bg1"/>
                </a:solidFill>
              </a:rPr>
              <a:t>Rapport thématique</a:t>
            </a:r>
            <a:br>
              <a:rPr lang="fr-FR" dirty="0" smtClean="0">
                <a:solidFill>
                  <a:schemeClr val="bg1"/>
                </a:solidFill>
              </a:rPr>
            </a:br>
            <a:r>
              <a:rPr lang="fr-FR" dirty="0" smtClean="0">
                <a:solidFill>
                  <a:schemeClr val="bg1"/>
                </a:solidFill>
              </a:rPr>
              <a:t>2018</a:t>
            </a:r>
            <a:br>
              <a:rPr lang="fr-FR" dirty="0" smtClean="0">
                <a:solidFill>
                  <a:schemeClr val="bg1"/>
                </a:solidFill>
              </a:rPr>
            </a:br>
            <a:r>
              <a:rPr lang="fr-BE" sz="3000" b="1" i="1" dirty="0">
                <a:solidFill>
                  <a:schemeClr val="bg1"/>
                </a:solidFill>
              </a:rPr>
              <a:t>Précarités, mal-logement et expulsions domiciliaires en Région bruxelloise</a:t>
            </a:r>
            <a:endParaRPr lang="fr-FR" sz="3000" b="1" i="1" dirty="0">
              <a:solidFill>
                <a:schemeClr val="bg1"/>
              </a:solidFill>
            </a:endParaRPr>
          </a:p>
        </p:txBody>
      </p:sp>
      <p:pic>
        <p:nvPicPr>
          <p:cNvPr id="3" name="Image 2"/>
          <p:cNvPicPr>
            <a:picLocks noChangeAspect="1"/>
          </p:cNvPicPr>
          <p:nvPr/>
        </p:nvPicPr>
        <p:blipFill>
          <a:blip r:embed="rId3"/>
          <a:stretch>
            <a:fillRect/>
          </a:stretch>
        </p:blipFill>
        <p:spPr>
          <a:xfrm>
            <a:off x="1907015" y="976085"/>
            <a:ext cx="8377970" cy="4792047"/>
          </a:xfrm>
          <a:prstGeom prst="rect">
            <a:avLst/>
          </a:prstGeom>
        </p:spPr>
      </p:pic>
      <p:sp>
        <p:nvSpPr>
          <p:cNvPr id="4" name="Rectangle 3"/>
          <p:cNvSpPr/>
          <p:nvPr/>
        </p:nvSpPr>
        <p:spPr>
          <a:xfrm>
            <a:off x="3810000" y="2264965"/>
            <a:ext cx="4572000" cy="2204450"/>
          </a:xfrm>
          <a:prstGeom prst="rect">
            <a:avLst/>
          </a:prstGeom>
        </p:spPr>
        <p:txBody>
          <a:bodyPr>
            <a:spAutoFit/>
          </a:bodyPr>
          <a:lstStyle/>
          <a:p>
            <a:r>
              <a:rPr lang="fr-BE" sz="3000" dirty="0" err="1">
                <a:solidFill>
                  <a:srgbClr val="FFFFFF"/>
                </a:solidFill>
                <a:latin typeface="+mj-lt"/>
              </a:rPr>
              <a:t>Armoede</a:t>
            </a:r>
            <a:r>
              <a:rPr lang="fr-BE" sz="3000" dirty="0">
                <a:solidFill>
                  <a:srgbClr val="FFFFFF"/>
                </a:solidFill>
                <a:latin typeface="+mj-lt"/>
              </a:rPr>
              <a:t>, </a:t>
            </a:r>
            <a:r>
              <a:rPr lang="fr-BE" sz="3000" dirty="0" err="1">
                <a:solidFill>
                  <a:srgbClr val="FFFFFF"/>
                </a:solidFill>
                <a:latin typeface="+mj-lt"/>
              </a:rPr>
              <a:t>slechte</a:t>
            </a:r>
            <a:r>
              <a:rPr lang="fr-BE" sz="3000" dirty="0">
                <a:solidFill>
                  <a:srgbClr val="FFFFFF"/>
                </a:solidFill>
                <a:latin typeface="+mj-lt"/>
              </a:rPr>
              <a:t> </a:t>
            </a:r>
            <a:r>
              <a:rPr lang="fr-BE" sz="3000" dirty="0" err="1">
                <a:solidFill>
                  <a:srgbClr val="FFFFFF"/>
                </a:solidFill>
                <a:latin typeface="+mj-lt"/>
              </a:rPr>
              <a:t>huisvesting</a:t>
            </a:r>
            <a:r>
              <a:rPr lang="fr-BE" sz="3000" dirty="0">
                <a:solidFill>
                  <a:srgbClr val="FFFFFF"/>
                </a:solidFill>
                <a:latin typeface="+mj-lt"/>
              </a:rPr>
              <a:t> en </a:t>
            </a:r>
            <a:r>
              <a:rPr lang="fr-BE" sz="3000" dirty="0" err="1">
                <a:solidFill>
                  <a:srgbClr val="FFFFFF"/>
                </a:solidFill>
                <a:latin typeface="+mj-lt"/>
              </a:rPr>
              <a:t>uithuiszettingen</a:t>
            </a:r>
            <a:r>
              <a:rPr lang="fr-BE" sz="3000" dirty="0">
                <a:solidFill>
                  <a:srgbClr val="FFFFFF"/>
                </a:solidFill>
                <a:latin typeface="+mj-lt"/>
              </a:rPr>
              <a:t> in het Brussels </a:t>
            </a:r>
            <a:r>
              <a:rPr lang="fr-BE" sz="3000" dirty="0" err="1">
                <a:solidFill>
                  <a:srgbClr val="FFFFFF"/>
                </a:solidFill>
                <a:latin typeface="+mj-lt"/>
              </a:rPr>
              <a:t>Gewest</a:t>
            </a:r>
            <a:endParaRPr lang="fr-BE" sz="3000" dirty="0">
              <a:solidFill>
                <a:srgbClr val="FFFFFF"/>
              </a:solidFill>
              <a:latin typeface="+mj-lt"/>
            </a:endParaRPr>
          </a:p>
          <a:p>
            <a:r>
              <a:rPr lang="fr-BE" sz="1725" dirty="0">
                <a:solidFill>
                  <a:srgbClr val="FFFFFF"/>
                </a:solidFill>
                <a:latin typeface="+mj-lt"/>
              </a:rPr>
              <a:t>Brussels </a:t>
            </a:r>
            <a:r>
              <a:rPr lang="fr-BE" sz="1725" dirty="0" err="1">
                <a:solidFill>
                  <a:srgbClr val="FFFFFF"/>
                </a:solidFill>
                <a:latin typeface="+mj-lt"/>
              </a:rPr>
              <a:t>Armoederapport</a:t>
            </a:r>
            <a:r>
              <a:rPr lang="fr-BE" sz="1725" dirty="0">
                <a:solidFill>
                  <a:srgbClr val="FFFFFF"/>
                </a:solidFill>
                <a:latin typeface="+mj-lt"/>
              </a:rPr>
              <a:t> 2018</a:t>
            </a:r>
            <a:endParaRPr lang="fr-BE" dirty="0">
              <a:latin typeface="+mj-lt"/>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0" y="5988399"/>
            <a:ext cx="3702537" cy="731969"/>
          </a:xfrm>
          <a:prstGeom prst="rect">
            <a:avLst/>
          </a:prstGeom>
        </p:spPr>
      </p:pic>
      <p:grpSp>
        <p:nvGrpSpPr>
          <p:cNvPr id="17" name="Group 5"/>
          <p:cNvGrpSpPr>
            <a:grpSpLocks/>
          </p:cNvGrpSpPr>
          <p:nvPr/>
        </p:nvGrpSpPr>
        <p:grpSpPr bwMode="auto">
          <a:xfrm>
            <a:off x="2893214" y="-16346"/>
            <a:ext cx="6227123" cy="875110"/>
            <a:chOff x="924" y="0"/>
            <a:chExt cx="3922" cy="735"/>
          </a:xfrm>
        </p:grpSpPr>
        <p:grpSp>
          <p:nvGrpSpPr>
            <p:cNvPr id="18" name="Group 6"/>
            <p:cNvGrpSpPr>
              <a:grpSpLocks/>
            </p:cNvGrpSpPr>
            <p:nvPr/>
          </p:nvGrpSpPr>
          <p:grpSpPr bwMode="auto">
            <a:xfrm>
              <a:off x="2556" y="0"/>
              <a:ext cx="648" cy="725"/>
              <a:chOff x="2533" y="0"/>
              <a:chExt cx="648" cy="725"/>
            </a:xfrm>
          </p:grpSpPr>
          <p:sp>
            <p:nvSpPr>
              <p:cNvPr id="21" name="Rectangle 20"/>
              <p:cNvSpPr>
                <a:spLocks noChangeArrowheads="1"/>
              </p:cNvSpPr>
              <p:nvPr/>
            </p:nvSpPr>
            <p:spPr bwMode="auto">
              <a:xfrm>
                <a:off x="2533" y="0"/>
                <a:ext cx="648" cy="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fr-BE" altLang="fr-FR" sz="1350"/>
              </a:p>
            </p:txBody>
          </p:sp>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3" y="99"/>
                <a:ext cx="6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9"/>
            <p:cNvSpPr txBox="1">
              <a:spLocks noChangeArrowheads="1"/>
            </p:cNvSpPr>
            <p:nvPr/>
          </p:nvSpPr>
          <p:spPr bwMode="auto">
            <a:xfrm>
              <a:off x="924" y="140"/>
              <a:ext cx="163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OBSERVATOIRE</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DE LA SANTÉ ET DU SOCIAL</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BRUXELLES</a:t>
              </a:r>
            </a:p>
          </p:txBody>
        </p:sp>
        <p:sp>
          <p:nvSpPr>
            <p:cNvPr id="20" name="Text Box 10"/>
            <p:cNvSpPr txBox="1">
              <a:spLocks noChangeArrowheads="1"/>
            </p:cNvSpPr>
            <p:nvPr/>
          </p:nvSpPr>
          <p:spPr bwMode="auto">
            <a:xfrm>
              <a:off x="3214" y="140"/>
              <a:ext cx="16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fr-FR" altLang="fr-FR" sz="1500" b="1" baseline="30000" dirty="0">
                  <a:solidFill>
                    <a:srgbClr val="7030A0"/>
                  </a:solidFill>
                  <a:latin typeface="Myriad Pro"/>
                </a:rPr>
                <a:t>OBSERVATORIUM</a:t>
              </a:r>
            </a:p>
            <a:p>
              <a:pPr eaLnBrk="1" hangingPunct="1">
                <a:lnSpc>
                  <a:spcPct val="100000"/>
                </a:lnSpc>
                <a:spcBef>
                  <a:spcPct val="0"/>
                </a:spcBef>
                <a:buFontTx/>
                <a:buNone/>
              </a:pPr>
              <a:r>
                <a:rPr lang="fr-FR" altLang="fr-FR" sz="1500" b="1" baseline="30000" dirty="0">
                  <a:solidFill>
                    <a:srgbClr val="7030A0"/>
                  </a:solidFill>
                  <a:latin typeface="Myriad Pro"/>
                </a:rPr>
                <a:t>VOOR GEZONDHEID EN WELZIJN</a:t>
              </a:r>
            </a:p>
            <a:p>
              <a:pPr eaLnBrk="1" hangingPunct="1">
                <a:lnSpc>
                  <a:spcPct val="100000"/>
                </a:lnSpc>
                <a:spcBef>
                  <a:spcPct val="0"/>
                </a:spcBef>
                <a:buFontTx/>
                <a:buNone/>
              </a:pPr>
              <a:r>
                <a:rPr lang="fr-FR" altLang="fr-FR" sz="1500" b="1" baseline="30000" dirty="0">
                  <a:solidFill>
                    <a:srgbClr val="7030A0"/>
                  </a:solidFill>
                  <a:latin typeface="Myriad Pro"/>
                </a:rPr>
                <a:t>BRUSSEL</a:t>
              </a:r>
            </a:p>
            <a:p>
              <a:pPr eaLnBrk="1" hangingPunct="1">
                <a:lnSpc>
                  <a:spcPct val="100000"/>
                </a:lnSpc>
                <a:spcBef>
                  <a:spcPct val="0"/>
                </a:spcBef>
                <a:buFontTx/>
                <a:buNone/>
              </a:pPr>
              <a:endParaRPr lang="fr-FR" altLang="fr-FR" sz="1500" b="1" baseline="30000" dirty="0">
                <a:solidFill>
                  <a:srgbClr val="7030A0"/>
                </a:solidFill>
                <a:latin typeface="Myriad Pro"/>
              </a:endParaRPr>
            </a:p>
          </p:txBody>
        </p:sp>
      </p:grpSp>
    </p:spTree>
    <p:extLst>
      <p:ext uri="{BB962C8B-B14F-4D97-AF65-F5344CB8AC3E}">
        <p14:creationId xmlns:p14="http://schemas.microsoft.com/office/powerpoint/2010/main" val="3614130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545233" y="2204864"/>
            <a:ext cx="9144000" cy="2308324"/>
          </a:xfrm>
          <a:prstGeom prst="rect">
            <a:avLst/>
          </a:prstGeom>
          <a:noFill/>
          <a:ln w="9525">
            <a:noFill/>
            <a:miter lim="800000"/>
            <a:headEnd/>
            <a:tailEnd/>
          </a:ln>
        </p:spPr>
        <p:txBody>
          <a:bodyPr>
            <a:spAutoFit/>
          </a:bodyPr>
          <a:lstStyle/>
          <a:p>
            <a:pPr algn="ctr">
              <a:defRPr/>
            </a:pPr>
            <a:r>
              <a:rPr lang="fr-BE" sz="4800" cap="small" dirty="0" err="1">
                <a:solidFill>
                  <a:schemeClr val="bg1"/>
                </a:solidFill>
                <a:latin typeface="Tahoma" pitchFamily="34" charset="0"/>
                <a:ea typeface="Tahoma" pitchFamily="34" charset="0"/>
                <a:cs typeface="Tahoma" pitchFamily="34" charset="0"/>
              </a:rPr>
              <a:t>Context</a:t>
            </a:r>
            <a:r>
              <a:rPr lang="fr-BE" sz="4800" cap="small" dirty="0">
                <a:solidFill>
                  <a:schemeClr val="bg1"/>
                </a:solidFill>
                <a:latin typeface="Tahoma" pitchFamily="34" charset="0"/>
                <a:ea typeface="Tahoma" pitchFamily="34" charset="0"/>
                <a:cs typeface="Tahoma" pitchFamily="34" charset="0"/>
              </a:rPr>
              <a:t>: </a:t>
            </a:r>
            <a:r>
              <a:rPr lang="fr-BE" sz="4800" cap="small" dirty="0" err="1">
                <a:solidFill>
                  <a:schemeClr val="bg1"/>
                </a:solidFill>
                <a:latin typeface="Tahoma" pitchFamily="34" charset="0"/>
                <a:ea typeface="Tahoma" pitchFamily="34" charset="0"/>
                <a:cs typeface="Tahoma" pitchFamily="34" charset="0"/>
              </a:rPr>
              <a:t>toegang</a:t>
            </a:r>
            <a:r>
              <a:rPr lang="fr-BE" sz="4800" cap="small" dirty="0">
                <a:solidFill>
                  <a:schemeClr val="bg1"/>
                </a:solidFill>
                <a:latin typeface="Tahoma" pitchFamily="34" charset="0"/>
                <a:ea typeface="Tahoma" pitchFamily="34" charset="0"/>
                <a:cs typeface="Tahoma" pitchFamily="34" charset="0"/>
              </a:rPr>
              <a:t> </a:t>
            </a:r>
            <a:r>
              <a:rPr lang="fr-BE" sz="4800" cap="small" dirty="0" err="1">
                <a:solidFill>
                  <a:schemeClr val="bg1"/>
                </a:solidFill>
                <a:latin typeface="Tahoma" pitchFamily="34" charset="0"/>
                <a:ea typeface="Tahoma" pitchFamily="34" charset="0"/>
                <a:cs typeface="Tahoma" pitchFamily="34" charset="0"/>
              </a:rPr>
              <a:t>tot</a:t>
            </a:r>
            <a:r>
              <a:rPr lang="fr-BE" sz="4800" cap="small" dirty="0">
                <a:solidFill>
                  <a:schemeClr val="bg1"/>
                </a:solidFill>
                <a:latin typeface="Tahoma" pitchFamily="34" charset="0"/>
                <a:ea typeface="Tahoma" pitchFamily="34" charset="0"/>
                <a:cs typeface="Tahoma" pitchFamily="34" charset="0"/>
              </a:rPr>
              <a:t> </a:t>
            </a:r>
            <a:r>
              <a:rPr lang="fr-BE" sz="4800" cap="small" dirty="0" err="1">
                <a:solidFill>
                  <a:schemeClr val="bg1"/>
                </a:solidFill>
                <a:latin typeface="Tahoma" pitchFamily="34" charset="0"/>
                <a:ea typeface="Tahoma" pitchFamily="34" charset="0"/>
                <a:cs typeface="Tahoma" pitchFamily="34" charset="0"/>
              </a:rPr>
              <a:t>huisvesting</a:t>
            </a:r>
            <a:r>
              <a:rPr lang="fr-BE" sz="4800" cap="small" dirty="0">
                <a:solidFill>
                  <a:schemeClr val="bg1"/>
                </a:solidFill>
                <a:latin typeface="Tahoma" pitchFamily="34" charset="0"/>
                <a:ea typeface="Tahoma" pitchFamily="34" charset="0"/>
                <a:cs typeface="Tahoma" pitchFamily="34" charset="0"/>
              </a:rPr>
              <a:t> in het </a:t>
            </a:r>
            <a:r>
              <a:rPr lang="fr-BE" sz="4800" cap="small" dirty="0" err="1">
                <a:solidFill>
                  <a:schemeClr val="bg1"/>
                </a:solidFill>
                <a:latin typeface="Tahoma" pitchFamily="34" charset="0"/>
                <a:ea typeface="Tahoma" pitchFamily="34" charset="0"/>
                <a:cs typeface="Tahoma" pitchFamily="34" charset="0"/>
              </a:rPr>
              <a:t>brussels</a:t>
            </a:r>
            <a:r>
              <a:rPr lang="fr-BE" sz="4800" cap="small" dirty="0">
                <a:solidFill>
                  <a:schemeClr val="bg1"/>
                </a:solidFill>
                <a:latin typeface="Tahoma" pitchFamily="34" charset="0"/>
                <a:ea typeface="Tahoma" pitchFamily="34" charset="0"/>
                <a:cs typeface="Tahoma" pitchFamily="34" charset="0"/>
              </a:rPr>
              <a:t> </a:t>
            </a:r>
            <a:r>
              <a:rPr lang="fr-BE" sz="4800" cap="small" dirty="0" err="1">
                <a:solidFill>
                  <a:schemeClr val="bg1"/>
                </a:solidFill>
                <a:latin typeface="Tahoma" pitchFamily="34" charset="0"/>
                <a:ea typeface="Tahoma" pitchFamily="34" charset="0"/>
                <a:cs typeface="Tahoma" pitchFamily="34" charset="0"/>
              </a:rPr>
              <a:t>gewest</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661832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898205" y="4165423"/>
            <a:ext cx="60841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nl-BE" sz="1400" dirty="0">
                <a:ea typeface="Calibri" pitchFamily="34" charset="0"/>
                <a:cs typeface="Times New Roman" pitchFamily="18" charset="0"/>
              </a:rPr>
              <a:t>Bron: BISA, berekeningen Observatorium </a:t>
            </a:r>
            <a:endParaRPr lang="nl-BE" sz="1400" dirty="0">
              <a:cs typeface="Arial" pitchFamily="34" charset="0"/>
            </a:endParaRPr>
          </a:p>
        </p:txBody>
      </p:sp>
      <p:sp>
        <p:nvSpPr>
          <p:cNvPr id="5" name="ZoneTexte 4"/>
          <p:cNvSpPr txBox="1"/>
          <p:nvPr/>
        </p:nvSpPr>
        <p:spPr>
          <a:xfrm>
            <a:off x="1991257" y="4590289"/>
            <a:ext cx="8460432" cy="1754326"/>
          </a:xfrm>
          <a:prstGeom prst="rect">
            <a:avLst/>
          </a:prstGeom>
          <a:noFill/>
        </p:spPr>
        <p:txBody>
          <a:bodyPr wrap="square" rtlCol="0">
            <a:spAutoFit/>
          </a:bodyPr>
          <a:lstStyle/>
          <a:p>
            <a:pPr marL="342900" indent="-342900">
              <a:buFontTx/>
              <a:buChar char="-"/>
            </a:pPr>
            <a:r>
              <a:rPr lang="nl-BE" dirty="0"/>
              <a:t>Kwaliteit van de statistieken</a:t>
            </a:r>
          </a:p>
          <a:p>
            <a:endParaRPr lang="nl-BE" dirty="0"/>
          </a:p>
          <a:p>
            <a:pPr marL="342900" indent="-342900">
              <a:buFontTx/>
              <a:buChar char="-"/>
            </a:pPr>
            <a:r>
              <a:rPr lang="nl-BE" dirty="0"/>
              <a:t>Leegstand!</a:t>
            </a:r>
          </a:p>
          <a:p>
            <a:endParaRPr lang="nl-BE" dirty="0"/>
          </a:p>
          <a:p>
            <a:pPr marL="342900" indent="-342900">
              <a:buFontTx/>
              <a:buChar char="-"/>
            </a:pPr>
            <a:r>
              <a:rPr lang="nl-BE" dirty="0"/>
              <a:t>De afgelopen jaren kende enkel het Brussels Gewest een snellere stijging van het aantal huishoudens dan het aantal woningen.</a:t>
            </a:r>
          </a:p>
        </p:txBody>
      </p:sp>
      <p:sp>
        <p:nvSpPr>
          <p:cNvPr id="3" name="ZoneTexte 2"/>
          <p:cNvSpPr txBox="1"/>
          <p:nvPr/>
        </p:nvSpPr>
        <p:spPr>
          <a:xfrm>
            <a:off x="0" y="31767"/>
            <a:ext cx="12192000" cy="523220"/>
          </a:xfrm>
          <a:prstGeom prst="rect">
            <a:avLst/>
          </a:prstGeom>
          <a:noFill/>
        </p:spPr>
        <p:txBody>
          <a:bodyPr wrap="square" rtlCol="0">
            <a:spAutoFit/>
          </a:bodyPr>
          <a:lstStyle/>
          <a:p>
            <a:pPr algn="ctr"/>
            <a:r>
              <a:rPr lang="nl-BE" sz="2800" dirty="0">
                <a:solidFill>
                  <a:schemeClr val="bg1"/>
                </a:solidFill>
                <a:ea typeface="Tahoma" panose="020B0604030504040204" pitchFamily="34" charset="0"/>
                <a:cs typeface="Tahoma" panose="020B0604030504040204" pitchFamily="34" charset="0"/>
              </a:rPr>
              <a:t>De vraag naar woningen staat onder druk in het Brussels Gewest </a:t>
            </a:r>
          </a:p>
        </p:txBody>
      </p:sp>
      <p:graphicFrame>
        <p:nvGraphicFramePr>
          <p:cNvPr id="7" name="Tableau 6"/>
          <p:cNvGraphicFramePr>
            <a:graphicFrameLocks noGrp="1"/>
          </p:cNvGraphicFramePr>
          <p:nvPr>
            <p:extLst>
              <p:ext uri="{D42A27DB-BD31-4B8C-83A1-F6EECF244321}">
                <p14:modId xmlns:p14="http://schemas.microsoft.com/office/powerpoint/2010/main" val="500604194"/>
              </p:ext>
            </p:extLst>
          </p:nvPr>
        </p:nvGraphicFramePr>
        <p:xfrm>
          <a:off x="2146576" y="1499377"/>
          <a:ext cx="7898849" cy="2548957"/>
        </p:xfrm>
        <a:graphic>
          <a:graphicData uri="http://schemas.openxmlformats.org/drawingml/2006/table">
            <a:tbl>
              <a:tblPr firstRow="1" firstCol="1" bandRow="1">
                <a:tableStyleId>{5C22544A-7EE6-4342-B048-85BDC9FD1C3A}</a:tableStyleId>
              </a:tblPr>
              <a:tblGrid>
                <a:gridCol w="3295619">
                  <a:extLst>
                    <a:ext uri="{9D8B030D-6E8A-4147-A177-3AD203B41FA5}">
                      <a16:colId xmlns:a16="http://schemas.microsoft.com/office/drawing/2014/main" val="116802278"/>
                    </a:ext>
                  </a:extLst>
                </a:gridCol>
                <a:gridCol w="1534037">
                  <a:extLst>
                    <a:ext uri="{9D8B030D-6E8A-4147-A177-3AD203B41FA5}">
                      <a16:colId xmlns:a16="http://schemas.microsoft.com/office/drawing/2014/main" val="1333019843"/>
                    </a:ext>
                  </a:extLst>
                </a:gridCol>
                <a:gridCol w="1534037">
                  <a:extLst>
                    <a:ext uri="{9D8B030D-6E8A-4147-A177-3AD203B41FA5}">
                      <a16:colId xmlns:a16="http://schemas.microsoft.com/office/drawing/2014/main" val="3379378975"/>
                    </a:ext>
                  </a:extLst>
                </a:gridCol>
                <a:gridCol w="1535156">
                  <a:extLst>
                    <a:ext uri="{9D8B030D-6E8A-4147-A177-3AD203B41FA5}">
                      <a16:colId xmlns:a16="http://schemas.microsoft.com/office/drawing/2014/main" val="1195152392"/>
                    </a:ext>
                  </a:extLst>
                </a:gridCol>
              </a:tblGrid>
              <a:tr h="744206">
                <a:tc>
                  <a:txBody>
                    <a:bodyPr/>
                    <a:lstStyle/>
                    <a:p>
                      <a:endParaRPr lang="nl-BE" sz="1800" noProof="0" dirty="0">
                        <a:effectLst/>
                        <a:latin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Huishoudens</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Woningen</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b="1" kern="1200" noProof="0" dirty="0" smtClean="0">
                          <a:solidFill>
                            <a:schemeClr val="lt1"/>
                          </a:solidFill>
                          <a:effectLst/>
                          <a:latin typeface="+mn-lt"/>
                          <a:ea typeface="+mn-ea"/>
                          <a:cs typeface="+mn-cs"/>
                        </a:rPr>
                        <a:t>Relatief verschil</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2359626"/>
                  </a:ext>
                </a:extLst>
              </a:tr>
              <a:tr h="610944">
                <a:tc>
                  <a:txBody>
                    <a:bodyPr/>
                    <a:lstStyle/>
                    <a:p>
                      <a:pPr algn="just">
                        <a:lnSpc>
                          <a:spcPct val="107000"/>
                        </a:lnSpc>
                        <a:spcAft>
                          <a:spcPts val="0"/>
                        </a:spcAft>
                      </a:pPr>
                      <a:r>
                        <a:rPr lang="nl-BE" sz="1800" noProof="0" dirty="0" smtClean="0">
                          <a:effectLst/>
                        </a:rPr>
                        <a:t>Brussels Gewest</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545 145</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573 276</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5 %</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9234550"/>
                  </a:ext>
                </a:extLst>
              </a:tr>
              <a:tr h="610944">
                <a:tc>
                  <a:txBody>
                    <a:bodyPr/>
                    <a:lstStyle/>
                    <a:p>
                      <a:pPr algn="just">
                        <a:lnSpc>
                          <a:spcPct val="107000"/>
                        </a:lnSpc>
                        <a:spcAft>
                          <a:spcPts val="0"/>
                        </a:spcAft>
                      </a:pPr>
                      <a:r>
                        <a:rPr lang="nl-BE" sz="1800" b="1" kern="1200" noProof="0" dirty="0" smtClean="0">
                          <a:solidFill>
                            <a:schemeClr val="lt1"/>
                          </a:solidFill>
                          <a:effectLst/>
                          <a:latin typeface="+mn-lt"/>
                          <a:ea typeface="+mn-ea"/>
                          <a:cs typeface="+mn-cs"/>
                        </a:rPr>
                        <a:t>Vlaams Gewest</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2 769 259</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3 146 566</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14 %</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5636046"/>
                  </a:ext>
                </a:extLst>
              </a:tr>
              <a:tr h="582863">
                <a:tc>
                  <a:txBody>
                    <a:bodyPr/>
                    <a:lstStyle/>
                    <a:p>
                      <a:pPr algn="just">
                        <a:lnSpc>
                          <a:spcPct val="107000"/>
                        </a:lnSpc>
                        <a:spcAft>
                          <a:spcPts val="0"/>
                        </a:spcAft>
                      </a:pPr>
                      <a:r>
                        <a:rPr lang="nl-BE" sz="1800" noProof="0" dirty="0" smtClean="0">
                          <a:effectLst/>
                        </a:rPr>
                        <a:t>Waals Gewest</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1 563 401</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1 689 075</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800" noProof="0" dirty="0" smtClean="0">
                          <a:effectLst/>
                        </a:rPr>
                        <a:t>8 %</a:t>
                      </a:r>
                      <a:endParaRPr lang="nl-BE" sz="1800" noProof="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098252"/>
                  </a:ext>
                </a:extLst>
              </a:tr>
            </a:tbl>
          </a:graphicData>
        </a:graphic>
      </p:graphicFrame>
      <p:sp>
        <p:nvSpPr>
          <p:cNvPr id="8" name="ZoneTexte 7"/>
          <p:cNvSpPr txBox="1"/>
          <p:nvPr/>
        </p:nvSpPr>
        <p:spPr>
          <a:xfrm>
            <a:off x="0" y="995175"/>
            <a:ext cx="12192000" cy="369332"/>
          </a:xfrm>
          <a:prstGeom prst="rect">
            <a:avLst/>
          </a:prstGeom>
          <a:noFill/>
        </p:spPr>
        <p:txBody>
          <a:bodyPr wrap="square" rtlCol="0">
            <a:spAutoFit/>
          </a:bodyPr>
          <a:lstStyle/>
          <a:p>
            <a:pPr algn="ctr"/>
            <a:r>
              <a:rPr lang="nl-BE" b="1" dirty="0"/>
              <a:t>Aantal huishoudens, woningen en relatief verschil, 2017</a:t>
            </a:r>
          </a:p>
        </p:txBody>
      </p:sp>
    </p:spTree>
    <p:extLst>
      <p:ext uri="{BB962C8B-B14F-4D97-AF65-F5344CB8AC3E}">
        <p14:creationId xmlns:p14="http://schemas.microsoft.com/office/powerpoint/2010/main" val="395711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89043"/>
            <a:ext cx="12192000" cy="369332"/>
          </a:xfrm>
          <a:prstGeom prst="rect">
            <a:avLst/>
          </a:prstGeom>
          <a:noFill/>
        </p:spPr>
        <p:txBody>
          <a:bodyPr wrap="square">
            <a:spAutoFit/>
          </a:bodyPr>
          <a:lstStyle/>
          <a:p>
            <a:pPr algn="ctr"/>
            <a:r>
              <a:rPr lang="nl-NL" b="1" dirty="0"/>
              <a:t>Gemiddelde grootte van de private huishoudens</a:t>
            </a:r>
            <a:endParaRPr lang="fr-BE" sz="2200" b="1" dirty="0"/>
          </a:p>
        </p:txBody>
      </p:sp>
      <p:sp>
        <p:nvSpPr>
          <p:cNvPr id="4" name="ZoneTexte 3"/>
          <p:cNvSpPr txBox="1"/>
          <p:nvPr/>
        </p:nvSpPr>
        <p:spPr>
          <a:xfrm>
            <a:off x="1524001" y="45712"/>
            <a:ext cx="9130705" cy="523220"/>
          </a:xfrm>
          <a:prstGeom prst="rect">
            <a:avLst/>
          </a:prstGeom>
          <a:noFill/>
        </p:spPr>
        <p:txBody>
          <a:bodyPr wrap="square" rtlCol="0">
            <a:spAutoFit/>
          </a:bodyPr>
          <a:lstStyle/>
          <a:p>
            <a:pPr algn="ctr"/>
            <a:r>
              <a:rPr lang="fr-BE" sz="2800" dirty="0" err="1">
                <a:solidFill>
                  <a:schemeClr val="bg1"/>
                </a:solidFill>
              </a:rPr>
              <a:t>Steeds</a:t>
            </a:r>
            <a:r>
              <a:rPr lang="fr-BE" sz="2800" dirty="0">
                <a:solidFill>
                  <a:schemeClr val="bg1"/>
                </a:solidFill>
              </a:rPr>
              <a:t> </a:t>
            </a:r>
            <a:r>
              <a:rPr lang="fr-BE" sz="2800" dirty="0" err="1">
                <a:solidFill>
                  <a:schemeClr val="bg1"/>
                </a:solidFill>
              </a:rPr>
              <a:t>grotere</a:t>
            </a:r>
            <a:r>
              <a:rPr lang="fr-BE" sz="2800" dirty="0">
                <a:solidFill>
                  <a:schemeClr val="bg1"/>
                </a:solidFill>
              </a:rPr>
              <a:t> </a:t>
            </a:r>
            <a:r>
              <a:rPr lang="fr-BE" sz="2800" dirty="0" err="1">
                <a:solidFill>
                  <a:schemeClr val="bg1"/>
                </a:solidFill>
              </a:rPr>
              <a:t>gezinnen</a:t>
            </a:r>
            <a:r>
              <a:rPr lang="fr-BE" sz="2800" dirty="0">
                <a:solidFill>
                  <a:schemeClr val="bg1"/>
                </a:solidFill>
              </a:rPr>
              <a:t> in het Brussels </a:t>
            </a:r>
            <a:r>
              <a:rPr lang="fr-BE" sz="2800" dirty="0" err="1">
                <a:solidFill>
                  <a:schemeClr val="bg1"/>
                </a:solidFill>
              </a:rPr>
              <a:t>Gewest</a:t>
            </a:r>
            <a:endParaRPr lang="fr-BE" sz="2800" dirty="0">
              <a:solidFill>
                <a:schemeClr val="bg1"/>
              </a:solidFill>
            </a:endParaRPr>
          </a:p>
        </p:txBody>
      </p:sp>
      <p:sp>
        <p:nvSpPr>
          <p:cNvPr id="5" name="ZoneTexte 4"/>
          <p:cNvSpPr txBox="1"/>
          <p:nvPr/>
        </p:nvSpPr>
        <p:spPr>
          <a:xfrm>
            <a:off x="8625824" y="6523971"/>
            <a:ext cx="3672408" cy="492443"/>
          </a:xfrm>
          <a:prstGeom prst="rect">
            <a:avLst/>
          </a:prstGeom>
          <a:noFill/>
        </p:spPr>
        <p:txBody>
          <a:bodyPr wrap="square" rtlCol="0">
            <a:spAutoFit/>
          </a:bodyPr>
          <a:lstStyle/>
          <a:p>
            <a:r>
              <a:rPr lang="fr-BE" sz="1400" dirty="0"/>
              <a:t>Bron: BISA &amp; FOD </a:t>
            </a:r>
            <a:r>
              <a:rPr lang="fr-BE" sz="1400" dirty="0" err="1"/>
              <a:t>Economie-Statistics</a:t>
            </a:r>
            <a:r>
              <a:rPr lang="fr-BE" sz="1400" dirty="0"/>
              <a:t> Belgium</a:t>
            </a:r>
          </a:p>
          <a:p>
            <a:endParaRPr lang="fr-BE" sz="1200" dirty="0"/>
          </a:p>
        </p:txBody>
      </p:sp>
      <p:graphicFrame>
        <p:nvGraphicFramePr>
          <p:cNvPr id="6" name="Graphique 5"/>
          <p:cNvGraphicFramePr>
            <a:graphicFrameLocks/>
          </p:cNvGraphicFramePr>
          <p:nvPr>
            <p:extLst>
              <p:ext uri="{D42A27DB-BD31-4B8C-83A1-F6EECF244321}">
                <p14:modId xmlns:p14="http://schemas.microsoft.com/office/powerpoint/2010/main" val="4222564839"/>
              </p:ext>
            </p:extLst>
          </p:nvPr>
        </p:nvGraphicFramePr>
        <p:xfrm>
          <a:off x="1785392" y="1475232"/>
          <a:ext cx="8621216" cy="49781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8180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0" y="3678"/>
            <a:ext cx="12192000" cy="507831"/>
          </a:xfrm>
          <a:prstGeom prst="rect">
            <a:avLst/>
          </a:prstGeom>
          <a:noFill/>
          <a:ln w="9525">
            <a:noFill/>
            <a:miter lim="800000"/>
            <a:headEnd/>
            <a:tailEnd/>
          </a:ln>
        </p:spPr>
        <p:txBody>
          <a:bodyPr wrap="square">
            <a:spAutoFit/>
          </a:bodyPr>
          <a:lstStyle/>
          <a:p>
            <a:pPr algn="ctr"/>
            <a:r>
              <a:rPr lang="fr-BE" sz="2700" dirty="0" err="1">
                <a:solidFill>
                  <a:schemeClr val="bg1"/>
                </a:solidFill>
                <a:ea typeface="Tahoma" panose="020B0604030504040204" pitchFamily="34" charset="0"/>
                <a:cs typeface="Tahoma" panose="020B0604030504040204" pitchFamily="34" charset="0"/>
              </a:rPr>
              <a:t>Een</a:t>
            </a:r>
            <a:r>
              <a:rPr lang="fr-BE" sz="2700" dirty="0">
                <a:solidFill>
                  <a:schemeClr val="bg1"/>
                </a:solidFill>
                <a:ea typeface="Tahoma" panose="020B0604030504040204" pitchFamily="34" charset="0"/>
                <a:cs typeface="Tahoma" panose="020B0604030504040204" pitchFamily="34" charset="0"/>
              </a:rPr>
              <a:t> </a:t>
            </a:r>
            <a:r>
              <a:rPr lang="fr-BE" sz="2700" dirty="0" err="1">
                <a:solidFill>
                  <a:schemeClr val="bg1"/>
                </a:solidFill>
                <a:ea typeface="Tahoma" panose="020B0604030504040204" pitchFamily="34" charset="0"/>
                <a:cs typeface="Tahoma" panose="020B0604030504040204" pitchFamily="34" charset="0"/>
              </a:rPr>
              <a:t>belangrijk</a:t>
            </a:r>
            <a:r>
              <a:rPr lang="fr-BE" sz="2700" dirty="0">
                <a:solidFill>
                  <a:schemeClr val="bg1"/>
                </a:solidFill>
                <a:ea typeface="Tahoma" panose="020B0604030504040204" pitchFamily="34" charset="0"/>
                <a:cs typeface="Tahoma" panose="020B0604030504040204" pitchFamily="34" charset="0"/>
              </a:rPr>
              <a:t> </a:t>
            </a:r>
            <a:r>
              <a:rPr lang="fr-BE" sz="2700" dirty="0" err="1">
                <a:solidFill>
                  <a:schemeClr val="bg1"/>
                </a:solidFill>
                <a:ea typeface="Tahoma" panose="020B0604030504040204" pitchFamily="34" charset="0"/>
                <a:cs typeface="Tahoma" panose="020B0604030504040204" pitchFamily="34" charset="0"/>
              </a:rPr>
              <a:t>aandeel</a:t>
            </a:r>
            <a:r>
              <a:rPr lang="fr-BE" sz="2700" dirty="0">
                <a:solidFill>
                  <a:schemeClr val="bg1"/>
                </a:solidFill>
                <a:ea typeface="Tahoma" panose="020B0604030504040204" pitchFamily="34" charset="0"/>
                <a:cs typeface="Tahoma" panose="020B0604030504040204" pitchFamily="34" charset="0"/>
              </a:rPr>
              <a:t> </a:t>
            </a:r>
            <a:r>
              <a:rPr lang="fr-BE" sz="2700" dirty="0" err="1">
                <a:solidFill>
                  <a:schemeClr val="bg1"/>
                </a:solidFill>
                <a:ea typeface="Tahoma" panose="020B0604030504040204" pitchFamily="34" charset="0"/>
                <a:cs typeface="Tahoma" panose="020B0604030504040204" pitchFamily="34" charset="0"/>
              </a:rPr>
              <a:t>huurders</a:t>
            </a:r>
            <a:r>
              <a:rPr lang="fr-BE" sz="2700" dirty="0">
                <a:solidFill>
                  <a:schemeClr val="bg1"/>
                </a:solidFill>
                <a:ea typeface="Tahoma" panose="020B0604030504040204" pitchFamily="34" charset="0"/>
                <a:cs typeface="Tahoma" panose="020B0604030504040204" pitchFamily="34" charset="0"/>
              </a:rPr>
              <a:t>… </a:t>
            </a:r>
            <a:r>
              <a:rPr lang="fr-BE" sz="2700" dirty="0" err="1">
                <a:solidFill>
                  <a:schemeClr val="bg1"/>
                </a:solidFill>
                <a:ea typeface="Tahoma" panose="020B0604030504040204" pitchFamily="34" charset="0"/>
                <a:cs typeface="Tahoma" panose="020B0604030504040204" pitchFamily="34" charset="0"/>
              </a:rPr>
              <a:t>ongelijk</a:t>
            </a:r>
            <a:r>
              <a:rPr lang="fr-BE" sz="2700" dirty="0">
                <a:solidFill>
                  <a:schemeClr val="bg1"/>
                </a:solidFill>
                <a:ea typeface="Tahoma" panose="020B0604030504040204" pitchFamily="34" charset="0"/>
                <a:cs typeface="Tahoma" panose="020B0604030504040204" pitchFamily="34" charset="0"/>
              </a:rPr>
              <a:t> </a:t>
            </a:r>
            <a:r>
              <a:rPr lang="fr-BE" sz="2700" dirty="0" err="1">
                <a:solidFill>
                  <a:schemeClr val="bg1"/>
                </a:solidFill>
                <a:ea typeface="Tahoma" panose="020B0604030504040204" pitchFamily="34" charset="0"/>
                <a:cs typeface="Tahoma" panose="020B0604030504040204" pitchFamily="34" charset="0"/>
              </a:rPr>
              <a:t>verdeeld</a:t>
            </a:r>
            <a:endParaRPr lang="fr-BE" sz="2700" dirty="0">
              <a:solidFill>
                <a:schemeClr val="bg1"/>
              </a:solidFill>
              <a:ea typeface="Tahoma" panose="020B0604030504040204" pitchFamily="34" charset="0"/>
              <a:cs typeface="Tahoma" panose="020B0604030504040204" pitchFamily="34" charset="0"/>
            </a:endParaRPr>
          </a:p>
        </p:txBody>
      </p:sp>
      <p:sp>
        <p:nvSpPr>
          <p:cNvPr id="3" name="ZoneTexte 2"/>
          <p:cNvSpPr txBox="1"/>
          <p:nvPr/>
        </p:nvSpPr>
        <p:spPr>
          <a:xfrm>
            <a:off x="0" y="748982"/>
            <a:ext cx="12192000" cy="369332"/>
          </a:xfrm>
          <a:prstGeom prst="rect">
            <a:avLst/>
          </a:prstGeom>
          <a:noFill/>
        </p:spPr>
        <p:txBody>
          <a:bodyPr wrap="square" rtlCol="0">
            <a:spAutoFit/>
          </a:bodyPr>
          <a:lstStyle/>
          <a:p>
            <a:pPr algn="ctr"/>
            <a:r>
              <a:rPr lang="nl-NL" b="1" dirty="0"/>
              <a:t>Percentage huurwoningen in het totaal aantal woningen</a:t>
            </a:r>
            <a:r>
              <a:rPr lang="fr-BE" b="1" dirty="0"/>
              <a:t>, 2011</a:t>
            </a:r>
          </a:p>
        </p:txBody>
      </p:sp>
      <p:sp>
        <p:nvSpPr>
          <p:cNvPr id="7" name="ZoneTexte 6"/>
          <p:cNvSpPr txBox="1"/>
          <p:nvPr/>
        </p:nvSpPr>
        <p:spPr>
          <a:xfrm>
            <a:off x="10356304" y="6550223"/>
            <a:ext cx="1835696" cy="307777"/>
          </a:xfrm>
          <a:prstGeom prst="rect">
            <a:avLst/>
          </a:prstGeom>
          <a:noFill/>
        </p:spPr>
        <p:txBody>
          <a:bodyPr wrap="square" rtlCol="0">
            <a:spAutoFit/>
          </a:bodyPr>
          <a:lstStyle/>
          <a:p>
            <a:r>
              <a:rPr lang="fr-BE" sz="1400" dirty="0"/>
              <a:t>Bron: </a:t>
            </a:r>
            <a:r>
              <a:rPr lang="fr-BE" sz="1400" dirty="0" err="1"/>
              <a:t>Census</a:t>
            </a:r>
            <a:r>
              <a:rPr lang="fr-BE" sz="1400" dirty="0"/>
              <a:t>, 2011</a:t>
            </a:r>
          </a:p>
        </p:txBody>
      </p:sp>
      <p:graphicFrame>
        <p:nvGraphicFramePr>
          <p:cNvPr id="9" name="Graphique 8"/>
          <p:cNvGraphicFramePr>
            <a:graphicFrameLocks/>
          </p:cNvGraphicFramePr>
          <p:nvPr>
            <p:extLst>
              <p:ext uri="{D42A27DB-BD31-4B8C-83A1-F6EECF244321}">
                <p14:modId xmlns:p14="http://schemas.microsoft.com/office/powerpoint/2010/main" val="3286607328"/>
              </p:ext>
            </p:extLst>
          </p:nvPr>
        </p:nvGraphicFramePr>
        <p:xfrm>
          <a:off x="719328" y="1894436"/>
          <a:ext cx="4477080" cy="4006492"/>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7475" t="5488" r="20075" b="7713"/>
          <a:stretch/>
        </p:blipFill>
        <p:spPr>
          <a:xfrm>
            <a:off x="6369261" y="1536796"/>
            <a:ext cx="5449424" cy="4620164"/>
          </a:xfrm>
          <a:prstGeom prst="rect">
            <a:avLst/>
          </a:prstGeom>
        </p:spPr>
      </p:pic>
    </p:spTree>
    <p:extLst>
      <p:ext uri="{BB962C8B-B14F-4D97-AF65-F5344CB8AC3E}">
        <p14:creationId xmlns:p14="http://schemas.microsoft.com/office/powerpoint/2010/main" val="135669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606200"/>
          </a:xfrm>
        </p:spPr>
        <p:txBody>
          <a:bodyPr/>
          <a:lstStyle/>
          <a:p>
            <a:pPr algn="ctr"/>
            <a:r>
              <a:rPr lang="nl-BE" sz="2800" dirty="0" smtClean="0">
                <a:solidFill>
                  <a:schemeClr val="bg1"/>
                </a:solidFill>
                <a:latin typeface="+mn-lt"/>
              </a:rPr>
              <a:t>Rapport </a:t>
            </a:r>
            <a:r>
              <a:rPr lang="nl-BE" sz="2800" dirty="0" err="1" smtClean="0">
                <a:solidFill>
                  <a:schemeClr val="bg1"/>
                </a:solidFill>
                <a:latin typeface="+mn-lt"/>
              </a:rPr>
              <a:t>pauvreté</a:t>
            </a:r>
            <a:r>
              <a:rPr lang="nl-BE" sz="2800" dirty="0" smtClean="0">
                <a:solidFill>
                  <a:schemeClr val="bg1"/>
                </a:solidFill>
                <a:latin typeface="+mn-lt"/>
              </a:rPr>
              <a:t>: mission </a:t>
            </a:r>
            <a:r>
              <a:rPr lang="nl-BE" sz="2800" dirty="0" err="1" smtClean="0">
                <a:solidFill>
                  <a:schemeClr val="bg1"/>
                </a:solidFill>
                <a:latin typeface="+mn-lt"/>
              </a:rPr>
              <a:t>fixée</a:t>
            </a:r>
            <a:r>
              <a:rPr lang="nl-BE" sz="2800" dirty="0" smtClean="0">
                <a:solidFill>
                  <a:schemeClr val="bg1"/>
                </a:solidFill>
                <a:latin typeface="+mn-lt"/>
              </a:rPr>
              <a:t> par </a:t>
            </a:r>
            <a:r>
              <a:rPr lang="nl-BE" sz="2800" dirty="0" err="1" smtClean="0">
                <a:solidFill>
                  <a:schemeClr val="bg1"/>
                </a:solidFill>
                <a:latin typeface="+mn-lt"/>
              </a:rPr>
              <a:t>ordonnance</a:t>
            </a:r>
            <a:r>
              <a:rPr lang="nl-BE" sz="2800" dirty="0" smtClean="0">
                <a:solidFill>
                  <a:schemeClr val="bg1"/>
                </a:solidFill>
                <a:latin typeface="+mn-lt"/>
              </a:rPr>
              <a:t> du 20 </a:t>
            </a:r>
            <a:r>
              <a:rPr lang="nl-BE" sz="2800" dirty="0" err="1" smtClean="0">
                <a:solidFill>
                  <a:schemeClr val="bg1"/>
                </a:solidFill>
                <a:latin typeface="+mn-lt"/>
              </a:rPr>
              <a:t>juillet</a:t>
            </a:r>
            <a:r>
              <a:rPr lang="nl-BE" sz="2800" dirty="0" smtClean="0">
                <a:solidFill>
                  <a:schemeClr val="bg1"/>
                </a:solidFill>
                <a:latin typeface="+mn-lt"/>
              </a:rPr>
              <a:t> 2006</a:t>
            </a:r>
            <a:endParaRPr lang="nl-BE" sz="2800" dirty="0">
              <a:solidFill>
                <a:schemeClr val="bg1"/>
              </a:solidFill>
              <a:latin typeface="+mn-lt"/>
            </a:endParaRPr>
          </a:p>
        </p:txBody>
      </p:sp>
      <p:sp>
        <p:nvSpPr>
          <p:cNvPr id="5" name="Tekstvak 4"/>
          <p:cNvSpPr txBox="1"/>
          <p:nvPr/>
        </p:nvSpPr>
        <p:spPr>
          <a:xfrm>
            <a:off x="8515350" y="6505575"/>
            <a:ext cx="2714625" cy="369332"/>
          </a:xfrm>
          <a:prstGeom prst="rect">
            <a:avLst/>
          </a:prstGeom>
          <a:noFill/>
        </p:spPr>
        <p:txBody>
          <a:bodyPr wrap="square" rtlCol="0">
            <a:spAutoFit/>
          </a:bodyPr>
          <a:lstStyle/>
          <a:p>
            <a:endParaRPr lang="nl-BE" dirty="0"/>
          </a:p>
        </p:txBody>
      </p:sp>
      <p:pic>
        <p:nvPicPr>
          <p:cNvPr id="8" name="Afbeelding 7"/>
          <p:cNvPicPr>
            <a:picLocks noChangeAspect="1"/>
          </p:cNvPicPr>
          <p:nvPr/>
        </p:nvPicPr>
        <p:blipFill>
          <a:blip r:embed="rId3"/>
          <a:stretch>
            <a:fillRect/>
          </a:stretch>
        </p:blipFill>
        <p:spPr>
          <a:xfrm>
            <a:off x="1925003" y="800101"/>
            <a:ext cx="7755445" cy="5880906"/>
          </a:xfrm>
          <a:prstGeom prst="rect">
            <a:avLst/>
          </a:prstGeom>
        </p:spPr>
      </p:pic>
    </p:spTree>
    <p:extLst>
      <p:ext uri="{BB962C8B-B14F-4D97-AF65-F5344CB8AC3E}">
        <p14:creationId xmlns:p14="http://schemas.microsoft.com/office/powerpoint/2010/main" val="1038909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2727"/>
          <a:stretch/>
        </p:blipFill>
        <p:spPr bwMode="auto">
          <a:xfrm>
            <a:off x="0" y="-170688"/>
            <a:ext cx="12237285" cy="702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0822554"/>
      </p:ext>
    </p:extLst>
  </p:cSld>
  <p:clrMapOvr>
    <a:masterClrMapping/>
  </p:clrMapOvr>
  <mc:AlternateContent xmlns:mc="http://schemas.openxmlformats.org/markup-compatibility/2006" xmlns:p14="http://schemas.microsoft.com/office/powerpoint/2010/main">
    <mc:Choice Requires="p14">
      <p:transition spd="slow" p14:dur="2000" advTm="5777"/>
    </mc:Choice>
    <mc:Fallback xmlns="">
      <p:transition spd="slow" advTm="577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4715"/>
          <a:stretch/>
        </p:blipFill>
        <p:spPr bwMode="auto">
          <a:xfrm>
            <a:off x="0" y="0"/>
            <a:ext cx="12221131" cy="692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81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0" y="666098"/>
            <a:ext cx="12191999" cy="369332"/>
          </a:xfrm>
          <a:prstGeom prst="rect">
            <a:avLst/>
          </a:prstGeom>
          <a:noFill/>
          <a:ln w="9525">
            <a:noFill/>
            <a:miter lim="800000"/>
            <a:headEnd/>
            <a:tailEnd/>
          </a:ln>
        </p:spPr>
        <p:txBody>
          <a:bodyPr wrap="square">
            <a:spAutoFit/>
          </a:bodyPr>
          <a:lstStyle/>
          <a:p>
            <a:pPr algn="ctr">
              <a:defRPr/>
            </a:pPr>
            <a:r>
              <a:rPr lang="nl-NL" b="1" dirty="0">
                <a:ea typeface="Tahoma" pitchFamily="34" charset="0"/>
                <a:cs typeface="Tahoma" pitchFamily="34" charset="0"/>
              </a:rPr>
              <a:t>Percentage huishoudens met een comfortprobleem in hun woning, naar financiële draagkracht, Brussels Gewest, 2013</a:t>
            </a:r>
            <a:endParaRPr lang="nl-NL" b="1" dirty="0"/>
          </a:p>
        </p:txBody>
      </p:sp>
      <p:sp>
        <p:nvSpPr>
          <p:cNvPr id="74753" name="Rectangle 1"/>
          <p:cNvSpPr>
            <a:spLocks noChangeArrowheads="1"/>
          </p:cNvSpPr>
          <p:nvPr/>
        </p:nvSpPr>
        <p:spPr bwMode="auto">
          <a:xfrm>
            <a:off x="890016" y="6530280"/>
            <a:ext cx="1130198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nl-NL" sz="1400" dirty="0">
                <a:ea typeface="Calibri" pitchFamily="34" charset="0"/>
                <a:cs typeface="Times New Roman" pitchFamily="18" charset="0"/>
              </a:rPr>
              <a:t>Bron: Wetenschappelijk Instituut Volksgezondheid, Gezondheidsenquête 2013; berekeningen Observatorium voor Gezondheid en Welzijn, Brussel</a:t>
            </a:r>
          </a:p>
        </p:txBody>
      </p:sp>
      <p:sp>
        <p:nvSpPr>
          <p:cNvPr id="3" name="Rectangle 2"/>
          <p:cNvSpPr/>
          <p:nvPr/>
        </p:nvSpPr>
        <p:spPr>
          <a:xfrm>
            <a:off x="0" y="42530"/>
            <a:ext cx="12191999" cy="523220"/>
          </a:xfrm>
          <a:prstGeom prst="rect">
            <a:avLst/>
          </a:prstGeom>
        </p:spPr>
        <p:txBody>
          <a:bodyPr wrap="square">
            <a:spAutoFit/>
          </a:bodyPr>
          <a:lstStyle/>
          <a:p>
            <a:pPr algn="ctr"/>
            <a:r>
              <a:rPr lang="nl-NL" sz="2800" dirty="0">
                <a:solidFill>
                  <a:schemeClr val="bg1"/>
                </a:solidFill>
              </a:rPr>
              <a:t>Ongelijke toegang tot kwaliteitsvolle huisvesting</a:t>
            </a:r>
          </a:p>
        </p:txBody>
      </p:sp>
      <p:graphicFrame>
        <p:nvGraphicFramePr>
          <p:cNvPr id="6" name="Grafiek 1"/>
          <p:cNvGraphicFramePr>
            <a:graphicFrameLocks/>
          </p:cNvGraphicFramePr>
          <p:nvPr>
            <p:extLst>
              <p:ext uri="{D42A27DB-BD31-4B8C-83A1-F6EECF244321}">
                <p14:modId xmlns:p14="http://schemas.microsoft.com/office/powerpoint/2010/main" val="890782387"/>
              </p:ext>
            </p:extLst>
          </p:nvPr>
        </p:nvGraphicFramePr>
        <p:xfrm>
          <a:off x="2171562" y="1262575"/>
          <a:ext cx="7848873"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3760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6020586" y="6529786"/>
            <a:ext cx="608416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nl-NL" sz="1400" dirty="0">
                <a:ea typeface="Calibri" pitchFamily="34" charset="0"/>
                <a:cs typeface="Times New Roman" pitchFamily="18" charset="0"/>
              </a:rPr>
              <a:t>Bron: POD Maatschappelijke Integratie en De </a:t>
            </a:r>
            <a:r>
              <a:rPr lang="nl-NL" sz="1400" dirty="0" err="1">
                <a:ea typeface="Calibri" pitchFamily="34" charset="0"/>
                <a:cs typeface="Times New Roman" pitchFamily="18" charset="0"/>
              </a:rPr>
              <a:t>Keersmaeker</a:t>
            </a:r>
            <a:r>
              <a:rPr lang="nl-NL" sz="1400" dirty="0">
                <a:ea typeface="Calibri" pitchFamily="34" charset="0"/>
                <a:cs typeface="Times New Roman" pitchFamily="18" charset="0"/>
              </a:rPr>
              <a:t>, 2019</a:t>
            </a:r>
            <a:endParaRPr lang="nl-NL" sz="1400" dirty="0">
              <a:cs typeface="Arial" pitchFamily="34" charset="0"/>
            </a:endParaRPr>
          </a:p>
        </p:txBody>
      </p:sp>
      <p:grpSp>
        <p:nvGrpSpPr>
          <p:cNvPr id="11" name="Groupe 10"/>
          <p:cNvGrpSpPr/>
          <p:nvPr/>
        </p:nvGrpSpPr>
        <p:grpSpPr>
          <a:xfrm>
            <a:off x="2887442" y="2787572"/>
            <a:ext cx="7301701" cy="3528916"/>
            <a:chOff x="5977305" y="2372571"/>
            <a:chExt cx="6144610" cy="2353878"/>
          </a:xfrm>
        </p:grpSpPr>
        <p:grpSp>
          <p:nvGrpSpPr>
            <p:cNvPr id="12" name="Groupe 11"/>
            <p:cNvGrpSpPr/>
            <p:nvPr/>
          </p:nvGrpSpPr>
          <p:grpSpPr>
            <a:xfrm>
              <a:off x="5977305" y="2372571"/>
              <a:ext cx="6144610" cy="2353878"/>
              <a:chOff x="5977305" y="2372571"/>
              <a:chExt cx="6144610" cy="2353878"/>
            </a:xfrm>
          </p:grpSpPr>
          <p:grpSp>
            <p:nvGrpSpPr>
              <p:cNvPr id="15" name="Groupe 14"/>
              <p:cNvGrpSpPr/>
              <p:nvPr/>
            </p:nvGrpSpPr>
            <p:grpSpPr>
              <a:xfrm>
                <a:off x="5977305" y="2372571"/>
                <a:ext cx="6144610" cy="2353878"/>
                <a:chOff x="5977305" y="2372571"/>
                <a:chExt cx="6144610" cy="2353878"/>
              </a:xfrm>
            </p:grpSpPr>
            <p:sp>
              <p:nvSpPr>
                <p:cNvPr id="19" name="ZoneTexte 18"/>
                <p:cNvSpPr txBox="1"/>
                <p:nvPr/>
              </p:nvSpPr>
              <p:spPr>
                <a:xfrm>
                  <a:off x="10311251" y="3241194"/>
                  <a:ext cx="1810664" cy="769856"/>
                </a:xfrm>
                <a:prstGeom prst="rect">
                  <a:avLst/>
                </a:prstGeom>
                <a:noFill/>
              </p:spPr>
              <p:txBody>
                <a:bodyPr wrap="square" rtlCol="0">
                  <a:spAutoFit/>
                </a:bodyPr>
                <a:lstStyle/>
                <a:p>
                  <a:pPr>
                    <a:lnSpc>
                      <a:spcPct val="115000"/>
                    </a:lnSpc>
                  </a:pPr>
                  <a:r>
                    <a:rPr lang="nl-NL" sz="2000" dirty="0">
                      <a:ea typeface="Calibri"/>
                      <a:cs typeface="MyriadPro-Regular"/>
                    </a:rPr>
                    <a:t>Leefloon</a:t>
                  </a:r>
                </a:p>
                <a:p>
                  <a:pPr>
                    <a:lnSpc>
                      <a:spcPct val="115000"/>
                    </a:lnSpc>
                  </a:pPr>
                  <a:r>
                    <a:rPr lang="nl-NL" sz="2000" dirty="0">
                      <a:ea typeface="Calibri"/>
                      <a:cs typeface="MyriadPro-Regular"/>
                    </a:rPr>
                    <a:t>(alleenstaande)</a:t>
                  </a:r>
                </a:p>
                <a:p>
                  <a:pPr>
                    <a:lnSpc>
                      <a:spcPct val="115000"/>
                    </a:lnSpc>
                  </a:pPr>
                  <a:r>
                    <a:rPr lang="nl-NL" sz="2000" b="1" dirty="0">
                      <a:cs typeface="Times New Roman"/>
                    </a:rPr>
                    <a:t>929 </a:t>
                  </a:r>
                  <a:r>
                    <a:rPr lang="nl-NL" sz="2000" dirty="0">
                      <a:cs typeface="Times New Roman"/>
                    </a:rPr>
                    <a:t>€ </a:t>
                  </a:r>
                </a:p>
              </p:txBody>
            </p:sp>
            <p:sp>
              <p:nvSpPr>
                <p:cNvPr id="20" name="Accolade ouvrante 19"/>
                <p:cNvSpPr/>
                <p:nvPr/>
              </p:nvSpPr>
              <p:spPr>
                <a:xfrm rot="10800000">
                  <a:off x="9858128" y="2520277"/>
                  <a:ext cx="362857" cy="2206172"/>
                </a:xfrm>
                <a:prstGeom prst="leftBrace">
                  <a:avLst>
                    <a:gd name="adj1" fmla="val 8333"/>
                    <a:gd name="adj2" fmla="val 4868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dirty="0"/>
                </a:p>
              </p:txBody>
            </p:sp>
            <p:sp>
              <p:nvSpPr>
                <p:cNvPr id="23" name="Rectangle 22"/>
                <p:cNvSpPr/>
                <p:nvPr/>
              </p:nvSpPr>
              <p:spPr>
                <a:xfrm>
                  <a:off x="5977305" y="2372571"/>
                  <a:ext cx="1944424" cy="502531"/>
                </a:xfrm>
                <a:prstGeom prst="rect">
                  <a:avLst/>
                </a:prstGeom>
              </p:spPr>
              <p:txBody>
                <a:bodyPr wrap="square">
                  <a:spAutoFit/>
                </a:bodyPr>
                <a:lstStyle/>
                <a:p>
                  <a:pPr>
                    <a:lnSpc>
                      <a:spcPct val="115000"/>
                    </a:lnSpc>
                  </a:pPr>
                  <a:r>
                    <a:rPr lang="nl-NL" dirty="0">
                      <a:ea typeface="Calibri"/>
                      <a:cs typeface="Times New Roman" panose="02020603050405020304" pitchFamily="18" charset="0"/>
                    </a:rPr>
                    <a:t>Budget na de</a:t>
                  </a:r>
                </a:p>
                <a:p>
                  <a:pPr>
                    <a:lnSpc>
                      <a:spcPct val="115000"/>
                    </a:lnSpc>
                  </a:pPr>
                  <a:r>
                    <a:rPr lang="nl-NL" dirty="0">
                      <a:ea typeface="Calibri"/>
                      <a:cs typeface="Times New Roman" panose="02020603050405020304" pitchFamily="18" charset="0"/>
                    </a:rPr>
                    <a:t>betaling van de huur</a:t>
                  </a:r>
                </a:p>
              </p:txBody>
            </p:sp>
            <p:sp>
              <p:nvSpPr>
                <p:cNvPr id="24" name="ZoneTexte 23"/>
                <p:cNvSpPr txBox="1"/>
                <p:nvPr/>
              </p:nvSpPr>
              <p:spPr>
                <a:xfrm>
                  <a:off x="5977305" y="3947126"/>
                  <a:ext cx="2364068" cy="709093"/>
                </a:xfrm>
                <a:prstGeom prst="rect">
                  <a:avLst/>
                </a:prstGeom>
                <a:noFill/>
              </p:spPr>
              <p:txBody>
                <a:bodyPr wrap="square" rtlCol="0">
                  <a:spAutoFit/>
                </a:bodyPr>
                <a:lstStyle/>
                <a:p>
                  <a:pPr>
                    <a:lnSpc>
                      <a:spcPct val="115000"/>
                    </a:lnSpc>
                  </a:pPr>
                  <a:r>
                    <a:rPr lang="nl-NL" dirty="0">
                      <a:ea typeface="Calibri"/>
                      <a:cs typeface="Times New Roman" panose="02020603050405020304" pitchFamily="18" charset="0"/>
                    </a:rPr>
                    <a:t>Mediane huurprijs</a:t>
                  </a:r>
                </a:p>
                <a:p>
                  <a:pPr>
                    <a:lnSpc>
                      <a:spcPct val="115000"/>
                    </a:lnSpc>
                  </a:pPr>
                  <a:r>
                    <a:rPr lang="nl-NL" dirty="0">
                      <a:ea typeface="Calibri"/>
                      <a:cs typeface="Times New Roman" panose="02020603050405020304" pitchFamily="18" charset="0"/>
                    </a:rPr>
                    <a:t>(appartement met 1 slaapkamer)</a:t>
                  </a:r>
                </a:p>
              </p:txBody>
            </p:sp>
          </p:grpSp>
          <p:sp>
            <p:nvSpPr>
              <p:cNvPr id="16" name="ZoneTexte 15"/>
              <p:cNvSpPr txBox="1"/>
              <p:nvPr/>
            </p:nvSpPr>
            <p:spPr>
              <a:xfrm>
                <a:off x="8699487" y="2730433"/>
                <a:ext cx="923922" cy="272769"/>
              </a:xfrm>
              <a:prstGeom prst="rect">
                <a:avLst/>
              </a:prstGeom>
              <a:noFill/>
            </p:spPr>
            <p:txBody>
              <a:bodyPr wrap="square" rtlCol="0">
                <a:spAutoFit/>
              </a:bodyPr>
              <a:lstStyle/>
              <a:p>
                <a:r>
                  <a:rPr lang="nl-NL" sz="2000" dirty="0">
                    <a:solidFill>
                      <a:schemeClr val="bg1"/>
                    </a:solidFill>
                    <a:latin typeface="Arial" panose="020B0604020202020204" pitchFamily="34" charset="0"/>
                    <a:cs typeface="Arial" panose="020B0604020202020204" pitchFamily="34" charset="0"/>
                  </a:rPr>
                  <a:t>285 €</a:t>
                </a:r>
              </a:p>
            </p:txBody>
          </p:sp>
          <p:sp>
            <p:nvSpPr>
              <p:cNvPr id="17" name="ZoneTexte 16"/>
              <p:cNvSpPr txBox="1"/>
              <p:nvPr/>
            </p:nvSpPr>
            <p:spPr>
              <a:xfrm>
                <a:off x="8700847" y="3585024"/>
                <a:ext cx="923922" cy="272769"/>
              </a:xfrm>
              <a:prstGeom prst="rect">
                <a:avLst/>
              </a:prstGeom>
              <a:noFill/>
            </p:spPr>
            <p:txBody>
              <a:bodyPr wrap="square" rtlCol="0">
                <a:spAutoFit/>
              </a:bodyPr>
              <a:lstStyle/>
              <a:p>
                <a:r>
                  <a:rPr lang="nl-NL" sz="2000" dirty="0">
                    <a:solidFill>
                      <a:schemeClr val="bg1"/>
                    </a:solidFill>
                    <a:latin typeface="Arial" panose="020B0604020202020204" pitchFamily="34" charset="0"/>
                    <a:cs typeface="Arial" panose="020B0604020202020204" pitchFamily="34" charset="0"/>
                  </a:rPr>
                  <a:t>608 €</a:t>
                </a:r>
              </a:p>
            </p:txBody>
          </p:sp>
        </p:grpSp>
        <p:cxnSp>
          <p:nvCxnSpPr>
            <p:cNvPr id="13" name="Connecteur droit avec flèche 12"/>
            <p:cNvCxnSpPr/>
            <p:nvPr/>
          </p:nvCxnSpPr>
          <p:spPr>
            <a:xfrm flipV="1">
              <a:off x="7921727" y="3792060"/>
              <a:ext cx="692217" cy="27392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7921727" y="2702181"/>
              <a:ext cx="706889" cy="2022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ZoneTexte 3"/>
          <p:cNvSpPr txBox="1"/>
          <p:nvPr/>
        </p:nvSpPr>
        <p:spPr>
          <a:xfrm>
            <a:off x="1524000" y="6572944"/>
            <a:ext cx="3923928" cy="307777"/>
          </a:xfrm>
          <a:prstGeom prst="rect">
            <a:avLst/>
          </a:prstGeom>
          <a:noFill/>
        </p:spPr>
        <p:txBody>
          <a:bodyPr wrap="square" rtlCol="0">
            <a:spAutoFit/>
          </a:bodyPr>
          <a:lstStyle/>
          <a:p>
            <a:endParaRPr lang="nl-NL" sz="1400" dirty="0">
              <a:latin typeface="+mj-lt"/>
            </a:endParaRPr>
          </a:p>
        </p:txBody>
      </p:sp>
      <p:sp>
        <p:nvSpPr>
          <p:cNvPr id="3" name="ZoneTexte 2"/>
          <p:cNvSpPr txBox="1"/>
          <p:nvPr/>
        </p:nvSpPr>
        <p:spPr>
          <a:xfrm>
            <a:off x="1671699" y="917781"/>
            <a:ext cx="8964487" cy="1323439"/>
          </a:xfrm>
          <a:prstGeom prst="rect">
            <a:avLst/>
          </a:prstGeom>
          <a:noFill/>
        </p:spPr>
        <p:txBody>
          <a:bodyPr wrap="square" rtlCol="0">
            <a:spAutoFit/>
          </a:bodyPr>
          <a:lstStyle/>
          <a:p>
            <a:pPr marL="342900" indent="-342900">
              <a:buFontTx/>
              <a:buChar char="-"/>
            </a:pPr>
            <a:r>
              <a:rPr lang="nl-NL" sz="2000" dirty="0"/>
              <a:t>Tussen 2004 en 2018 steeg de mediane huurprijs met 24%, zonder de inflatie mee te tellen! </a:t>
            </a:r>
          </a:p>
          <a:p>
            <a:endParaRPr lang="nl-NL" sz="2000" dirty="0"/>
          </a:p>
          <a:p>
            <a:r>
              <a:rPr lang="nl-NL" sz="2000" dirty="0">
                <a:cs typeface="Times" panose="02020603050405020304" pitchFamily="18" charset="0"/>
              </a:rPr>
              <a:t>→</a:t>
            </a:r>
            <a:r>
              <a:rPr lang="nl-NL" sz="2000" dirty="0"/>
              <a:t> Een vaak onhoudbaar aandeel van het budget</a:t>
            </a:r>
          </a:p>
        </p:txBody>
      </p:sp>
      <p:sp>
        <p:nvSpPr>
          <p:cNvPr id="5" name="Rectangle 4"/>
          <p:cNvSpPr/>
          <p:nvPr/>
        </p:nvSpPr>
        <p:spPr>
          <a:xfrm>
            <a:off x="0" y="16051"/>
            <a:ext cx="12192000" cy="523220"/>
          </a:xfrm>
          <a:prstGeom prst="rect">
            <a:avLst/>
          </a:prstGeom>
        </p:spPr>
        <p:txBody>
          <a:bodyPr wrap="square">
            <a:spAutoFit/>
          </a:bodyPr>
          <a:lstStyle/>
          <a:p>
            <a:pPr algn="ctr"/>
            <a:r>
              <a:rPr lang="nl-NL" sz="2800" dirty="0">
                <a:solidFill>
                  <a:schemeClr val="bg1"/>
                </a:solidFill>
                <a:ea typeface="Tahoma" panose="020B0604030504040204" pitchFamily="34" charset="0"/>
                <a:cs typeface="Tahoma" panose="020B0604030504040204" pitchFamily="34" charset="0"/>
              </a:rPr>
              <a:t>Een weinig toegankelijke private huurmarkt</a:t>
            </a:r>
          </a:p>
        </p:txBody>
      </p:sp>
      <p:pic>
        <p:nvPicPr>
          <p:cNvPr id="25" name="Image 24"/>
          <p:cNvPicPr>
            <a:picLocks noChangeAspect="1"/>
          </p:cNvPicPr>
          <p:nvPr/>
        </p:nvPicPr>
        <p:blipFill rotWithShape="1">
          <a:blip r:embed="rId3"/>
          <a:srcRect l="41472" t="11858" r="30441" b="10044"/>
          <a:stretch/>
        </p:blipFill>
        <p:spPr>
          <a:xfrm>
            <a:off x="6272541" y="3142155"/>
            <a:ext cx="1337035" cy="3133124"/>
          </a:xfrm>
          <a:prstGeom prst="rect">
            <a:avLst/>
          </a:prstGeom>
        </p:spPr>
      </p:pic>
      <p:sp>
        <p:nvSpPr>
          <p:cNvPr id="6" name="ZoneTexte 5"/>
          <p:cNvSpPr txBox="1"/>
          <p:nvPr/>
        </p:nvSpPr>
        <p:spPr>
          <a:xfrm>
            <a:off x="6538293" y="3308902"/>
            <a:ext cx="964445" cy="369332"/>
          </a:xfrm>
          <a:prstGeom prst="rect">
            <a:avLst/>
          </a:prstGeom>
          <a:noFill/>
        </p:spPr>
        <p:txBody>
          <a:bodyPr wrap="square" rtlCol="0">
            <a:spAutoFit/>
          </a:bodyPr>
          <a:lstStyle/>
          <a:p>
            <a:r>
              <a:rPr lang="nl-NL" dirty="0">
                <a:solidFill>
                  <a:schemeClr val="bg1"/>
                </a:solidFill>
              </a:rPr>
              <a:t>229 €</a:t>
            </a:r>
          </a:p>
        </p:txBody>
      </p:sp>
      <p:sp>
        <p:nvSpPr>
          <p:cNvPr id="7" name="ZoneTexte 6"/>
          <p:cNvSpPr txBox="1"/>
          <p:nvPr/>
        </p:nvSpPr>
        <p:spPr>
          <a:xfrm>
            <a:off x="6552403" y="4620183"/>
            <a:ext cx="979219" cy="369332"/>
          </a:xfrm>
          <a:prstGeom prst="rect">
            <a:avLst/>
          </a:prstGeom>
          <a:noFill/>
        </p:spPr>
        <p:txBody>
          <a:bodyPr wrap="square" rtlCol="0">
            <a:spAutoFit/>
          </a:bodyPr>
          <a:lstStyle/>
          <a:p>
            <a:r>
              <a:rPr lang="nl-NL" dirty="0">
                <a:solidFill>
                  <a:schemeClr val="bg1"/>
                </a:solidFill>
              </a:rPr>
              <a:t>700 €</a:t>
            </a:r>
          </a:p>
        </p:txBody>
      </p:sp>
    </p:spTree>
    <p:extLst>
      <p:ext uri="{BB962C8B-B14F-4D97-AF65-F5344CB8AC3E}">
        <p14:creationId xmlns:p14="http://schemas.microsoft.com/office/powerpoint/2010/main" val="1155992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81362"/>
            <a:ext cx="12192000" cy="369332"/>
          </a:xfrm>
          <a:prstGeom prst="rect">
            <a:avLst/>
          </a:prstGeom>
          <a:noFill/>
        </p:spPr>
        <p:txBody>
          <a:bodyPr wrap="square">
            <a:spAutoFit/>
          </a:bodyPr>
          <a:lstStyle/>
          <a:p>
            <a:pPr algn="ctr"/>
            <a:r>
              <a:rPr lang="nl-NL" b="1" dirty="0"/>
              <a:t>Aantal huishoudens op de wachtlijst voor een sociale woning en aantal sociale woningen, Brussels Gewest</a:t>
            </a:r>
            <a:endParaRPr lang="nl-BE" b="1" dirty="0"/>
          </a:p>
        </p:txBody>
      </p:sp>
      <p:sp>
        <p:nvSpPr>
          <p:cNvPr id="74753" name="Rectangle 1"/>
          <p:cNvSpPr>
            <a:spLocks noChangeArrowheads="1"/>
          </p:cNvSpPr>
          <p:nvPr/>
        </p:nvSpPr>
        <p:spPr bwMode="auto">
          <a:xfrm>
            <a:off x="7283888" y="6550223"/>
            <a:ext cx="490811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eaLnBrk="1" hangingPunct="1"/>
            <a:r>
              <a:rPr lang="fr-BE" sz="1400" dirty="0">
                <a:ea typeface="Calibri" pitchFamily="34" charset="0"/>
                <a:cs typeface="Times New Roman" pitchFamily="18" charset="0"/>
              </a:rPr>
              <a:t>Bron: </a:t>
            </a:r>
            <a:r>
              <a:rPr lang="fr-BE" sz="1400" dirty="0" err="1">
                <a:ea typeface="Calibri" pitchFamily="34" charset="0"/>
                <a:cs typeface="Times New Roman" pitchFamily="18" charset="0"/>
              </a:rPr>
              <a:t>Brusselse</a:t>
            </a:r>
            <a:r>
              <a:rPr lang="fr-BE" sz="1400" dirty="0">
                <a:ea typeface="Calibri" pitchFamily="34" charset="0"/>
                <a:cs typeface="Times New Roman" pitchFamily="18" charset="0"/>
              </a:rPr>
              <a:t> </a:t>
            </a:r>
            <a:r>
              <a:rPr lang="fr-BE" sz="1400" dirty="0" err="1">
                <a:ea typeface="Calibri" pitchFamily="34" charset="0"/>
                <a:cs typeface="Times New Roman" pitchFamily="18" charset="0"/>
              </a:rPr>
              <a:t>Gewestelijke</a:t>
            </a:r>
            <a:r>
              <a:rPr lang="fr-BE" sz="1400" dirty="0">
                <a:ea typeface="Calibri" pitchFamily="34" charset="0"/>
                <a:cs typeface="Times New Roman" pitchFamily="18" charset="0"/>
              </a:rPr>
              <a:t> </a:t>
            </a:r>
            <a:r>
              <a:rPr lang="fr-BE" sz="1400" dirty="0" err="1">
                <a:ea typeface="Calibri" pitchFamily="34" charset="0"/>
                <a:cs typeface="Times New Roman" pitchFamily="18" charset="0"/>
              </a:rPr>
              <a:t>Huisvestingsmaatschappij</a:t>
            </a:r>
            <a:endParaRPr lang="nl-BE" sz="1400" dirty="0">
              <a:cs typeface="Arial" pitchFamily="34" charset="0"/>
            </a:endParaRPr>
          </a:p>
        </p:txBody>
      </p:sp>
      <p:sp>
        <p:nvSpPr>
          <p:cNvPr id="3" name="Rectangle 2"/>
          <p:cNvSpPr/>
          <p:nvPr/>
        </p:nvSpPr>
        <p:spPr>
          <a:xfrm>
            <a:off x="0" y="19472"/>
            <a:ext cx="12192000" cy="523220"/>
          </a:xfrm>
          <a:prstGeom prst="rect">
            <a:avLst/>
          </a:prstGeom>
        </p:spPr>
        <p:txBody>
          <a:bodyPr wrap="square">
            <a:spAutoFit/>
          </a:bodyPr>
          <a:lstStyle/>
          <a:p>
            <a:pPr algn="ctr"/>
            <a:r>
              <a:rPr lang="fr-BE" sz="2800" dirty="0" err="1">
                <a:solidFill>
                  <a:schemeClr val="bg1"/>
                </a:solidFill>
              </a:rPr>
              <a:t>Een</a:t>
            </a:r>
            <a:r>
              <a:rPr lang="fr-BE" sz="2800" dirty="0">
                <a:solidFill>
                  <a:schemeClr val="bg1"/>
                </a:solidFill>
              </a:rPr>
              <a:t> </a:t>
            </a:r>
            <a:r>
              <a:rPr lang="fr-BE" sz="2800" dirty="0" err="1">
                <a:solidFill>
                  <a:schemeClr val="bg1"/>
                </a:solidFill>
              </a:rPr>
              <a:t>stijgende</a:t>
            </a:r>
            <a:r>
              <a:rPr lang="fr-BE" sz="2800" dirty="0">
                <a:solidFill>
                  <a:schemeClr val="bg1"/>
                </a:solidFill>
              </a:rPr>
              <a:t> (en </a:t>
            </a:r>
            <a:r>
              <a:rPr lang="fr-BE" sz="2800" dirty="0" err="1">
                <a:solidFill>
                  <a:schemeClr val="bg1"/>
                </a:solidFill>
              </a:rPr>
              <a:t>vaak</a:t>
            </a:r>
            <a:r>
              <a:rPr lang="fr-BE" sz="2800" dirty="0">
                <a:solidFill>
                  <a:schemeClr val="bg1"/>
                </a:solidFill>
              </a:rPr>
              <a:t> </a:t>
            </a:r>
            <a:r>
              <a:rPr lang="fr-BE" sz="2800" dirty="0" err="1">
                <a:solidFill>
                  <a:schemeClr val="bg1"/>
                </a:solidFill>
              </a:rPr>
              <a:t>onbeantwoorde</a:t>
            </a:r>
            <a:r>
              <a:rPr lang="fr-BE" sz="2800" dirty="0">
                <a:solidFill>
                  <a:schemeClr val="bg1"/>
                </a:solidFill>
              </a:rPr>
              <a:t>) </a:t>
            </a:r>
            <a:r>
              <a:rPr lang="fr-BE" sz="2800" dirty="0" err="1">
                <a:solidFill>
                  <a:schemeClr val="bg1"/>
                </a:solidFill>
              </a:rPr>
              <a:t>vraag</a:t>
            </a:r>
            <a:r>
              <a:rPr lang="fr-BE" sz="2800" dirty="0">
                <a:solidFill>
                  <a:schemeClr val="bg1"/>
                </a:solidFill>
              </a:rPr>
              <a:t> </a:t>
            </a:r>
            <a:r>
              <a:rPr lang="fr-BE" sz="2800" dirty="0" err="1">
                <a:solidFill>
                  <a:schemeClr val="bg1"/>
                </a:solidFill>
              </a:rPr>
              <a:t>naar</a:t>
            </a:r>
            <a:r>
              <a:rPr lang="fr-BE" sz="2800" dirty="0">
                <a:solidFill>
                  <a:schemeClr val="bg1"/>
                </a:solidFill>
              </a:rPr>
              <a:t> sociale </a:t>
            </a:r>
            <a:r>
              <a:rPr lang="fr-BE" sz="2800" dirty="0" err="1">
                <a:solidFill>
                  <a:schemeClr val="bg1"/>
                </a:solidFill>
              </a:rPr>
              <a:t>woningen</a:t>
            </a:r>
            <a:endParaRPr lang="fr-BE" sz="2800" dirty="0">
              <a:solidFill>
                <a:schemeClr val="bg1"/>
              </a:solidFill>
            </a:endParaRPr>
          </a:p>
        </p:txBody>
      </p:sp>
      <p:graphicFrame>
        <p:nvGraphicFramePr>
          <p:cNvPr id="6" name="Chart 1"/>
          <p:cNvGraphicFramePr>
            <a:graphicFrameLocks/>
          </p:cNvGraphicFramePr>
          <p:nvPr>
            <p:extLst>
              <p:ext uri="{D42A27DB-BD31-4B8C-83A1-F6EECF244321}">
                <p14:modId xmlns:p14="http://schemas.microsoft.com/office/powerpoint/2010/main" val="2271932701"/>
              </p:ext>
            </p:extLst>
          </p:nvPr>
        </p:nvGraphicFramePr>
        <p:xfrm>
          <a:off x="1847528" y="1322512"/>
          <a:ext cx="8424936" cy="5058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1967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03512" y="908720"/>
            <a:ext cx="9366824" cy="5078313"/>
          </a:xfrm>
          <a:prstGeom prst="rect">
            <a:avLst/>
          </a:prstGeom>
          <a:noFill/>
        </p:spPr>
        <p:txBody>
          <a:bodyPr wrap="square" rtlCol="0">
            <a:spAutoFit/>
          </a:bodyPr>
          <a:lstStyle/>
          <a:p>
            <a:endParaRPr lang="nl-BE" dirty="0"/>
          </a:p>
          <a:p>
            <a:pPr marL="342900" indent="-342900">
              <a:buFontTx/>
              <a:buChar char="-"/>
            </a:pPr>
            <a:r>
              <a:rPr lang="nl-BE" sz="2600" dirty="0"/>
              <a:t>11% van de huurders verliet hun vroegere woning door een “gedwongen vertrek”</a:t>
            </a:r>
          </a:p>
          <a:p>
            <a:pPr marL="342900" indent="-342900">
              <a:buFontTx/>
              <a:buChar char="-"/>
            </a:pPr>
            <a:endParaRPr lang="nl-BE" sz="2600" dirty="0">
              <a:cs typeface="Times" panose="02020603050405020304" pitchFamily="18" charset="0"/>
            </a:endParaRPr>
          </a:p>
          <a:p>
            <a:pPr marL="342900" indent="-342900">
              <a:buFontTx/>
              <a:buChar char="-"/>
            </a:pPr>
            <a:r>
              <a:rPr lang="nl-BE" sz="2600" dirty="0">
                <a:solidFill>
                  <a:prstClr val="black"/>
                </a:solidFill>
              </a:rPr>
              <a:t>Samenwonen en samen huren stijgt (11% van de gehuurde woningen, 18% onder de “nieuwe huurders”)</a:t>
            </a:r>
          </a:p>
          <a:p>
            <a:pPr lvl="2"/>
            <a:r>
              <a:rPr lang="nl-BE" sz="2600" dirty="0">
                <a:solidFill>
                  <a:prstClr val="black"/>
                </a:solidFill>
              </a:rPr>
              <a:t>						</a:t>
            </a:r>
          </a:p>
          <a:p>
            <a:pPr marL="342900" indent="-342900">
              <a:buFontTx/>
              <a:buChar char="-"/>
            </a:pPr>
            <a:r>
              <a:rPr lang="nl-BE" sz="2600" dirty="0">
                <a:solidFill>
                  <a:prstClr val="black"/>
                </a:solidFill>
              </a:rPr>
              <a:t>Het Brussels Gewest </a:t>
            </a:r>
            <a:r>
              <a:rPr lang="nl-BE" sz="2600" dirty="0" smtClean="0">
                <a:solidFill>
                  <a:prstClr val="black"/>
                </a:solidFill>
              </a:rPr>
              <a:t>verlaten</a:t>
            </a:r>
          </a:p>
          <a:p>
            <a:endParaRPr lang="nl-BE" sz="2600" dirty="0">
              <a:solidFill>
                <a:prstClr val="black"/>
              </a:solidFill>
            </a:endParaRPr>
          </a:p>
          <a:p>
            <a:pPr lvl="0"/>
            <a:r>
              <a:rPr lang="nl-BE" sz="2600" dirty="0">
                <a:solidFill>
                  <a:prstClr val="black"/>
                </a:solidFill>
                <a:cs typeface="Times New Roman" panose="02020603050405020304" pitchFamily="18" charset="0"/>
              </a:rPr>
              <a:t>→  Een derde van de personen die het Brussels Gewest verlaat om in de periferie te gaan wonen, behoort tot de laagste inkomenscategorieën (De </a:t>
            </a:r>
            <a:r>
              <a:rPr lang="nl-BE" sz="2600" dirty="0" err="1">
                <a:solidFill>
                  <a:prstClr val="black"/>
                </a:solidFill>
                <a:cs typeface="Times New Roman" panose="02020603050405020304" pitchFamily="18" charset="0"/>
              </a:rPr>
              <a:t>Laet</a:t>
            </a:r>
            <a:r>
              <a:rPr lang="nl-BE" sz="2600" dirty="0">
                <a:solidFill>
                  <a:prstClr val="black"/>
                </a:solidFill>
                <a:cs typeface="Times New Roman" panose="02020603050405020304" pitchFamily="18" charset="0"/>
              </a:rPr>
              <a:t>, 2018)</a:t>
            </a:r>
            <a:endParaRPr lang="nl-BE" sz="2600" dirty="0">
              <a:solidFill>
                <a:prstClr val="black"/>
              </a:solidFill>
            </a:endParaRPr>
          </a:p>
          <a:p>
            <a:pPr marL="342900" indent="-342900">
              <a:buFontTx/>
              <a:buChar char="-"/>
            </a:pPr>
            <a:endParaRPr lang="nl-BE" sz="2000" dirty="0"/>
          </a:p>
        </p:txBody>
      </p:sp>
      <p:sp>
        <p:nvSpPr>
          <p:cNvPr id="8" name="Rectangle 7"/>
          <p:cNvSpPr/>
          <p:nvPr/>
        </p:nvSpPr>
        <p:spPr>
          <a:xfrm>
            <a:off x="0" y="9947"/>
            <a:ext cx="12192000" cy="523220"/>
          </a:xfrm>
          <a:prstGeom prst="rect">
            <a:avLst/>
          </a:prstGeom>
        </p:spPr>
        <p:txBody>
          <a:bodyPr wrap="square">
            <a:spAutoFit/>
          </a:bodyPr>
          <a:lstStyle/>
          <a:p>
            <a:pPr algn="ctr"/>
            <a:r>
              <a:rPr lang="nl-BE" sz="2800" dirty="0">
                <a:solidFill>
                  <a:schemeClr val="bg1"/>
                </a:solidFill>
              </a:rPr>
              <a:t>Huurders met lage inkomens: beperkte keuzemogelijkheden</a:t>
            </a:r>
          </a:p>
        </p:txBody>
      </p:sp>
      <p:sp>
        <p:nvSpPr>
          <p:cNvPr id="12" name="ZoneTexte 11"/>
          <p:cNvSpPr txBox="1"/>
          <p:nvPr/>
        </p:nvSpPr>
        <p:spPr>
          <a:xfrm>
            <a:off x="9792448" y="6550223"/>
            <a:ext cx="2555776" cy="307777"/>
          </a:xfrm>
          <a:prstGeom prst="rect">
            <a:avLst/>
          </a:prstGeom>
          <a:noFill/>
        </p:spPr>
        <p:txBody>
          <a:bodyPr wrap="square" rtlCol="0">
            <a:spAutoFit/>
          </a:bodyPr>
          <a:lstStyle/>
          <a:p>
            <a:r>
              <a:rPr lang="fr-BE" sz="1400" dirty="0"/>
              <a:t>Source: De Keersmaeker, 2019</a:t>
            </a:r>
          </a:p>
        </p:txBody>
      </p:sp>
    </p:spTree>
    <p:extLst>
      <p:ext uri="{BB962C8B-B14F-4D97-AF65-F5344CB8AC3E}">
        <p14:creationId xmlns:p14="http://schemas.microsoft.com/office/powerpoint/2010/main" val="3064136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511300" y="1905506"/>
            <a:ext cx="9144000" cy="3046988"/>
          </a:xfrm>
          <a:prstGeom prst="rect">
            <a:avLst/>
          </a:prstGeom>
          <a:noFill/>
          <a:ln w="9525">
            <a:noFill/>
            <a:miter lim="800000"/>
            <a:headEnd/>
            <a:tailEnd/>
          </a:ln>
        </p:spPr>
        <p:txBody>
          <a:bodyPr>
            <a:spAutoFit/>
          </a:bodyPr>
          <a:lstStyle/>
          <a:p>
            <a:pPr algn="ctr">
              <a:defRPr/>
            </a:pPr>
            <a:r>
              <a:rPr lang="fr-BE" sz="4800" cap="small" dirty="0" err="1">
                <a:solidFill>
                  <a:schemeClr val="bg1"/>
                </a:solidFill>
                <a:latin typeface="Tahoma" pitchFamily="34" charset="0"/>
                <a:ea typeface="Tahoma" pitchFamily="34" charset="0"/>
                <a:cs typeface="Tahoma" pitchFamily="34" charset="0"/>
              </a:rPr>
              <a:t>Uithuiszettingen</a:t>
            </a:r>
            <a:r>
              <a:rPr lang="fr-BE" sz="4800" cap="small" dirty="0">
                <a:solidFill>
                  <a:schemeClr val="bg1"/>
                </a:solidFill>
                <a:latin typeface="Tahoma" pitchFamily="34" charset="0"/>
                <a:ea typeface="Tahoma" pitchFamily="34" charset="0"/>
                <a:cs typeface="Tahoma" pitchFamily="34" charset="0"/>
              </a:rPr>
              <a:t> in het Brussels </a:t>
            </a:r>
            <a:r>
              <a:rPr lang="fr-BE" sz="4800" cap="small" dirty="0" err="1">
                <a:solidFill>
                  <a:schemeClr val="bg1"/>
                </a:solidFill>
                <a:latin typeface="Tahoma" pitchFamily="34" charset="0"/>
                <a:ea typeface="Tahoma" pitchFamily="34" charset="0"/>
                <a:cs typeface="Tahoma" pitchFamily="34" charset="0"/>
              </a:rPr>
              <a:t>Gewest</a:t>
            </a:r>
            <a:endParaRPr lang="fr-BE" sz="4800" cap="small" dirty="0">
              <a:solidFill>
                <a:schemeClr val="bg1"/>
              </a:solidFill>
              <a:latin typeface="Tahoma" pitchFamily="34" charset="0"/>
              <a:ea typeface="Tahoma" pitchFamily="34" charset="0"/>
              <a:cs typeface="Tahoma" pitchFamily="34" charset="0"/>
            </a:endParaRPr>
          </a:p>
          <a:p>
            <a:pPr algn="ctr">
              <a:defRPr/>
            </a:pPr>
            <a:endParaRPr lang="fr-BE" sz="4800" cap="small" dirty="0">
              <a:solidFill>
                <a:schemeClr val="bg1"/>
              </a:solidFill>
              <a:latin typeface="Tahoma" pitchFamily="34" charset="0"/>
              <a:ea typeface="Tahoma" pitchFamily="34" charset="0"/>
              <a:cs typeface="Tahoma" pitchFamily="34" charset="0"/>
            </a:endParaRPr>
          </a:p>
          <a:p>
            <a:pPr algn="ctr">
              <a:defRPr/>
            </a:pPr>
            <a:r>
              <a:rPr lang="fr-BE" sz="4800" cap="small" dirty="0" err="1">
                <a:solidFill>
                  <a:schemeClr val="bg1"/>
                </a:solidFill>
                <a:latin typeface="Tahoma" pitchFamily="34" charset="0"/>
                <a:ea typeface="Tahoma" pitchFamily="34" charset="0"/>
                <a:cs typeface="Tahoma" pitchFamily="34" charset="0"/>
              </a:rPr>
              <a:t>Wetgevend</a:t>
            </a:r>
            <a:r>
              <a:rPr lang="fr-BE" sz="4800" cap="small" dirty="0">
                <a:solidFill>
                  <a:schemeClr val="bg1"/>
                </a:solidFill>
                <a:latin typeface="Tahoma" pitchFamily="34" charset="0"/>
                <a:ea typeface="Tahoma" pitchFamily="34" charset="0"/>
                <a:cs typeface="Tahoma" pitchFamily="34" charset="0"/>
              </a:rPr>
              <a:t> </a:t>
            </a:r>
            <a:r>
              <a:rPr lang="fr-BE" sz="4800" cap="small" dirty="0" err="1">
                <a:solidFill>
                  <a:schemeClr val="bg1"/>
                </a:solidFill>
                <a:latin typeface="Tahoma" pitchFamily="34" charset="0"/>
                <a:ea typeface="Tahoma" pitchFamily="34" charset="0"/>
                <a:cs typeface="Tahoma" pitchFamily="34" charset="0"/>
              </a:rPr>
              <a:t>kader</a:t>
            </a:r>
            <a:endParaRPr lang="fr-BE" sz="4800" cap="small"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778319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33872" y="57399"/>
            <a:ext cx="9134128" cy="492443"/>
          </a:xfrm>
          <a:prstGeom prst="rect">
            <a:avLst/>
          </a:prstGeom>
          <a:noFill/>
          <a:ln w="9525">
            <a:noFill/>
            <a:miter lim="800000"/>
            <a:headEnd/>
            <a:tailEnd/>
          </a:ln>
        </p:spPr>
        <p:txBody>
          <a:bodyPr wrap="square">
            <a:spAutoFit/>
          </a:bodyPr>
          <a:lstStyle/>
          <a:p>
            <a:pPr algn="ctr">
              <a:defRPr/>
            </a:pPr>
            <a:r>
              <a:rPr lang="nl-BE" sz="2600" dirty="0">
                <a:solidFill>
                  <a:schemeClr val="bg1"/>
                </a:solidFill>
                <a:ea typeface="Tahoma" pitchFamily="34" charset="0"/>
                <a:cs typeface="Tahoma" pitchFamily="34" charset="0"/>
              </a:rPr>
              <a:t>Verschillende wetgevende niveaus, niet altijd in overeenstemming</a:t>
            </a:r>
            <a:endParaRPr lang="nl-BE" sz="2600" dirty="0"/>
          </a:p>
        </p:txBody>
      </p:sp>
      <p:sp>
        <p:nvSpPr>
          <p:cNvPr id="5" name="ZoneTexte 4"/>
          <p:cNvSpPr txBox="1"/>
          <p:nvPr/>
        </p:nvSpPr>
        <p:spPr>
          <a:xfrm>
            <a:off x="1775520" y="980728"/>
            <a:ext cx="8362876" cy="6247864"/>
          </a:xfrm>
          <a:prstGeom prst="rect">
            <a:avLst/>
          </a:prstGeom>
          <a:noFill/>
        </p:spPr>
        <p:txBody>
          <a:bodyPr wrap="square" rtlCol="0">
            <a:spAutoFit/>
          </a:bodyPr>
          <a:lstStyle/>
          <a:p>
            <a:pPr marL="342900" indent="-342900">
              <a:buFontTx/>
              <a:buChar char="-"/>
            </a:pPr>
            <a:r>
              <a:rPr lang="nl-BE" sz="2600" b="1" dirty="0"/>
              <a:t>Internationaal recht</a:t>
            </a:r>
          </a:p>
          <a:p>
            <a:pPr lvl="1"/>
            <a:r>
              <a:rPr lang="nl-BE" sz="2600" dirty="0"/>
              <a:t>→ strikte voorwaarden voor uithuiszetting die niet altijd opgenomen zijn in de Belgische wetgeving</a:t>
            </a:r>
          </a:p>
          <a:p>
            <a:pPr lvl="1"/>
            <a:endParaRPr lang="nl-BE" sz="2600" dirty="0">
              <a:cs typeface="Times New Roman" panose="02020603050405020304" pitchFamily="18" charset="0"/>
            </a:endParaRPr>
          </a:p>
          <a:p>
            <a:pPr marL="342900" indent="-342900">
              <a:buFontTx/>
              <a:buChar char="-"/>
            </a:pPr>
            <a:r>
              <a:rPr lang="nl-BE" sz="2600" b="1" dirty="0">
                <a:cs typeface="Times New Roman" panose="02020603050405020304" pitchFamily="18" charset="0"/>
              </a:rPr>
              <a:t>Gerechtelijke wetboek (federaal)</a:t>
            </a:r>
          </a:p>
          <a:p>
            <a:endParaRPr lang="nl-BE" sz="2600" dirty="0">
              <a:cs typeface="Times New Roman" panose="02020603050405020304" pitchFamily="18" charset="0"/>
            </a:endParaRPr>
          </a:p>
          <a:p>
            <a:pPr marL="800100" lvl="1" indent="-342900">
              <a:buFontTx/>
              <a:buChar char="-"/>
            </a:pPr>
            <a:r>
              <a:rPr lang="nl-BE" sz="2600" dirty="0"/>
              <a:t>Uithuiszettingen uitgevoerd door de bevoegde overheidsdiensten </a:t>
            </a:r>
          </a:p>
          <a:p>
            <a:pPr marL="800100" lvl="1" indent="-342900">
              <a:buFontTx/>
              <a:buChar char="-"/>
            </a:pPr>
            <a:r>
              <a:rPr lang="nl-BE" sz="2600" dirty="0"/>
              <a:t>Wet betreffende “humanisering van de uithuiszettingen”</a:t>
            </a:r>
          </a:p>
          <a:p>
            <a:pPr lvl="1"/>
            <a:endParaRPr lang="nl-BE" sz="2600" dirty="0"/>
          </a:p>
          <a:p>
            <a:pPr marL="342900" indent="-342900">
              <a:buFontTx/>
              <a:buChar char="-"/>
            </a:pPr>
            <a:r>
              <a:rPr lang="nl-BE" sz="2600" b="1" dirty="0">
                <a:cs typeface="Times New Roman" panose="02020603050405020304" pitchFamily="18" charset="0"/>
              </a:rPr>
              <a:t>Brusselse huisvestingscode</a:t>
            </a:r>
          </a:p>
          <a:p>
            <a:r>
              <a:rPr lang="nl-BE" sz="2600" dirty="0">
                <a:cs typeface="Times New Roman" panose="02020603050405020304" pitchFamily="18" charset="0"/>
              </a:rPr>
              <a:t>     → De voornaamste wetgeving op vlak van huur</a:t>
            </a:r>
            <a:endParaRPr lang="nl-BE" sz="2600" dirty="0"/>
          </a:p>
          <a:p>
            <a:pPr lvl="2"/>
            <a:endParaRPr lang="nl-BE" sz="2600" dirty="0"/>
          </a:p>
          <a:p>
            <a:pPr lvl="1"/>
            <a:endParaRPr lang="nl-BE" dirty="0">
              <a:solidFill>
                <a:prstClr val="black"/>
              </a:solidFill>
            </a:endParaRPr>
          </a:p>
          <a:p>
            <a:pPr lvl="2"/>
            <a:endParaRPr lang="nl-BE" dirty="0"/>
          </a:p>
        </p:txBody>
      </p:sp>
    </p:spTree>
    <p:extLst>
      <p:ext uri="{BB962C8B-B14F-4D97-AF65-F5344CB8AC3E}">
        <p14:creationId xmlns:p14="http://schemas.microsoft.com/office/powerpoint/2010/main" val="5901916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67408" y="609789"/>
            <a:ext cx="4392488" cy="5929828"/>
          </a:xfrm>
          <a:prstGeom prst="rect">
            <a:avLst/>
          </a:prstGeom>
          <a:noFill/>
          <a:ln>
            <a:noFill/>
          </a:ln>
        </p:spPr>
        <p:txBody>
          <a:bodyPr wrap="square" rtlCol="0">
            <a:spAutoFit/>
          </a:bodyPr>
          <a:lstStyle/>
          <a:p>
            <a:pPr marL="1371600" lvl="2" indent="-457200">
              <a:buAutoNum type="arabicPeriod"/>
            </a:pPr>
            <a:r>
              <a:rPr lang="nl-BE" sz="2000" b="1" dirty="0"/>
              <a:t>Gerechtelijk</a:t>
            </a:r>
          </a:p>
          <a:p>
            <a:pPr lvl="2"/>
            <a:endParaRPr lang="nl-BE" sz="2000" b="1" dirty="0"/>
          </a:p>
          <a:p>
            <a:pPr marL="1257300" lvl="2" indent="-342900">
              <a:buFontTx/>
              <a:buChar char="-"/>
            </a:pPr>
            <a:r>
              <a:rPr lang="nl-BE" sz="2200" dirty="0"/>
              <a:t>Meest frequente</a:t>
            </a:r>
          </a:p>
          <a:p>
            <a:pPr lvl="2"/>
            <a:endParaRPr lang="nl-BE" sz="2200" dirty="0"/>
          </a:p>
          <a:p>
            <a:pPr marL="1257300" lvl="2" indent="-342900">
              <a:buFontTx/>
              <a:buChar char="-"/>
            </a:pPr>
            <a:r>
              <a:rPr lang="nl-BE" sz="2200" dirty="0"/>
              <a:t>Vrederechter</a:t>
            </a:r>
          </a:p>
          <a:p>
            <a:pPr lvl="2"/>
            <a:endParaRPr lang="nl-BE" sz="2200" dirty="0"/>
          </a:p>
          <a:p>
            <a:pPr marL="1257300" lvl="2" indent="-342900">
              <a:buFontTx/>
              <a:buChar char="-"/>
            </a:pPr>
            <a:r>
              <a:rPr lang="nl-BE" sz="2200" dirty="0"/>
              <a:t>Verschillende procedures, verschillende graad van bescherming voor de huurder: </a:t>
            </a:r>
          </a:p>
          <a:p>
            <a:pPr marL="1714500" lvl="3" indent="-342900">
              <a:spcBef>
                <a:spcPts val="400"/>
              </a:spcBef>
              <a:spcAft>
                <a:spcPts val="400"/>
              </a:spcAft>
              <a:buFont typeface="Courier New" panose="02070309020205020404" pitchFamily="49" charset="0"/>
              <a:buChar char="o"/>
            </a:pPr>
            <a:r>
              <a:rPr lang="nl-BE" sz="2000" dirty="0"/>
              <a:t>OVM </a:t>
            </a:r>
          </a:p>
          <a:p>
            <a:pPr marL="1714500" lvl="3" indent="-342900">
              <a:spcBef>
                <a:spcPts val="400"/>
              </a:spcBef>
              <a:spcAft>
                <a:spcPts val="400"/>
              </a:spcAft>
              <a:buFont typeface="Courier New" panose="02070309020205020404" pitchFamily="49" charset="0"/>
              <a:buChar char="o"/>
            </a:pPr>
            <a:r>
              <a:rPr lang="nl-BE" sz="2000" dirty="0"/>
              <a:t>Private verhuurder met huurcontract</a:t>
            </a:r>
          </a:p>
          <a:p>
            <a:pPr marL="1714500" lvl="3" indent="-342900">
              <a:spcBef>
                <a:spcPts val="400"/>
              </a:spcBef>
              <a:spcAft>
                <a:spcPts val="400"/>
              </a:spcAft>
              <a:buFont typeface="Courier New" panose="02070309020205020404" pitchFamily="49" charset="0"/>
              <a:buChar char="o"/>
            </a:pPr>
            <a:r>
              <a:rPr lang="nl-BE" sz="2000" dirty="0"/>
              <a:t>Precaire overeenkomsten</a:t>
            </a:r>
          </a:p>
          <a:p>
            <a:pPr marL="1714500" lvl="3" indent="-342900">
              <a:spcBef>
                <a:spcPts val="400"/>
              </a:spcBef>
              <a:spcAft>
                <a:spcPts val="400"/>
              </a:spcAft>
              <a:buFont typeface="Courier New" panose="02070309020205020404" pitchFamily="49" charset="0"/>
              <a:buChar char="o"/>
            </a:pPr>
            <a:r>
              <a:rPr lang="nl-BE" sz="2000" dirty="0"/>
              <a:t>Bewoning zonder recht of titel (! antikraak wet)</a:t>
            </a:r>
          </a:p>
        </p:txBody>
      </p:sp>
      <p:sp>
        <p:nvSpPr>
          <p:cNvPr id="6" name="Rectangle 5"/>
          <p:cNvSpPr/>
          <p:nvPr/>
        </p:nvSpPr>
        <p:spPr>
          <a:xfrm>
            <a:off x="1524000" y="-22820"/>
            <a:ext cx="9144000" cy="523220"/>
          </a:xfrm>
          <a:prstGeom prst="rect">
            <a:avLst/>
          </a:prstGeom>
        </p:spPr>
        <p:txBody>
          <a:bodyPr wrap="square">
            <a:spAutoFit/>
          </a:bodyPr>
          <a:lstStyle/>
          <a:p>
            <a:pPr algn="ctr"/>
            <a:r>
              <a:rPr lang="nl-BE" sz="2700" dirty="0">
                <a:solidFill>
                  <a:schemeClr val="bg1"/>
                </a:solidFill>
              </a:rPr>
              <a:t>3 types uithuiszetting: juridisch, administratief, illegaal</a:t>
            </a:r>
          </a:p>
        </p:txBody>
      </p:sp>
      <p:sp>
        <p:nvSpPr>
          <p:cNvPr id="8" name="ZoneTexte 7"/>
          <p:cNvSpPr txBox="1"/>
          <p:nvPr/>
        </p:nvSpPr>
        <p:spPr>
          <a:xfrm>
            <a:off x="4871864" y="636801"/>
            <a:ext cx="3024336" cy="4616648"/>
          </a:xfrm>
          <a:prstGeom prst="rect">
            <a:avLst/>
          </a:prstGeom>
          <a:noFill/>
        </p:spPr>
        <p:txBody>
          <a:bodyPr wrap="square" rtlCol="0">
            <a:spAutoFit/>
          </a:bodyPr>
          <a:lstStyle/>
          <a:p>
            <a:r>
              <a:rPr lang="nl-BE" sz="2000" b="1" dirty="0"/>
              <a:t>2. Administratief</a:t>
            </a:r>
          </a:p>
          <a:p>
            <a:endParaRPr lang="nl-BE" sz="2000" b="1" dirty="0"/>
          </a:p>
          <a:p>
            <a:pPr marL="342900" indent="-342900">
              <a:buFontTx/>
              <a:buChar char="-"/>
            </a:pPr>
            <a:r>
              <a:rPr lang="nl-BE" sz="2200" dirty="0"/>
              <a:t>Weinig frequent in het Brussels Gewest</a:t>
            </a:r>
          </a:p>
          <a:p>
            <a:pPr marL="342900" indent="-342900">
              <a:buFontTx/>
              <a:buChar char="-"/>
            </a:pPr>
            <a:r>
              <a:rPr lang="nl-BE" sz="2200" dirty="0"/>
              <a:t>Beslissing door gemeentelijke autoriteiten in geval van onbewoonbaarheid:</a:t>
            </a:r>
          </a:p>
          <a:p>
            <a:pPr marL="914400" lvl="1" indent="-457200">
              <a:buFont typeface="Courier New" panose="02070309020205020404" pitchFamily="49" charset="0"/>
              <a:buChar char="o"/>
            </a:pPr>
            <a:r>
              <a:rPr lang="nl-BE" sz="2000" dirty="0"/>
              <a:t>Gemeentelijk initiatief</a:t>
            </a:r>
          </a:p>
          <a:p>
            <a:pPr marL="914400" lvl="1" indent="-457200">
              <a:buFont typeface="Courier New" panose="02070309020205020404" pitchFamily="49" charset="0"/>
              <a:buChar char="o"/>
            </a:pPr>
            <a:r>
              <a:rPr lang="nl-BE" sz="2000" dirty="0"/>
              <a:t>Toepassing van een beslissing van de DGHI</a:t>
            </a:r>
            <a:endParaRPr lang="nl-BE" sz="2200" dirty="0"/>
          </a:p>
        </p:txBody>
      </p:sp>
      <p:sp>
        <p:nvSpPr>
          <p:cNvPr id="9" name="ZoneTexte 8"/>
          <p:cNvSpPr txBox="1"/>
          <p:nvPr/>
        </p:nvSpPr>
        <p:spPr>
          <a:xfrm>
            <a:off x="7896200" y="616686"/>
            <a:ext cx="2664296" cy="5324535"/>
          </a:xfrm>
          <a:prstGeom prst="rect">
            <a:avLst/>
          </a:prstGeom>
          <a:noFill/>
        </p:spPr>
        <p:txBody>
          <a:bodyPr wrap="square" rtlCol="0">
            <a:spAutoFit/>
          </a:bodyPr>
          <a:lstStyle/>
          <a:p>
            <a:r>
              <a:rPr lang="nl-BE" sz="2000" b="1" dirty="0"/>
              <a:t>3. Illegaal </a:t>
            </a:r>
          </a:p>
          <a:p>
            <a:endParaRPr lang="nl-BE" sz="2000" b="1" dirty="0"/>
          </a:p>
          <a:p>
            <a:pPr marL="342900" indent="-342900">
              <a:buFontTx/>
              <a:buChar char="-"/>
            </a:pPr>
            <a:r>
              <a:rPr lang="nl-BE" sz="2000" dirty="0"/>
              <a:t>Zeker heel frequent</a:t>
            </a:r>
          </a:p>
          <a:p>
            <a:pPr marL="342900" indent="-342900">
              <a:buFontTx/>
              <a:buChar char="-"/>
            </a:pPr>
            <a:endParaRPr lang="nl-BE" sz="2000" dirty="0"/>
          </a:p>
          <a:p>
            <a:pPr marL="342900" indent="-342900">
              <a:buFontTx/>
              <a:buChar char="-"/>
            </a:pPr>
            <a:r>
              <a:rPr lang="nl-BE" sz="2000" dirty="0"/>
              <a:t>Buiten alle wettelijke en formele kaders</a:t>
            </a:r>
          </a:p>
          <a:p>
            <a:pPr marL="342900" indent="-342900">
              <a:buFontTx/>
              <a:buChar char="-"/>
            </a:pPr>
            <a:endParaRPr lang="nl-BE" sz="2000" dirty="0"/>
          </a:p>
          <a:p>
            <a:pPr marL="342900" indent="-342900">
              <a:buFontTx/>
              <a:buChar char="-"/>
            </a:pPr>
            <a:r>
              <a:rPr lang="nl-BE" sz="2000" dirty="0"/>
              <a:t>vb. Verhuurder die zelf overgaat tot een uithuiszetting, verandering van het slot, bedreigingen, valse opzeg, afsluiting van de gas, …</a:t>
            </a:r>
          </a:p>
          <a:p>
            <a:pPr marL="342900" indent="-342900">
              <a:buFontTx/>
              <a:buChar char="-"/>
            </a:pPr>
            <a:endParaRPr lang="nl-BE" sz="2000" dirty="0"/>
          </a:p>
        </p:txBody>
      </p:sp>
    </p:spTree>
    <p:extLst>
      <p:ext uri="{BB962C8B-B14F-4D97-AF65-F5344CB8AC3E}">
        <p14:creationId xmlns:p14="http://schemas.microsoft.com/office/powerpoint/2010/main" val="27977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nvPr>
        </p:nvGraphicFramePr>
        <p:xfrm>
          <a:off x="3094881" y="907056"/>
          <a:ext cx="5184576" cy="583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Bulle ronde 7"/>
          <p:cNvSpPr/>
          <p:nvPr/>
        </p:nvSpPr>
        <p:spPr>
          <a:xfrm>
            <a:off x="8133098" y="548680"/>
            <a:ext cx="2534902" cy="1593488"/>
          </a:xfrm>
          <a:prstGeom prst="wedgeEllipseCallout">
            <a:avLst>
              <a:gd name="adj1" fmla="val -56295"/>
              <a:gd name="adj2" fmla="val 752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Het OCMW wordt verwittigd </a:t>
            </a:r>
            <a:r>
              <a:rPr lang="nl-BE" sz="1300" dirty="0">
                <a:solidFill>
                  <a:schemeClr val="tx1"/>
                </a:solidFill>
              </a:rPr>
              <a:t>(huur van hoofdverblijfplaats/ bewoning zonder titel of recht)</a:t>
            </a:r>
          </a:p>
        </p:txBody>
      </p:sp>
      <p:sp>
        <p:nvSpPr>
          <p:cNvPr id="9" name="Bulle ronde 8"/>
          <p:cNvSpPr/>
          <p:nvPr/>
        </p:nvSpPr>
        <p:spPr>
          <a:xfrm>
            <a:off x="7628742" y="2204865"/>
            <a:ext cx="2880320" cy="1584177"/>
          </a:xfrm>
          <a:prstGeom prst="wedgeEllipseCallout">
            <a:avLst>
              <a:gd name="adj1" fmla="val -59159"/>
              <a:gd name="adj2" fmla="val -3882"/>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Deurwaarder bekent het vonnis</a:t>
            </a:r>
          </a:p>
          <a:p>
            <a:pPr algn="ctr"/>
            <a:r>
              <a:rPr lang="nl-BE" sz="1300" dirty="0">
                <a:solidFill>
                  <a:schemeClr val="tx1"/>
                </a:solidFill>
              </a:rPr>
              <a:t>(OCMW wordt enkel op de hoogte gebracht bij bep. contracttypes )</a:t>
            </a:r>
          </a:p>
        </p:txBody>
      </p:sp>
      <p:graphicFrame>
        <p:nvGraphicFramePr>
          <p:cNvPr id="12" name="Diagramme 11"/>
          <p:cNvGraphicFramePr/>
          <p:nvPr>
            <p:extLst/>
          </p:nvPr>
        </p:nvGraphicFramePr>
        <p:xfrm>
          <a:off x="1582713" y="2924944"/>
          <a:ext cx="2844316" cy="18510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ZoneTexte 12"/>
          <p:cNvSpPr txBox="1"/>
          <p:nvPr/>
        </p:nvSpPr>
        <p:spPr>
          <a:xfrm>
            <a:off x="1798737" y="3429000"/>
            <a:ext cx="2088232" cy="369332"/>
          </a:xfrm>
          <a:prstGeom prst="rect">
            <a:avLst/>
          </a:prstGeom>
          <a:noFill/>
        </p:spPr>
        <p:txBody>
          <a:bodyPr wrap="square" rtlCol="0">
            <a:spAutoFit/>
          </a:bodyPr>
          <a:lstStyle/>
          <a:p>
            <a:endParaRPr lang="nl-BE" dirty="0"/>
          </a:p>
        </p:txBody>
      </p:sp>
      <p:sp>
        <p:nvSpPr>
          <p:cNvPr id="14" name="ZoneTexte 13"/>
          <p:cNvSpPr txBox="1"/>
          <p:nvPr/>
        </p:nvSpPr>
        <p:spPr>
          <a:xfrm>
            <a:off x="1636160" y="3362546"/>
            <a:ext cx="2682857" cy="923330"/>
          </a:xfrm>
          <a:prstGeom prst="rect">
            <a:avLst/>
          </a:prstGeom>
          <a:noFill/>
        </p:spPr>
        <p:txBody>
          <a:bodyPr wrap="square" rtlCol="0">
            <a:spAutoFit/>
          </a:bodyPr>
          <a:lstStyle/>
          <a:p>
            <a:r>
              <a:rPr lang="nl-BE" dirty="0"/>
              <a:t>Wettelijke termijn in acht te nemen tussen het vonnis en de uithuiszetting</a:t>
            </a:r>
          </a:p>
        </p:txBody>
      </p:sp>
      <p:sp>
        <p:nvSpPr>
          <p:cNvPr id="15" name="Bulle ronde 14"/>
          <p:cNvSpPr/>
          <p:nvPr/>
        </p:nvSpPr>
        <p:spPr>
          <a:xfrm>
            <a:off x="6983313" y="3789040"/>
            <a:ext cx="3096344" cy="1544961"/>
          </a:xfrm>
          <a:prstGeom prst="wedgeEllipseCallout">
            <a:avLst>
              <a:gd name="adj1" fmla="val -55001"/>
              <a:gd name="adj2" fmla="val -15449"/>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Bericht van de deurwaarder aan de huurder ten minste 5 dagen voor de uithuiszetting</a:t>
            </a:r>
          </a:p>
        </p:txBody>
      </p:sp>
      <p:sp>
        <p:nvSpPr>
          <p:cNvPr id="16" name="Bulle ronde 15"/>
          <p:cNvSpPr/>
          <p:nvPr/>
        </p:nvSpPr>
        <p:spPr>
          <a:xfrm>
            <a:off x="6537177" y="5334001"/>
            <a:ext cx="3542481" cy="1523999"/>
          </a:xfrm>
          <a:prstGeom prst="wedgeEllipseCallout">
            <a:avLst>
              <a:gd name="adj1" fmla="val -58913"/>
              <a:gd name="adj2" fmla="val -16262"/>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Verplichte aanwezigheid van de deurwaarder, de politie en het gemeentelijk depot </a:t>
            </a:r>
            <a:r>
              <a:rPr lang="nl-BE" sz="1400" dirty="0">
                <a:solidFill>
                  <a:schemeClr val="tx1"/>
                </a:solidFill>
              </a:rPr>
              <a:t>(OCMW soms aanwezig)</a:t>
            </a:r>
          </a:p>
        </p:txBody>
      </p:sp>
      <p:sp>
        <p:nvSpPr>
          <p:cNvPr id="17" name="Rectangle 16"/>
          <p:cNvSpPr/>
          <p:nvPr/>
        </p:nvSpPr>
        <p:spPr>
          <a:xfrm>
            <a:off x="1919537" y="33114"/>
            <a:ext cx="7900675" cy="507831"/>
          </a:xfrm>
          <a:prstGeom prst="rect">
            <a:avLst/>
          </a:prstGeom>
        </p:spPr>
        <p:txBody>
          <a:bodyPr wrap="square">
            <a:spAutoFit/>
          </a:bodyPr>
          <a:lstStyle/>
          <a:p>
            <a:pPr algn="ctr"/>
            <a:r>
              <a:rPr lang="nl-BE" sz="2700" dirty="0">
                <a:solidFill>
                  <a:schemeClr val="bg1"/>
                </a:solidFill>
              </a:rPr>
              <a:t>Gerechtelijke uithuiszetting: verschillende stappen</a:t>
            </a:r>
          </a:p>
        </p:txBody>
      </p:sp>
      <p:sp>
        <p:nvSpPr>
          <p:cNvPr id="18" name="Rectangle 17"/>
          <p:cNvSpPr/>
          <p:nvPr/>
        </p:nvSpPr>
        <p:spPr>
          <a:xfrm>
            <a:off x="2014761" y="5334000"/>
            <a:ext cx="2736304" cy="1407368"/>
          </a:xfrm>
          <a:prstGeom prst="wedgeRectCallout">
            <a:avLst>
              <a:gd name="adj1" fmla="val 49942"/>
              <a:gd name="adj2" fmla="val 1540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Wegnemen en bewaren (6 maanden) van de goederen van de huurder door de gemeentelijke administratie</a:t>
            </a:r>
          </a:p>
        </p:txBody>
      </p:sp>
    </p:spTree>
    <p:extLst>
      <p:ext uri="{BB962C8B-B14F-4D97-AF65-F5344CB8AC3E}">
        <p14:creationId xmlns:p14="http://schemas.microsoft.com/office/powerpoint/2010/main" val="29303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Graphic spid="12" grpId="0">
        <p:bldAsOne/>
      </p:bldGraphic>
      <p:bldP spid="14" grpId="0"/>
      <p:bldP spid="15"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751066" y="926022"/>
            <a:ext cx="8689868" cy="4970447"/>
          </a:xfrm>
          <a:prstGeom prst="rect">
            <a:avLst/>
          </a:prstGeom>
        </p:spPr>
      </p:pic>
      <p:sp>
        <p:nvSpPr>
          <p:cNvPr id="4" name="Rectangle 3"/>
          <p:cNvSpPr/>
          <p:nvPr/>
        </p:nvSpPr>
        <p:spPr>
          <a:xfrm>
            <a:off x="2942829" y="2252772"/>
            <a:ext cx="6332526" cy="2123658"/>
          </a:xfrm>
          <a:prstGeom prst="rect">
            <a:avLst/>
          </a:prstGeom>
        </p:spPr>
        <p:txBody>
          <a:bodyPr wrap="square">
            <a:spAutoFit/>
          </a:bodyPr>
          <a:lstStyle/>
          <a:p>
            <a:r>
              <a:rPr lang="fr-BE" sz="6000" dirty="0" err="1" smtClean="0">
                <a:solidFill>
                  <a:srgbClr val="FFFFFF"/>
                </a:solidFill>
                <a:latin typeface="+mj-lt"/>
              </a:rPr>
              <a:t>Welzijnsbarometer</a:t>
            </a:r>
            <a:endParaRPr lang="fr-BE" sz="6000" dirty="0" smtClean="0">
              <a:solidFill>
                <a:srgbClr val="FFFFFF"/>
              </a:solidFill>
              <a:latin typeface="+mj-lt"/>
            </a:endParaRPr>
          </a:p>
          <a:p>
            <a:endParaRPr lang="fr-BE" sz="4400" dirty="0">
              <a:solidFill>
                <a:srgbClr val="FFFFFF"/>
              </a:solidFill>
              <a:latin typeface="+mj-lt"/>
            </a:endParaRPr>
          </a:p>
          <a:p>
            <a:r>
              <a:rPr lang="fr-BE" sz="2800" dirty="0" err="1" smtClean="0">
                <a:solidFill>
                  <a:srgbClr val="FFFFFF"/>
                </a:solidFill>
                <a:latin typeface="+mj-lt"/>
              </a:rPr>
              <a:t>Armoederapport</a:t>
            </a:r>
            <a:r>
              <a:rPr lang="fr-BE" sz="2800" dirty="0" smtClean="0">
                <a:solidFill>
                  <a:srgbClr val="FFFFFF"/>
                </a:solidFill>
                <a:latin typeface="+mj-lt"/>
              </a:rPr>
              <a:t> </a:t>
            </a:r>
            <a:r>
              <a:rPr lang="fr-BE" sz="2800" dirty="0">
                <a:solidFill>
                  <a:srgbClr val="FFFFFF"/>
                </a:solidFill>
                <a:latin typeface="+mj-lt"/>
              </a:rPr>
              <a:t>2018</a:t>
            </a:r>
            <a:endParaRPr lang="fr-BE" sz="3200" dirty="0">
              <a:latin typeface="+mj-lt"/>
            </a:endParaRP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7593" y="5963727"/>
            <a:ext cx="3702537" cy="731969"/>
          </a:xfrm>
          <a:prstGeom prst="rect">
            <a:avLst/>
          </a:prstGeom>
        </p:spPr>
      </p:pic>
      <p:grpSp>
        <p:nvGrpSpPr>
          <p:cNvPr id="17" name="Group 5"/>
          <p:cNvGrpSpPr>
            <a:grpSpLocks/>
          </p:cNvGrpSpPr>
          <p:nvPr/>
        </p:nvGrpSpPr>
        <p:grpSpPr bwMode="auto">
          <a:xfrm>
            <a:off x="2942829" y="-16346"/>
            <a:ext cx="6227123" cy="875110"/>
            <a:chOff x="924" y="0"/>
            <a:chExt cx="3922" cy="735"/>
          </a:xfrm>
        </p:grpSpPr>
        <p:grpSp>
          <p:nvGrpSpPr>
            <p:cNvPr id="18" name="Group 6"/>
            <p:cNvGrpSpPr>
              <a:grpSpLocks/>
            </p:cNvGrpSpPr>
            <p:nvPr/>
          </p:nvGrpSpPr>
          <p:grpSpPr bwMode="auto">
            <a:xfrm>
              <a:off x="2556" y="0"/>
              <a:ext cx="648" cy="725"/>
              <a:chOff x="2533" y="0"/>
              <a:chExt cx="648" cy="725"/>
            </a:xfrm>
          </p:grpSpPr>
          <p:sp>
            <p:nvSpPr>
              <p:cNvPr id="21" name="Rectangle 20"/>
              <p:cNvSpPr>
                <a:spLocks noChangeArrowheads="1"/>
              </p:cNvSpPr>
              <p:nvPr/>
            </p:nvSpPr>
            <p:spPr bwMode="auto">
              <a:xfrm>
                <a:off x="2533" y="0"/>
                <a:ext cx="648" cy="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endParaRPr lang="fr-BE" altLang="fr-FR" sz="1350"/>
              </a:p>
            </p:txBody>
          </p:sp>
          <p:pic>
            <p:nvPicPr>
              <p:cNvPr id="2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3" y="99"/>
                <a:ext cx="63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9"/>
            <p:cNvSpPr txBox="1">
              <a:spLocks noChangeArrowheads="1"/>
            </p:cNvSpPr>
            <p:nvPr/>
          </p:nvSpPr>
          <p:spPr bwMode="auto">
            <a:xfrm>
              <a:off x="924" y="140"/>
              <a:ext cx="163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OBSERVATOIRE</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DE LA SANTÉ ET DU SOCIAL</a:t>
              </a:r>
            </a:p>
            <a:p>
              <a:pPr algn="r" eaLnBrk="1" hangingPunct="1">
                <a:lnSpc>
                  <a:spcPct val="100000"/>
                </a:lnSpc>
                <a:spcBef>
                  <a:spcPct val="0"/>
                </a:spcBef>
                <a:buFontTx/>
                <a:buNone/>
              </a:pPr>
              <a:r>
                <a:rPr lang="fr-FR" altLang="fr-FR" sz="1500" b="1" baseline="30000" dirty="0">
                  <a:solidFill>
                    <a:srgbClr val="7030A0"/>
                  </a:solidFill>
                  <a:latin typeface="Arial" panose="020B0604020202020204" pitchFamily="34" charset="0"/>
                </a:rPr>
                <a:t>BRUXELLES</a:t>
              </a:r>
            </a:p>
          </p:txBody>
        </p:sp>
        <p:sp>
          <p:nvSpPr>
            <p:cNvPr id="20" name="Text Box 10"/>
            <p:cNvSpPr txBox="1">
              <a:spLocks noChangeArrowheads="1"/>
            </p:cNvSpPr>
            <p:nvPr/>
          </p:nvSpPr>
          <p:spPr bwMode="auto">
            <a:xfrm>
              <a:off x="3214" y="140"/>
              <a:ext cx="1632"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pPr>
              <a:r>
                <a:rPr lang="fr-FR" altLang="fr-FR" sz="1500" b="1" baseline="30000" dirty="0">
                  <a:solidFill>
                    <a:srgbClr val="7030A0"/>
                  </a:solidFill>
                  <a:latin typeface="Myriad Pro"/>
                </a:rPr>
                <a:t>OBSERVATORIUM</a:t>
              </a:r>
            </a:p>
            <a:p>
              <a:pPr eaLnBrk="1" hangingPunct="1">
                <a:lnSpc>
                  <a:spcPct val="100000"/>
                </a:lnSpc>
                <a:spcBef>
                  <a:spcPct val="0"/>
                </a:spcBef>
                <a:buFontTx/>
                <a:buNone/>
              </a:pPr>
              <a:r>
                <a:rPr lang="fr-FR" altLang="fr-FR" sz="1500" b="1" baseline="30000" dirty="0">
                  <a:solidFill>
                    <a:srgbClr val="7030A0"/>
                  </a:solidFill>
                  <a:latin typeface="Myriad Pro"/>
                </a:rPr>
                <a:t>VOOR GEZONDHEID EN WELZIJN</a:t>
              </a:r>
            </a:p>
            <a:p>
              <a:pPr eaLnBrk="1" hangingPunct="1">
                <a:lnSpc>
                  <a:spcPct val="100000"/>
                </a:lnSpc>
                <a:spcBef>
                  <a:spcPct val="0"/>
                </a:spcBef>
                <a:buFontTx/>
                <a:buNone/>
              </a:pPr>
              <a:r>
                <a:rPr lang="fr-FR" altLang="fr-FR" sz="1500" b="1" baseline="30000" dirty="0">
                  <a:solidFill>
                    <a:srgbClr val="7030A0"/>
                  </a:solidFill>
                  <a:latin typeface="Myriad Pro"/>
                </a:rPr>
                <a:t>BRUSSEL</a:t>
              </a:r>
            </a:p>
            <a:p>
              <a:pPr eaLnBrk="1" hangingPunct="1">
                <a:lnSpc>
                  <a:spcPct val="100000"/>
                </a:lnSpc>
                <a:spcBef>
                  <a:spcPct val="0"/>
                </a:spcBef>
                <a:buFontTx/>
                <a:buNone/>
              </a:pPr>
              <a:endParaRPr lang="fr-FR" altLang="fr-FR" sz="1500" b="1" baseline="30000" dirty="0">
                <a:solidFill>
                  <a:srgbClr val="7030A0"/>
                </a:solidFill>
                <a:latin typeface="Myriad Pro"/>
              </a:endParaRPr>
            </a:p>
          </p:txBody>
        </p:sp>
      </p:grpSp>
    </p:spTree>
    <p:extLst>
      <p:ext uri="{BB962C8B-B14F-4D97-AF65-F5344CB8AC3E}">
        <p14:creationId xmlns:p14="http://schemas.microsoft.com/office/powerpoint/2010/main" val="710636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nvPr>
        </p:nvGraphicFramePr>
        <p:xfrm>
          <a:off x="3108177" y="907056"/>
          <a:ext cx="5184576" cy="5834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Bulle ronde 7"/>
          <p:cNvSpPr/>
          <p:nvPr/>
        </p:nvSpPr>
        <p:spPr>
          <a:xfrm>
            <a:off x="8146394" y="548680"/>
            <a:ext cx="2558119" cy="1593488"/>
          </a:xfrm>
          <a:prstGeom prst="wedgeEllipseCallout">
            <a:avLst>
              <a:gd name="adj1" fmla="val -56295"/>
              <a:gd name="adj2" fmla="val 752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rPr>
              <a:t>Het OCMW wordt verwittigd </a:t>
            </a:r>
            <a:r>
              <a:rPr lang="nl-BE" sz="1300" dirty="0">
                <a:solidFill>
                  <a:schemeClr val="tx1"/>
                </a:solidFill>
              </a:rPr>
              <a:t>(huur van hoofdverblijfplaats/ bewoning zonder titel of recht)</a:t>
            </a:r>
          </a:p>
        </p:txBody>
      </p:sp>
      <p:graphicFrame>
        <p:nvGraphicFramePr>
          <p:cNvPr id="12" name="Diagramme 11"/>
          <p:cNvGraphicFramePr/>
          <p:nvPr>
            <p:extLst/>
          </p:nvPr>
        </p:nvGraphicFramePr>
        <p:xfrm>
          <a:off x="1596009" y="2924944"/>
          <a:ext cx="2844316" cy="18510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ZoneTexte 12"/>
          <p:cNvSpPr txBox="1"/>
          <p:nvPr/>
        </p:nvSpPr>
        <p:spPr>
          <a:xfrm>
            <a:off x="1812033" y="3429000"/>
            <a:ext cx="2088232" cy="369332"/>
          </a:xfrm>
          <a:prstGeom prst="rect">
            <a:avLst/>
          </a:prstGeom>
          <a:noFill/>
        </p:spPr>
        <p:txBody>
          <a:bodyPr wrap="square" rtlCol="0">
            <a:spAutoFit/>
          </a:bodyPr>
          <a:lstStyle/>
          <a:p>
            <a:endParaRPr lang="nl-BE" dirty="0"/>
          </a:p>
        </p:txBody>
      </p:sp>
      <p:sp>
        <p:nvSpPr>
          <p:cNvPr id="14" name="ZoneTexte 13"/>
          <p:cNvSpPr txBox="1"/>
          <p:nvPr/>
        </p:nvSpPr>
        <p:spPr>
          <a:xfrm>
            <a:off x="1649456" y="3362546"/>
            <a:ext cx="2682857" cy="923330"/>
          </a:xfrm>
          <a:prstGeom prst="rect">
            <a:avLst/>
          </a:prstGeom>
          <a:noFill/>
        </p:spPr>
        <p:txBody>
          <a:bodyPr wrap="square" rtlCol="0">
            <a:spAutoFit/>
          </a:bodyPr>
          <a:lstStyle/>
          <a:p>
            <a:r>
              <a:rPr lang="nl-BE" dirty="0"/>
              <a:t>Wettelijke termijn in acht te nemen tussen het vonnis en de uithuiszetting</a:t>
            </a:r>
          </a:p>
        </p:txBody>
      </p:sp>
      <p:sp>
        <p:nvSpPr>
          <p:cNvPr id="17" name="Rectangle 16"/>
          <p:cNvSpPr/>
          <p:nvPr/>
        </p:nvSpPr>
        <p:spPr>
          <a:xfrm>
            <a:off x="1919537" y="33114"/>
            <a:ext cx="7900675" cy="507831"/>
          </a:xfrm>
          <a:prstGeom prst="rect">
            <a:avLst/>
          </a:prstGeom>
        </p:spPr>
        <p:txBody>
          <a:bodyPr wrap="square">
            <a:spAutoFit/>
          </a:bodyPr>
          <a:lstStyle/>
          <a:p>
            <a:pPr algn="ctr"/>
            <a:r>
              <a:rPr lang="nl-BE" sz="2700" dirty="0">
                <a:solidFill>
                  <a:schemeClr val="bg1"/>
                </a:solidFill>
              </a:rPr>
              <a:t>Gerechtelijke uithuiszetting: verschillende stappen</a:t>
            </a:r>
          </a:p>
        </p:txBody>
      </p:sp>
      <p:sp>
        <p:nvSpPr>
          <p:cNvPr id="18" name="Rectangle 17"/>
          <p:cNvSpPr/>
          <p:nvPr/>
        </p:nvSpPr>
        <p:spPr>
          <a:xfrm>
            <a:off x="2028057" y="5334000"/>
            <a:ext cx="2736304" cy="1407368"/>
          </a:xfrm>
          <a:prstGeom prst="wedgeRectCallout">
            <a:avLst>
              <a:gd name="adj1" fmla="val 49942"/>
              <a:gd name="adj2" fmla="val 15408"/>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solidFill>
                  <a:schemeClr val="tx1"/>
                </a:solidFill>
              </a:rPr>
              <a:t>Wegnemen en bewaren (6 maanden) van de goederen van de huurder door de gemeentelijke administratie</a:t>
            </a:r>
          </a:p>
        </p:txBody>
      </p:sp>
    </p:spTree>
    <p:extLst>
      <p:ext uri="{BB962C8B-B14F-4D97-AF65-F5344CB8AC3E}">
        <p14:creationId xmlns:p14="http://schemas.microsoft.com/office/powerpoint/2010/main" val="35837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2" grpId="0">
        <p:bldAsOne/>
      </p:bldGraphic>
      <p:bldP spid="14" grpId="0"/>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1415480" y="2276872"/>
            <a:ext cx="9144000" cy="1569660"/>
          </a:xfrm>
          <a:prstGeom prst="rect">
            <a:avLst/>
          </a:prstGeom>
          <a:noFill/>
          <a:ln w="9525">
            <a:noFill/>
            <a:miter lim="800000"/>
            <a:headEnd/>
            <a:tailEnd/>
          </a:ln>
        </p:spPr>
        <p:txBody>
          <a:bodyPr>
            <a:spAutoFit/>
          </a:bodyPr>
          <a:lstStyle/>
          <a:p>
            <a:pPr algn="ctr">
              <a:defRPr/>
            </a:pPr>
            <a:r>
              <a:rPr lang="fr-BE" sz="4800" cap="small" dirty="0" err="1">
                <a:solidFill>
                  <a:schemeClr val="bg1"/>
                </a:solidFill>
                <a:latin typeface="Tahoma" pitchFamily="34" charset="0"/>
                <a:ea typeface="Tahoma" pitchFamily="34" charset="0"/>
                <a:cs typeface="Tahoma" pitchFamily="34" charset="0"/>
              </a:rPr>
              <a:t>Hoeveel</a:t>
            </a:r>
            <a:r>
              <a:rPr lang="fr-BE" sz="4800" cap="small" dirty="0">
                <a:solidFill>
                  <a:schemeClr val="bg1"/>
                </a:solidFill>
                <a:latin typeface="Tahoma" pitchFamily="34" charset="0"/>
                <a:ea typeface="Tahoma" pitchFamily="34" charset="0"/>
                <a:cs typeface="Tahoma" pitchFamily="34" charset="0"/>
              </a:rPr>
              <a:t> </a:t>
            </a:r>
            <a:r>
              <a:rPr lang="fr-BE" sz="4800" cap="small" dirty="0" err="1">
                <a:solidFill>
                  <a:schemeClr val="bg1"/>
                </a:solidFill>
                <a:latin typeface="Tahoma" pitchFamily="34" charset="0"/>
                <a:ea typeface="Tahoma" pitchFamily="34" charset="0"/>
                <a:cs typeface="Tahoma" pitchFamily="34" charset="0"/>
              </a:rPr>
              <a:t>uithuiszettingen</a:t>
            </a:r>
            <a:r>
              <a:rPr lang="fr-BE" sz="4800" cap="small" dirty="0">
                <a:solidFill>
                  <a:schemeClr val="bg1"/>
                </a:solidFill>
                <a:latin typeface="Tahoma" pitchFamily="34" charset="0"/>
                <a:ea typeface="Tahoma" pitchFamily="34" charset="0"/>
                <a:cs typeface="Tahoma" pitchFamily="34" charset="0"/>
              </a:rPr>
              <a:t> in het Brussels </a:t>
            </a:r>
            <a:r>
              <a:rPr lang="fr-BE" sz="4800" cap="small" dirty="0" err="1">
                <a:solidFill>
                  <a:schemeClr val="bg1"/>
                </a:solidFill>
                <a:latin typeface="Tahoma" pitchFamily="34" charset="0"/>
                <a:ea typeface="Tahoma" pitchFamily="34" charset="0"/>
                <a:cs typeface="Tahoma" pitchFamily="34" charset="0"/>
              </a:rPr>
              <a:t>Gewest</a:t>
            </a:r>
            <a:r>
              <a:rPr lang="fr-BE" sz="4800" cap="small" dirty="0">
                <a:solidFill>
                  <a:schemeClr val="bg1"/>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4050238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919538" y="245289"/>
            <a:ext cx="9105861" cy="492443"/>
          </a:xfrm>
          <a:prstGeom prst="rect">
            <a:avLst/>
          </a:prstGeom>
          <a:noFill/>
          <a:ln w="9525">
            <a:noFill/>
            <a:miter lim="800000"/>
            <a:headEnd/>
            <a:tailEnd/>
          </a:ln>
        </p:spPr>
        <p:txBody>
          <a:bodyPr>
            <a:spAutoFit/>
          </a:bodyPr>
          <a:lstStyle/>
          <a:p>
            <a:pPr>
              <a:defRPr/>
            </a:pPr>
            <a:endParaRPr lang="nl-BE" sz="2600" dirty="0">
              <a:latin typeface="Times New Roman" pitchFamily="18" charset="0"/>
            </a:endParaRPr>
          </a:p>
        </p:txBody>
      </p:sp>
      <p:sp>
        <p:nvSpPr>
          <p:cNvPr id="5" name="ZoneTexte 4"/>
          <p:cNvSpPr txBox="1"/>
          <p:nvPr/>
        </p:nvSpPr>
        <p:spPr>
          <a:xfrm>
            <a:off x="1631505" y="1052737"/>
            <a:ext cx="8926349" cy="6124754"/>
          </a:xfrm>
          <a:prstGeom prst="rect">
            <a:avLst/>
          </a:prstGeom>
          <a:noFill/>
        </p:spPr>
        <p:txBody>
          <a:bodyPr wrap="square" rtlCol="0">
            <a:spAutoFit/>
          </a:bodyPr>
          <a:lstStyle/>
          <a:p>
            <a:pPr marL="342900" indent="-342900">
              <a:buFontTx/>
              <a:buChar char="-"/>
            </a:pPr>
            <a:r>
              <a:rPr lang="nl-BE" sz="2600" dirty="0"/>
              <a:t>Geen gecentraliseerde, systematische, exhaustieve en gevalideerde  gegevens over deze problematiek</a:t>
            </a:r>
          </a:p>
          <a:p>
            <a:r>
              <a:rPr lang="nl-BE" sz="2600" dirty="0">
                <a:cs typeface="Times New Roman" panose="02020603050405020304" pitchFamily="18" charset="0"/>
              </a:rPr>
              <a:t>→ </a:t>
            </a:r>
            <a:r>
              <a:rPr lang="nl-BE" sz="2600" b="1" dirty="0">
                <a:cs typeface="Times New Roman" panose="02020603050405020304" pitchFamily="18" charset="0"/>
              </a:rPr>
              <a:t>Onzichtbaarheid</a:t>
            </a:r>
            <a:r>
              <a:rPr lang="nl-BE" sz="2600" dirty="0">
                <a:cs typeface="Times New Roman" panose="02020603050405020304" pitchFamily="18" charset="0"/>
              </a:rPr>
              <a:t>!</a:t>
            </a:r>
          </a:p>
          <a:p>
            <a:endParaRPr lang="nl-BE" sz="2600" dirty="0">
              <a:cs typeface="Times New Roman" panose="02020603050405020304" pitchFamily="18" charset="0"/>
            </a:endParaRPr>
          </a:p>
          <a:p>
            <a:pPr marL="342900" indent="-342900">
              <a:buFontTx/>
              <a:buChar char="-"/>
            </a:pPr>
            <a:r>
              <a:rPr lang="nl-BE" sz="2600" dirty="0">
                <a:cs typeface="Times New Roman" panose="02020603050405020304" pitchFamily="18" charset="0"/>
              </a:rPr>
              <a:t>3 instanties aan de bron van gegevens:</a:t>
            </a:r>
          </a:p>
          <a:p>
            <a:pPr marL="800100" lvl="1" indent="-342900">
              <a:buFontTx/>
              <a:buChar char="-"/>
            </a:pPr>
            <a:r>
              <a:rPr lang="nl-BE" sz="2600" dirty="0">
                <a:cs typeface="Times New Roman" panose="02020603050405020304" pitchFamily="18" charset="0"/>
              </a:rPr>
              <a:t>Vrederechters, via FOD justitie (vragen en uitspraken over uithuiszettingen</a:t>
            </a:r>
            <a:r>
              <a:rPr lang="nl-BE" sz="2600" dirty="0" smtClean="0">
                <a:cs typeface="Times New Roman" panose="02020603050405020304" pitchFamily="18" charset="0"/>
              </a:rPr>
              <a:t>)</a:t>
            </a:r>
          </a:p>
          <a:p>
            <a:pPr lvl="1"/>
            <a:r>
              <a:rPr lang="nl-BE" sz="2600" dirty="0" smtClean="0">
                <a:solidFill>
                  <a:schemeClr val="accent1"/>
                </a:solidFill>
                <a:cs typeface="Times New Roman" panose="02020603050405020304" pitchFamily="18" charset="0"/>
              </a:rPr>
              <a:t>-&gt; nog niet beschikbaar</a:t>
            </a:r>
            <a:endParaRPr lang="nl-BE" sz="2600" dirty="0">
              <a:solidFill>
                <a:schemeClr val="accent1"/>
              </a:solidFill>
              <a:cs typeface="Times New Roman" panose="02020603050405020304" pitchFamily="18" charset="0"/>
            </a:endParaRPr>
          </a:p>
          <a:p>
            <a:pPr marL="800100" lvl="1" indent="-342900">
              <a:buFontTx/>
              <a:buChar char="-"/>
            </a:pPr>
            <a:r>
              <a:rPr lang="nl-BE" sz="2600" dirty="0">
                <a:cs typeface="Times New Roman" panose="02020603050405020304" pitchFamily="18" charset="0"/>
              </a:rPr>
              <a:t>Gerechtsdeurwaarders, via de Kamers (georganiseerde en effectief uitgevoerde uithuiszettingen)</a:t>
            </a:r>
          </a:p>
          <a:p>
            <a:pPr marL="800100" lvl="1" indent="-342900">
              <a:buFontTx/>
              <a:buChar char="-"/>
            </a:pPr>
            <a:r>
              <a:rPr lang="nl-BE" sz="2600" dirty="0">
                <a:cs typeface="Times New Roman" panose="02020603050405020304" pitchFamily="18" charset="0"/>
              </a:rPr>
              <a:t>Gemeenten (administratieve uithuiszettingen</a:t>
            </a:r>
            <a:r>
              <a:rPr lang="nl-BE" sz="2600" dirty="0" smtClean="0">
                <a:cs typeface="Times New Roman" panose="02020603050405020304" pitchFamily="18" charset="0"/>
              </a:rPr>
              <a:t>)</a:t>
            </a:r>
          </a:p>
          <a:p>
            <a:pPr lvl="1"/>
            <a:endParaRPr lang="nl-BE" sz="2600" dirty="0">
              <a:cs typeface="Times New Roman" panose="02020603050405020304" pitchFamily="18" charset="0"/>
            </a:endParaRPr>
          </a:p>
          <a:p>
            <a:pPr lvl="1"/>
            <a:r>
              <a:rPr lang="nl-BE" sz="2600" dirty="0">
                <a:solidFill>
                  <a:schemeClr val="bg1">
                    <a:lumMod val="65000"/>
                  </a:schemeClr>
                </a:solidFill>
                <a:cs typeface="Times New Roman" panose="02020603050405020304" pitchFamily="18" charset="0"/>
              </a:rPr>
              <a:t>! Illegale uithuiszettingen</a:t>
            </a:r>
          </a:p>
          <a:p>
            <a:pPr lvl="1"/>
            <a:endParaRPr lang="nl-BE" dirty="0">
              <a:solidFill>
                <a:schemeClr val="bg1">
                  <a:lumMod val="65000"/>
                </a:schemeClr>
              </a:solidFill>
              <a:latin typeface="Times New Roman" panose="02020603050405020304" pitchFamily="18" charset="0"/>
              <a:cs typeface="Times New Roman" panose="02020603050405020304" pitchFamily="18" charset="0"/>
            </a:endParaRPr>
          </a:p>
          <a:p>
            <a:pPr lvl="1"/>
            <a:endParaRPr lang="nl-BE" dirty="0">
              <a:solidFill>
                <a:schemeClr val="bg1">
                  <a:lumMod val="65000"/>
                </a:schemeClr>
              </a:solidFill>
              <a:latin typeface="Times New Roman" panose="02020603050405020304" pitchFamily="18" charset="0"/>
              <a:cs typeface="Times New Roman" panose="02020603050405020304" pitchFamily="18" charset="0"/>
            </a:endParaRPr>
          </a:p>
          <a:p>
            <a:pPr lvl="1"/>
            <a:endParaRPr lang="nl-BE" dirty="0"/>
          </a:p>
        </p:txBody>
      </p:sp>
      <p:sp>
        <p:nvSpPr>
          <p:cNvPr id="6" name="Rectangle 5"/>
          <p:cNvSpPr/>
          <p:nvPr/>
        </p:nvSpPr>
        <p:spPr>
          <a:xfrm>
            <a:off x="3667475" y="0"/>
            <a:ext cx="3935308" cy="523220"/>
          </a:xfrm>
          <a:prstGeom prst="rect">
            <a:avLst/>
          </a:prstGeom>
        </p:spPr>
        <p:txBody>
          <a:bodyPr wrap="none">
            <a:spAutoFit/>
          </a:bodyPr>
          <a:lstStyle/>
          <a:p>
            <a:r>
              <a:rPr lang="nl-BE" sz="2800" dirty="0">
                <a:solidFill>
                  <a:schemeClr val="bg1"/>
                </a:solidFill>
              </a:rPr>
              <a:t>Geen officiële statistieken</a:t>
            </a:r>
          </a:p>
        </p:txBody>
      </p:sp>
    </p:spTree>
    <p:extLst>
      <p:ext uri="{BB962C8B-B14F-4D97-AF65-F5344CB8AC3E}">
        <p14:creationId xmlns:p14="http://schemas.microsoft.com/office/powerpoint/2010/main" val="890473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24001" y="27357"/>
            <a:ext cx="9105861" cy="523220"/>
          </a:xfrm>
          <a:prstGeom prst="rect">
            <a:avLst/>
          </a:prstGeom>
          <a:noFill/>
          <a:ln w="9525">
            <a:noFill/>
            <a:miter lim="800000"/>
            <a:headEnd/>
            <a:tailEnd/>
          </a:ln>
        </p:spPr>
        <p:txBody>
          <a:bodyPr>
            <a:spAutoFit/>
          </a:bodyPr>
          <a:lstStyle/>
          <a:p>
            <a:pPr algn="ctr">
              <a:defRPr/>
            </a:pPr>
            <a:r>
              <a:rPr lang="nl-BE" sz="2800" dirty="0">
                <a:solidFill>
                  <a:schemeClr val="bg1"/>
                </a:solidFill>
              </a:rPr>
              <a:t>Gerechtelijke uithuiszetting: voorzichtig met de cijfers!</a:t>
            </a:r>
          </a:p>
        </p:txBody>
      </p:sp>
      <p:sp>
        <p:nvSpPr>
          <p:cNvPr id="5" name="ZoneTexte 4"/>
          <p:cNvSpPr txBox="1"/>
          <p:nvPr/>
        </p:nvSpPr>
        <p:spPr>
          <a:xfrm>
            <a:off x="1919536" y="856358"/>
            <a:ext cx="8568952" cy="5170646"/>
          </a:xfrm>
          <a:prstGeom prst="rect">
            <a:avLst/>
          </a:prstGeom>
          <a:noFill/>
        </p:spPr>
        <p:txBody>
          <a:bodyPr wrap="square" rtlCol="0">
            <a:spAutoFit/>
          </a:bodyPr>
          <a:lstStyle/>
          <a:p>
            <a:pPr marL="342900" indent="-342900">
              <a:buFontTx/>
              <a:buChar char="-"/>
            </a:pPr>
            <a:r>
              <a:rPr lang="nl-BE" sz="2400" dirty="0"/>
              <a:t>Nog geen gegevens vanuit FOD Justitie</a:t>
            </a:r>
          </a:p>
          <a:p>
            <a:r>
              <a:rPr lang="nl-BE" sz="2400" dirty="0"/>
              <a:t> </a:t>
            </a:r>
            <a:r>
              <a:rPr lang="nl-BE" sz="2400" dirty="0">
                <a:latin typeface="Times New Roman" panose="02020603050405020304" pitchFamily="18" charset="0"/>
                <a:cs typeface="Times New Roman" panose="02020603050405020304" pitchFamily="18" charset="0"/>
              </a:rPr>
              <a:t>→ </a:t>
            </a:r>
            <a:r>
              <a:rPr lang="nl-BE" sz="2400" dirty="0"/>
              <a:t>stappen ondernemen bij groot aantal </a:t>
            </a:r>
            <a:r>
              <a:rPr lang="nl-BE" sz="2400" dirty="0" smtClean="0"/>
              <a:t>actoren (zie rapport)</a:t>
            </a:r>
            <a:endParaRPr lang="nl-BE" sz="2400" dirty="0"/>
          </a:p>
          <a:p>
            <a:endParaRPr lang="nl-BE" sz="2400" dirty="0"/>
          </a:p>
          <a:p>
            <a:pPr marL="342900" indent="-342900">
              <a:buFontTx/>
              <a:buChar char="-"/>
            </a:pPr>
            <a:r>
              <a:rPr lang="nl-BE" sz="2400" dirty="0"/>
              <a:t>Verzoeken tot uithuiszetting: de enquête bij de 19 OCMW’s is de meest exhaustieve</a:t>
            </a:r>
          </a:p>
          <a:p>
            <a:pPr marL="800100" lvl="1" indent="-342900">
              <a:buFont typeface="Arial" panose="020B0604020202020204" pitchFamily="34" charset="0"/>
              <a:buChar char="•"/>
            </a:pPr>
            <a:r>
              <a:rPr lang="nl-BE" sz="2400" u="sng" dirty="0"/>
              <a:t>Maar</a:t>
            </a:r>
            <a:r>
              <a:rPr lang="nl-BE" sz="2400" dirty="0"/>
              <a:t>: niet altijd gecodeerd, verschillende methodes om te tellen, …</a:t>
            </a:r>
          </a:p>
          <a:p>
            <a:pPr lvl="1"/>
            <a:endParaRPr lang="nl-BE" sz="2400" dirty="0"/>
          </a:p>
          <a:p>
            <a:pPr marL="342900" indent="-342900">
              <a:buFontTx/>
              <a:buChar char="-"/>
            </a:pPr>
            <a:r>
              <a:rPr lang="nl-BE" sz="2400" dirty="0"/>
              <a:t>Effectieve uithuiszettingen: Kamer van de deurwaarders van het arrondissement Brussel </a:t>
            </a:r>
          </a:p>
          <a:p>
            <a:pPr marL="800100" lvl="1" indent="-342900">
              <a:buFont typeface="Arial" panose="020B0604020202020204" pitchFamily="34" charset="0"/>
              <a:buChar char="•"/>
            </a:pPr>
            <a:r>
              <a:rPr lang="nl-BE" sz="2400" u="sng" dirty="0"/>
              <a:t>Maar</a:t>
            </a:r>
            <a:r>
              <a:rPr lang="nl-BE" sz="2400" dirty="0"/>
              <a:t>: onderschatting</a:t>
            </a:r>
          </a:p>
          <a:p>
            <a:pPr lvl="1"/>
            <a:endParaRPr lang="nl-BE" sz="2400" dirty="0"/>
          </a:p>
          <a:p>
            <a:pPr lvl="0"/>
            <a:r>
              <a:rPr lang="nl-BE" sz="2400" dirty="0">
                <a:solidFill>
                  <a:srgbClr val="C00000"/>
                </a:solidFill>
              </a:rPr>
              <a:t>→ Opgelet bij de interpretatie van de cijfers</a:t>
            </a:r>
            <a:endParaRPr lang="nl-BE" sz="2400" dirty="0"/>
          </a:p>
          <a:p>
            <a:pPr lvl="1"/>
            <a:endParaRPr lang="nl-BE" dirty="0"/>
          </a:p>
        </p:txBody>
      </p:sp>
    </p:spTree>
    <p:extLst>
      <p:ext uri="{BB962C8B-B14F-4D97-AF65-F5344CB8AC3E}">
        <p14:creationId xmlns:p14="http://schemas.microsoft.com/office/powerpoint/2010/main" val="307537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57451" y="1262367"/>
            <a:ext cx="5492634" cy="400110"/>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nl-BE" sz="2000" dirty="0"/>
              <a:t>+/- 5000 verzoeken tot uithuiszetting</a:t>
            </a:r>
          </a:p>
        </p:txBody>
      </p:sp>
      <p:cxnSp>
        <p:nvCxnSpPr>
          <p:cNvPr id="6" name="Connecteur droit avec flèche 5"/>
          <p:cNvCxnSpPr>
            <a:stCxn id="4" idx="2"/>
            <a:endCxn id="9" idx="0"/>
          </p:cNvCxnSpPr>
          <p:nvPr/>
        </p:nvCxnSpPr>
        <p:spPr>
          <a:xfrm flipH="1">
            <a:off x="5900650" y="1662478"/>
            <a:ext cx="3119" cy="100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5900650" y="1980277"/>
            <a:ext cx="4595483" cy="646331"/>
          </a:xfrm>
          <a:prstGeom prst="rect">
            <a:avLst/>
          </a:prstGeom>
          <a:noFill/>
        </p:spPr>
        <p:txBody>
          <a:bodyPr wrap="square" rtlCol="0">
            <a:spAutoFit/>
          </a:bodyPr>
          <a:lstStyle/>
          <a:p>
            <a:r>
              <a:rPr lang="nl-BE" dirty="0"/>
              <a:t>+/- 1 verzochte uithuiszetting op 4 zal worden georganiseerd</a:t>
            </a:r>
          </a:p>
        </p:txBody>
      </p:sp>
      <p:sp>
        <p:nvSpPr>
          <p:cNvPr id="9" name="Rectangle 8"/>
          <p:cNvSpPr/>
          <p:nvPr/>
        </p:nvSpPr>
        <p:spPr>
          <a:xfrm>
            <a:off x="3775982" y="2664478"/>
            <a:ext cx="4249334" cy="436418"/>
          </a:xfrm>
          <a:prstGeom prst="rect">
            <a:avLst/>
          </a:prstGeom>
          <a:solidFill>
            <a:schemeClr val="accent1">
              <a:lumMod val="40000"/>
              <a:lumOff val="60000"/>
            </a:schemeClr>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875" dirty="0">
                <a:solidFill>
                  <a:schemeClr val="tx1"/>
                </a:solidFill>
              </a:rPr>
              <a:t>+/- 1200 georganiseerde uithuiszettingen</a:t>
            </a:r>
          </a:p>
        </p:txBody>
      </p:sp>
      <p:cxnSp>
        <p:nvCxnSpPr>
          <p:cNvPr id="10" name="Connecteur droit avec flèche 9"/>
          <p:cNvCxnSpPr>
            <a:stCxn id="9" idx="2"/>
            <a:endCxn id="12" idx="0"/>
          </p:cNvCxnSpPr>
          <p:nvPr/>
        </p:nvCxnSpPr>
        <p:spPr>
          <a:xfrm>
            <a:off x="5900649" y="3100896"/>
            <a:ext cx="0" cy="975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5891300" y="3402452"/>
            <a:ext cx="4885221" cy="646331"/>
          </a:xfrm>
          <a:prstGeom prst="rect">
            <a:avLst/>
          </a:prstGeom>
          <a:noFill/>
        </p:spPr>
        <p:txBody>
          <a:bodyPr wrap="square" rtlCol="0">
            <a:spAutoFit/>
          </a:bodyPr>
          <a:lstStyle/>
          <a:p>
            <a:r>
              <a:rPr lang="nl-BE" dirty="0"/>
              <a:t>+/- 1 georganiseerde uithuiszetting op 2 zal worden uitgevoerd</a:t>
            </a:r>
          </a:p>
        </p:txBody>
      </p:sp>
      <p:sp>
        <p:nvSpPr>
          <p:cNvPr id="12" name="Rectangle 11"/>
          <p:cNvSpPr/>
          <p:nvPr/>
        </p:nvSpPr>
        <p:spPr>
          <a:xfrm>
            <a:off x="4124989" y="4076628"/>
            <a:ext cx="3551320" cy="436418"/>
          </a:xfrm>
          <a:prstGeom prst="rect">
            <a:avLst/>
          </a:prstGeom>
          <a:solidFill>
            <a:schemeClr val="accent1">
              <a:lumMod val="40000"/>
              <a:lumOff val="60000"/>
            </a:schemeClr>
          </a:solidFill>
          <a:ln w="317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BE" sz="1875" dirty="0">
                <a:solidFill>
                  <a:schemeClr val="tx1"/>
                </a:solidFill>
              </a:rPr>
              <a:t>+/- 600 effectieve uithuiszettingen</a:t>
            </a:r>
          </a:p>
        </p:txBody>
      </p:sp>
      <p:sp>
        <p:nvSpPr>
          <p:cNvPr id="15" name="Rectangle 14"/>
          <p:cNvSpPr/>
          <p:nvPr/>
        </p:nvSpPr>
        <p:spPr>
          <a:xfrm>
            <a:off x="3543396" y="5650608"/>
            <a:ext cx="8648604" cy="1169551"/>
          </a:xfrm>
          <a:prstGeom prst="rect">
            <a:avLst/>
          </a:prstGeom>
        </p:spPr>
        <p:txBody>
          <a:bodyPr wrap="square">
            <a:spAutoFit/>
          </a:bodyPr>
          <a:lstStyle/>
          <a:p>
            <a:r>
              <a:rPr lang="nl-BE" sz="1400" dirty="0">
                <a:latin typeface="+mj-lt"/>
              </a:rPr>
              <a:t>Bron : Enquête bij de Brusselse OCMW’s (verzoeken tot uithuiszetting) en Kamer van deurwaarders arrondissement Brussel (effectieve uithuiszetting), aangevuld met andere bronnen. Men moet telkens voor ogen houden dat deze gegevens </a:t>
            </a:r>
            <a:r>
              <a:rPr lang="nl-BE" sz="1400" b="1" dirty="0">
                <a:latin typeface="+mj-lt"/>
              </a:rPr>
              <a:t>geïnterpreteerd moeten worden met grote voorzichtigheid</a:t>
            </a:r>
            <a:r>
              <a:rPr lang="nl-BE" sz="1400" dirty="0">
                <a:latin typeface="+mj-lt"/>
              </a:rPr>
              <a:t>: bij afwezigheid van officiële statistieken op het moment van de redactie van het rapport, kunnen we enkel komen tot een benaderende grootteorde gebaseerd op onvolledige gegevensbronnen</a:t>
            </a:r>
          </a:p>
        </p:txBody>
      </p:sp>
      <p:sp>
        <p:nvSpPr>
          <p:cNvPr id="18" name="ZoneTexte 17"/>
          <p:cNvSpPr txBox="1"/>
          <p:nvPr/>
        </p:nvSpPr>
        <p:spPr>
          <a:xfrm>
            <a:off x="0" y="89007"/>
            <a:ext cx="12192000" cy="492443"/>
          </a:xfrm>
          <a:prstGeom prst="rect">
            <a:avLst/>
          </a:prstGeom>
          <a:noFill/>
        </p:spPr>
        <p:txBody>
          <a:bodyPr wrap="square" rtlCol="0">
            <a:spAutoFit/>
          </a:bodyPr>
          <a:lstStyle/>
          <a:p>
            <a:pPr algn="ctr"/>
            <a:r>
              <a:rPr lang="nl-BE" sz="2600" dirty="0">
                <a:solidFill>
                  <a:schemeClr val="bg1"/>
                </a:solidFill>
              </a:rPr>
              <a:t>Benadering van het aantal gerechtelijke uithuiszettingen in het Brussels Gewest, 2017</a:t>
            </a:r>
          </a:p>
        </p:txBody>
      </p:sp>
      <p:sp>
        <p:nvSpPr>
          <p:cNvPr id="21" name="ZoneTexte 20"/>
          <p:cNvSpPr txBox="1"/>
          <p:nvPr/>
        </p:nvSpPr>
        <p:spPr>
          <a:xfrm>
            <a:off x="2207568" y="4152355"/>
            <a:ext cx="2448272" cy="400110"/>
          </a:xfrm>
          <a:prstGeom prst="rect">
            <a:avLst/>
          </a:prstGeom>
          <a:noFill/>
        </p:spPr>
        <p:txBody>
          <a:bodyPr wrap="square" rtlCol="0">
            <a:spAutoFit/>
          </a:bodyPr>
          <a:lstStyle/>
          <a:p>
            <a:r>
              <a:rPr lang="nl-BE" sz="2000" dirty="0">
                <a:solidFill>
                  <a:srgbClr val="C00000"/>
                </a:solidFill>
              </a:rPr>
              <a:t>! Onderschatting</a:t>
            </a:r>
          </a:p>
        </p:txBody>
      </p:sp>
    </p:spTree>
    <p:extLst>
      <p:ext uri="{BB962C8B-B14F-4D97-AF65-F5344CB8AC3E}">
        <p14:creationId xmlns:p14="http://schemas.microsoft.com/office/powerpoint/2010/main" val="4113514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40837" y="999392"/>
            <a:ext cx="8710325" cy="5293757"/>
          </a:xfrm>
          <a:prstGeom prst="rect">
            <a:avLst/>
          </a:prstGeom>
          <a:noFill/>
        </p:spPr>
        <p:txBody>
          <a:bodyPr wrap="square" rtlCol="0">
            <a:spAutoFit/>
          </a:bodyPr>
          <a:lstStyle/>
          <a:p>
            <a:pPr marL="342900" indent="-342900">
              <a:buFontTx/>
              <a:buChar char="-"/>
            </a:pPr>
            <a:r>
              <a:rPr lang="nl-BE" sz="2600" dirty="0"/>
              <a:t>Weinig gegevens</a:t>
            </a:r>
          </a:p>
          <a:p>
            <a:endParaRPr lang="nl-BE" sz="2600" dirty="0"/>
          </a:p>
          <a:p>
            <a:pPr marL="342900" indent="-342900">
              <a:buFontTx/>
              <a:buChar char="-"/>
            </a:pPr>
            <a:r>
              <a:rPr lang="nl-BE" sz="2600" dirty="0"/>
              <a:t>Verschillen in praktijken naargelang de gemeente</a:t>
            </a:r>
          </a:p>
          <a:p>
            <a:endParaRPr lang="nl-BE" sz="2600" dirty="0"/>
          </a:p>
          <a:p>
            <a:pPr marL="342900" indent="-342900">
              <a:buFontTx/>
              <a:buChar char="-"/>
            </a:pPr>
            <a:r>
              <a:rPr lang="nl-BE" sz="2600" dirty="0" smtClean="0"/>
              <a:t>DGHI, 2018:</a:t>
            </a:r>
          </a:p>
          <a:p>
            <a:pPr marL="800100" lvl="1" indent="-342900">
              <a:buFontTx/>
              <a:buChar char="-"/>
            </a:pPr>
            <a:r>
              <a:rPr lang="nl-BE" sz="2600" dirty="0" smtClean="0"/>
              <a:t>575 klachten, in verhouding meer in de gemeenten waar armoede belangrijk is</a:t>
            </a:r>
          </a:p>
          <a:p>
            <a:pPr marL="800100" lvl="1" indent="-342900">
              <a:buFontTx/>
              <a:buChar char="-"/>
            </a:pPr>
            <a:r>
              <a:rPr lang="nl-BE" sz="2600" dirty="0" smtClean="0"/>
              <a:t>161 onmiddellijk verbod, 110 na bezoek en 26 omwille van weigering van toegang</a:t>
            </a:r>
          </a:p>
          <a:p>
            <a:pPr lvl="1"/>
            <a:endParaRPr lang="nl-BE" sz="2600" dirty="0" smtClean="0"/>
          </a:p>
          <a:p>
            <a:pPr marL="342900" indent="-342900">
              <a:buFontTx/>
              <a:buChar char="-"/>
            </a:pPr>
            <a:r>
              <a:rPr lang="nl-BE" sz="2600" dirty="0" smtClean="0"/>
              <a:t>Heel </a:t>
            </a:r>
            <a:r>
              <a:rPr lang="nl-BE" sz="2600" dirty="0"/>
              <a:t>weinig uithuiszettingen van gezinnen op basis van een besluit tot onbewoonbaarheid of na een beslissing van de DGHI</a:t>
            </a:r>
          </a:p>
        </p:txBody>
      </p:sp>
      <p:sp>
        <p:nvSpPr>
          <p:cNvPr id="6" name="Rectangle 5"/>
          <p:cNvSpPr/>
          <p:nvPr/>
        </p:nvSpPr>
        <p:spPr>
          <a:xfrm>
            <a:off x="0" y="44624"/>
            <a:ext cx="12192000" cy="523220"/>
          </a:xfrm>
          <a:prstGeom prst="rect">
            <a:avLst/>
          </a:prstGeom>
        </p:spPr>
        <p:txBody>
          <a:bodyPr wrap="square">
            <a:spAutoFit/>
          </a:bodyPr>
          <a:lstStyle/>
          <a:p>
            <a:pPr algn="ctr">
              <a:defRPr/>
            </a:pPr>
            <a:r>
              <a:rPr lang="nl-BE" sz="2800" dirty="0">
                <a:solidFill>
                  <a:schemeClr val="bg1"/>
                </a:solidFill>
                <a:ea typeface="Tahoma" pitchFamily="34" charset="0"/>
                <a:cs typeface="Tahoma" pitchFamily="34" charset="0"/>
              </a:rPr>
              <a:t>Administratieve uithuiszettingen: waarschijnlijk eerder zeldzaam</a:t>
            </a:r>
            <a:endParaRPr lang="nl-BE" sz="2800" dirty="0"/>
          </a:p>
        </p:txBody>
      </p:sp>
    </p:spTree>
    <p:extLst>
      <p:ext uri="{BB962C8B-B14F-4D97-AF65-F5344CB8AC3E}">
        <p14:creationId xmlns:p14="http://schemas.microsoft.com/office/powerpoint/2010/main" val="2106601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840657" y="1563"/>
            <a:ext cx="8568952" cy="523220"/>
          </a:xfrm>
          <a:prstGeom prst="rect">
            <a:avLst/>
          </a:prstGeom>
          <a:noFill/>
          <a:ln w="9525">
            <a:noFill/>
            <a:miter lim="800000"/>
            <a:headEnd/>
            <a:tailEnd/>
          </a:ln>
        </p:spPr>
        <p:txBody>
          <a:bodyPr wrap="square">
            <a:spAutoFit/>
          </a:bodyPr>
          <a:lstStyle/>
          <a:p>
            <a:pPr algn="ctr">
              <a:defRPr/>
            </a:pPr>
            <a:r>
              <a:rPr lang="nl-BE" sz="2800" dirty="0">
                <a:solidFill>
                  <a:schemeClr val="bg1"/>
                </a:solidFill>
                <a:ea typeface="Tahoma" pitchFamily="34" charset="0"/>
                <a:cs typeface="Tahoma" pitchFamily="34" charset="0"/>
              </a:rPr>
              <a:t>Te onthouden…</a:t>
            </a:r>
            <a:endParaRPr lang="nl-BE" sz="2800" dirty="0"/>
          </a:p>
        </p:txBody>
      </p:sp>
      <p:sp>
        <p:nvSpPr>
          <p:cNvPr id="2" name="ZoneTexte 1"/>
          <p:cNvSpPr txBox="1"/>
          <p:nvPr/>
        </p:nvSpPr>
        <p:spPr>
          <a:xfrm>
            <a:off x="1840657" y="1124744"/>
            <a:ext cx="8496944" cy="4493538"/>
          </a:xfrm>
          <a:prstGeom prst="rect">
            <a:avLst/>
          </a:prstGeom>
          <a:noFill/>
        </p:spPr>
        <p:txBody>
          <a:bodyPr wrap="square" rtlCol="0">
            <a:spAutoFit/>
          </a:bodyPr>
          <a:lstStyle/>
          <a:p>
            <a:pPr marL="342900" indent="-342900">
              <a:buFontTx/>
              <a:buChar char="-"/>
            </a:pPr>
            <a:r>
              <a:rPr lang="nl-BE" sz="2600" dirty="0"/>
              <a:t>Afwezigheid van statistieken en onzichtbaarheid </a:t>
            </a:r>
          </a:p>
          <a:p>
            <a:r>
              <a:rPr lang="nl-BE" sz="2600" dirty="0">
                <a:cs typeface="Times New Roman" panose="02020603050405020304" pitchFamily="18" charset="0"/>
              </a:rPr>
              <a:t>→ noodzaak tot een geschikte dataverzameling</a:t>
            </a:r>
          </a:p>
          <a:p>
            <a:endParaRPr lang="nl-BE" sz="2600" dirty="0"/>
          </a:p>
          <a:p>
            <a:pPr marL="342900" indent="-342900">
              <a:buFontTx/>
              <a:buChar char="-"/>
            </a:pPr>
            <a:r>
              <a:rPr lang="nl-BE" sz="2600" dirty="0"/>
              <a:t>Grootteorde getuigt dat de omvang van het fenomeen van gerechtelijke uithuiszettingen niet genegeerd kan worden</a:t>
            </a:r>
          </a:p>
          <a:p>
            <a:endParaRPr lang="nl-BE" sz="2600" dirty="0"/>
          </a:p>
          <a:p>
            <a:pPr marL="342900" indent="-342900">
              <a:buFontTx/>
              <a:buChar char="-"/>
            </a:pPr>
            <a:r>
              <a:rPr lang="nl-BE" sz="2600" dirty="0"/>
              <a:t>De problemen van onbewoonbaarheid komen niet naar voor in de administratieve gegevens</a:t>
            </a:r>
          </a:p>
          <a:p>
            <a:endParaRPr lang="nl-BE" sz="2600" dirty="0"/>
          </a:p>
          <a:p>
            <a:pPr marL="342900" indent="-342900">
              <a:buFontTx/>
              <a:buChar char="-"/>
            </a:pPr>
            <a:r>
              <a:rPr lang="nl-BE" sz="2600" dirty="0"/>
              <a:t>Achter de cijfers schuilen menselijke drama’s met meerdere gevolgen</a:t>
            </a:r>
          </a:p>
        </p:txBody>
      </p:sp>
    </p:spTree>
    <p:extLst>
      <p:ext uri="{BB962C8B-B14F-4D97-AF65-F5344CB8AC3E}">
        <p14:creationId xmlns:p14="http://schemas.microsoft.com/office/powerpoint/2010/main" val="2324987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50392" y="1971929"/>
            <a:ext cx="10515600" cy="4351338"/>
          </a:xfrm>
        </p:spPr>
        <p:txBody>
          <a:bodyPr>
            <a:normAutofit/>
          </a:bodyPr>
          <a:lstStyle/>
          <a:p>
            <a:pPr marL="0" indent="0" algn="ctr">
              <a:buNone/>
              <a:defRPr b="0" i="0"/>
            </a:pPr>
            <a:r>
              <a:rPr lang="fr-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QUALITATIEVE </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METHODOLOGIE</a:t>
            </a:r>
            <a:endParaRPr lang="nl-BE"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4385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3295"/>
            <a:ext cx="12192000" cy="511921"/>
          </a:xfrm>
        </p:spPr>
        <p:txBody>
          <a:bodyPr>
            <a:normAutofit/>
          </a:bodyPr>
          <a:lstStyle/>
          <a:p>
            <a:pPr algn="ctr">
              <a:defRPr b="0" i="0"/>
            </a:pPr>
            <a:r>
              <a:rPr lang="1043" sz="2800" dirty="0">
                <a:solidFill>
                  <a:schemeClr val="bg1"/>
                </a:solidFill>
                <a:latin typeface="+mn-lt"/>
              </a:rPr>
              <a:t>Een panel van 88 respondenten</a:t>
            </a:r>
            <a:endParaRPr lang="fr-BE" sz="2800" dirty="0">
              <a:solidFill>
                <a:schemeClr val="bg1"/>
              </a:solidFill>
              <a:latin typeface="+mn-lt"/>
            </a:endParaRPr>
          </a:p>
        </p:txBody>
      </p:sp>
      <p:sp>
        <p:nvSpPr>
          <p:cNvPr id="3" name="Espace réservé du contenu 2"/>
          <p:cNvSpPr>
            <a:spLocks noGrp="1"/>
          </p:cNvSpPr>
          <p:nvPr>
            <p:ph idx="1"/>
          </p:nvPr>
        </p:nvSpPr>
        <p:spPr/>
        <p:txBody>
          <a:bodyPr>
            <a:normAutofit/>
          </a:bodyPr>
          <a:lstStyle/>
          <a:p>
            <a:pPr>
              <a:defRPr b="0" i="0"/>
            </a:pPr>
            <a:r>
              <a:rPr lang="1043" sz="2400" dirty="0">
                <a:solidFill>
                  <a:prstClr val="black"/>
                </a:solidFill>
                <a:latin typeface="Calibri Light"/>
              </a:rPr>
              <a:t>19 personen </a:t>
            </a:r>
            <a:r>
              <a:rPr lang="nl-BE" sz="2400" dirty="0" smtClean="0">
                <a:solidFill>
                  <a:prstClr val="black"/>
                </a:solidFill>
                <a:latin typeface="Calibri Light"/>
              </a:rPr>
              <a:t>die een </a:t>
            </a:r>
            <a:r>
              <a:rPr lang="1043" sz="2400" b="1" dirty="0" smtClean="0">
                <a:solidFill>
                  <a:prstClr val="black"/>
                </a:solidFill>
                <a:latin typeface="Calibri Light"/>
              </a:rPr>
              <a:t>uit</a:t>
            </a:r>
            <a:r>
              <a:rPr lang="nl-BE" sz="2400" b="1" dirty="0" smtClean="0">
                <a:solidFill>
                  <a:prstClr val="black"/>
                </a:solidFill>
                <a:latin typeface="Calibri Light"/>
              </a:rPr>
              <a:t>huis</a:t>
            </a:r>
            <a:r>
              <a:rPr lang="1043" sz="2400" b="1" dirty="0" smtClean="0">
                <a:solidFill>
                  <a:prstClr val="black"/>
                </a:solidFill>
                <a:latin typeface="Calibri Light"/>
              </a:rPr>
              <a:t>zetting</a:t>
            </a:r>
            <a:r>
              <a:rPr lang="nl-BE" sz="2400" b="1" dirty="0" smtClean="0">
                <a:solidFill>
                  <a:prstClr val="black"/>
                </a:solidFill>
                <a:latin typeface="Calibri Light"/>
              </a:rPr>
              <a:t> of</a:t>
            </a:r>
            <a:r>
              <a:rPr lang="1043" sz="2400" b="1" dirty="0" smtClean="0">
                <a:solidFill>
                  <a:prstClr val="black"/>
                </a:solidFill>
                <a:latin typeface="Calibri Light"/>
              </a:rPr>
              <a:t> </a:t>
            </a:r>
            <a:r>
              <a:rPr lang="1043" sz="2400" b="1" dirty="0">
                <a:solidFill>
                  <a:prstClr val="black"/>
                </a:solidFill>
                <a:latin typeface="Calibri Light"/>
              </a:rPr>
              <a:t>een gedwongen </a:t>
            </a:r>
            <a:r>
              <a:rPr lang="1043" sz="2400" b="1" dirty="0" smtClean="0">
                <a:solidFill>
                  <a:prstClr val="black"/>
                </a:solidFill>
                <a:latin typeface="Calibri Light"/>
              </a:rPr>
              <a:t>verhui</a:t>
            </a:r>
            <a:r>
              <a:rPr lang="nl-BE" sz="2400" b="1" dirty="0" smtClean="0">
                <a:solidFill>
                  <a:prstClr val="black"/>
                </a:solidFill>
                <a:latin typeface="Calibri Light"/>
              </a:rPr>
              <a:t>s hebben meegemaakt</a:t>
            </a:r>
            <a:r>
              <a:rPr lang="1043" sz="2400" b="1" dirty="0" smtClean="0">
                <a:solidFill>
                  <a:prstClr val="black"/>
                </a:solidFill>
                <a:latin typeface="Calibri Light"/>
              </a:rPr>
              <a:t>, </a:t>
            </a:r>
            <a:r>
              <a:rPr lang="1043" sz="2400" b="1" dirty="0">
                <a:solidFill>
                  <a:prstClr val="black"/>
                </a:solidFill>
                <a:latin typeface="Calibri Light"/>
              </a:rPr>
              <a:t>of die geconfronteerd </a:t>
            </a:r>
            <a:r>
              <a:rPr lang="nl-BE" sz="2400" b="1" dirty="0" smtClean="0">
                <a:solidFill>
                  <a:prstClr val="black"/>
                </a:solidFill>
                <a:latin typeface="Calibri Light"/>
              </a:rPr>
              <a:t>zijn</a:t>
            </a:r>
            <a:r>
              <a:rPr lang="1043" sz="2400" b="1" dirty="0" smtClean="0">
                <a:solidFill>
                  <a:prstClr val="black"/>
                </a:solidFill>
                <a:latin typeface="Calibri Light"/>
              </a:rPr>
              <a:t> </a:t>
            </a:r>
            <a:r>
              <a:rPr lang="1043" sz="2400" b="1" dirty="0">
                <a:solidFill>
                  <a:prstClr val="black"/>
                </a:solidFill>
                <a:latin typeface="Calibri Light"/>
              </a:rPr>
              <a:t>met een </a:t>
            </a:r>
            <a:r>
              <a:rPr lang="nl-BE" sz="2400" b="1" dirty="0" smtClean="0">
                <a:solidFill>
                  <a:prstClr val="black"/>
                </a:solidFill>
                <a:latin typeface="Calibri Light"/>
              </a:rPr>
              <a:t>risico op uithuiszetting</a:t>
            </a:r>
            <a:endParaRPr lang="fr-BE" sz="2400" b="1" dirty="0">
              <a:solidFill>
                <a:prstClr val="black"/>
              </a:solidFill>
              <a:latin typeface="Calibri Light"/>
            </a:endParaRPr>
          </a:p>
          <a:p>
            <a:pPr>
              <a:defRPr b="0" i="0"/>
            </a:pPr>
            <a:r>
              <a:rPr lang="1043" sz="2400" dirty="0">
                <a:solidFill>
                  <a:prstClr val="black"/>
                </a:solidFill>
                <a:latin typeface="Calibri Light"/>
              </a:rPr>
              <a:t>69 </a:t>
            </a:r>
            <a:r>
              <a:rPr lang="1043" sz="2400" b="1" dirty="0">
                <a:solidFill>
                  <a:prstClr val="black"/>
                </a:solidFill>
                <a:latin typeface="Calibri Light"/>
              </a:rPr>
              <a:t>professionele </a:t>
            </a:r>
            <a:r>
              <a:rPr lang="nl-BE" sz="2400" b="1" dirty="0" smtClean="0">
                <a:solidFill>
                  <a:prstClr val="black"/>
                </a:solidFill>
                <a:latin typeface="Calibri Light"/>
              </a:rPr>
              <a:t>actoren</a:t>
            </a:r>
            <a:r>
              <a:rPr lang="1043" sz="2400" dirty="0" smtClean="0">
                <a:solidFill>
                  <a:prstClr val="black"/>
                </a:solidFill>
                <a:latin typeface="Calibri Light"/>
              </a:rPr>
              <a:t> </a:t>
            </a:r>
            <a:endParaRPr lang="fr-BE" sz="2400" dirty="0">
              <a:solidFill>
                <a:prstClr val="black"/>
              </a:solidFill>
              <a:latin typeface="Calibri Light"/>
            </a:endParaRPr>
          </a:p>
          <a:p>
            <a:pPr lvl="1">
              <a:defRPr b="0" i="0"/>
            </a:pPr>
            <a:r>
              <a:rPr lang="nl-BE" sz="2100" u="sng" dirty="0" smtClean="0">
                <a:solidFill>
                  <a:prstClr val="black"/>
                </a:solidFill>
                <a:latin typeface="Calibri Light"/>
              </a:rPr>
              <a:t>Hulp</a:t>
            </a:r>
            <a:r>
              <a:rPr lang="1043" sz="2100" u="sng" dirty="0" smtClean="0">
                <a:solidFill>
                  <a:prstClr val="black"/>
                </a:solidFill>
                <a:latin typeface="Calibri Light"/>
              </a:rPr>
              <a:t> </a:t>
            </a:r>
            <a:r>
              <a:rPr lang="1043" sz="2100" u="sng" dirty="0">
                <a:solidFill>
                  <a:prstClr val="black"/>
                </a:solidFill>
                <a:latin typeface="Calibri Light"/>
              </a:rPr>
              <a:t>aan personen </a:t>
            </a:r>
            <a:r>
              <a:rPr lang="1043" sz="2100" u="sng" dirty="0" smtClean="0">
                <a:solidFill>
                  <a:prstClr val="black"/>
                </a:solidFill>
                <a:latin typeface="Calibri Light"/>
              </a:rPr>
              <a:t>v</a:t>
            </a:r>
            <a:r>
              <a:rPr lang="nl-BE" sz="2100" u="sng" dirty="0" err="1" smtClean="0">
                <a:solidFill>
                  <a:prstClr val="black"/>
                </a:solidFill>
                <a:latin typeface="Calibri Light"/>
              </a:rPr>
              <a:t>oo</a:t>
            </a:r>
            <a:r>
              <a:rPr lang="1043" sz="2100" u="sng" dirty="0" smtClean="0">
                <a:solidFill>
                  <a:prstClr val="black"/>
                </a:solidFill>
                <a:latin typeface="Calibri Light"/>
              </a:rPr>
              <a:t>r</a:t>
            </a:r>
            <a:r>
              <a:rPr lang="1043" sz="2100" u="sng" dirty="0">
                <a:solidFill>
                  <a:prstClr val="black"/>
                </a:solidFill>
                <a:latin typeface="Calibri Light"/>
              </a:rPr>
              <a:t>, tijdens of na de uitzetting</a:t>
            </a:r>
            <a:r>
              <a:rPr lang="1043" sz="2100" u="none" dirty="0">
                <a:solidFill>
                  <a:prstClr val="black"/>
                </a:solidFill>
                <a:latin typeface="Calibri Light"/>
              </a:rPr>
              <a:t>: maatschappelijk werkers, verenigingen, OCMW’s, huurdersverenigingen, huisvestingsdiensten, diensten voor begeleid wonen, opvangtehuizen, </a:t>
            </a:r>
            <a:r>
              <a:rPr lang="1043" sz="2100" u="none" dirty="0" smtClean="0">
                <a:solidFill>
                  <a:prstClr val="black"/>
                </a:solidFill>
                <a:latin typeface="Calibri Light"/>
              </a:rPr>
              <a:t>noodopvangcentra</a:t>
            </a:r>
            <a:r>
              <a:rPr lang="nl-BE" sz="2100" u="none" dirty="0" smtClean="0">
                <a:solidFill>
                  <a:prstClr val="black"/>
                </a:solidFill>
                <a:latin typeface="Calibri Light"/>
              </a:rPr>
              <a:t>,</a:t>
            </a:r>
            <a:r>
              <a:rPr lang="1043" sz="2100" u="none" dirty="0" smtClean="0">
                <a:solidFill>
                  <a:prstClr val="black"/>
                </a:solidFill>
                <a:latin typeface="Calibri Light"/>
              </a:rPr>
              <a:t> </a:t>
            </a:r>
            <a:r>
              <a:rPr lang="1043" sz="2100" u="none" dirty="0">
                <a:solidFill>
                  <a:prstClr val="black"/>
                </a:solidFill>
                <a:latin typeface="Calibri Light"/>
              </a:rPr>
              <a:t>… </a:t>
            </a:r>
          </a:p>
          <a:p>
            <a:pPr lvl="1">
              <a:defRPr b="0" i="0"/>
            </a:pPr>
            <a:r>
              <a:rPr lang="nl-BE" sz="2100" u="sng" dirty="0" smtClean="0">
                <a:solidFill>
                  <a:prstClr val="black"/>
                </a:solidFill>
                <a:latin typeface="Calibri Light"/>
              </a:rPr>
              <a:t>B</a:t>
            </a:r>
            <a:r>
              <a:rPr lang="1043" sz="2100" u="sng" dirty="0" smtClean="0">
                <a:solidFill>
                  <a:prstClr val="black"/>
                </a:solidFill>
                <a:latin typeface="Calibri Light"/>
              </a:rPr>
              <a:t>eslissing</a:t>
            </a:r>
            <a:r>
              <a:rPr lang="1043" sz="2100" dirty="0" smtClean="0">
                <a:solidFill>
                  <a:prstClr val="black"/>
                </a:solidFill>
                <a:latin typeface="Calibri Light"/>
              </a:rPr>
              <a:t> </a:t>
            </a:r>
            <a:r>
              <a:rPr lang="1043" sz="2100" u="none" dirty="0">
                <a:solidFill>
                  <a:prstClr val="black"/>
                </a:solidFill>
                <a:latin typeface="Calibri Light"/>
              </a:rPr>
              <a:t>tot uitzetting: vrederechters</a:t>
            </a:r>
          </a:p>
          <a:p>
            <a:pPr lvl="1">
              <a:defRPr b="0" i="0"/>
            </a:pPr>
            <a:r>
              <a:rPr lang="nl-BE" sz="2100" u="sng" dirty="0" smtClean="0">
                <a:solidFill>
                  <a:prstClr val="black"/>
                </a:solidFill>
                <a:latin typeface="Calibri Light"/>
              </a:rPr>
              <a:t>V</a:t>
            </a:r>
            <a:r>
              <a:rPr lang="1043" sz="2100" u="sng" dirty="0" smtClean="0">
                <a:solidFill>
                  <a:prstClr val="black"/>
                </a:solidFill>
                <a:latin typeface="Calibri Light"/>
              </a:rPr>
              <a:t>erdediging</a:t>
            </a:r>
            <a:r>
              <a:rPr lang="1043" sz="2100" dirty="0" smtClean="0">
                <a:solidFill>
                  <a:prstClr val="black"/>
                </a:solidFill>
                <a:latin typeface="Calibri Light"/>
              </a:rPr>
              <a:t> </a:t>
            </a:r>
            <a:r>
              <a:rPr lang="1043" sz="2100" dirty="0">
                <a:solidFill>
                  <a:prstClr val="black"/>
                </a:solidFill>
                <a:latin typeface="Calibri Light"/>
              </a:rPr>
              <a:t>van een van beide </a:t>
            </a:r>
            <a:r>
              <a:rPr lang="1043" sz="2100" dirty="0" smtClean="0">
                <a:solidFill>
                  <a:prstClr val="black"/>
                </a:solidFill>
                <a:latin typeface="Calibri Light"/>
              </a:rPr>
              <a:t>partijen</a:t>
            </a:r>
            <a:r>
              <a:rPr lang="nl-BE" sz="2100" dirty="0">
                <a:solidFill>
                  <a:prstClr val="black"/>
                </a:solidFill>
                <a:latin typeface="Calibri Light"/>
              </a:rPr>
              <a:t> </a:t>
            </a:r>
            <a:r>
              <a:rPr lang="nl-BE" sz="2100" dirty="0" smtClean="0">
                <a:solidFill>
                  <a:prstClr val="black"/>
                </a:solidFill>
                <a:latin typeface="Calibri Light"/>
              </a:rPr>
              <a:t>(</a:t>
            </a:r>
            <a:r>
              <a:rPr lang="1043" sz="2100" u="none" dirty="0" smtClean="0">
                <a:solidFill>
                  <a:prstClr val="black"/>
                </a:solidFill>
                <a:latin typeface="Calibri Light"/>
              </a:rPr>
              <a:t>huurders </a:t>
            </a:r>
            <a:r>
              <a:rPr lang="1043" sz="2100" u="none" dirty="0">
                <a:solidFill>
                  <a:prstClr val="black"/>
                </a:solidFill>
                <a:latin typeface="Calibri Light"/>
              </a:rPr>
              <a:t>of </a:t>
            </a:r>
            <a:r>
              <a:rPr lang="1043" sz="2100" u="none" dirty="0" smtClean="0">
                <a:solidFill>
                  <a:prstClr val="black"/>
                </a:solidFill>
                <a:latin typeface="Calibri Light"/>
              </a:rPr>
              <a:t>eigenaars</a:t>
            </a:r>
            <a:r>
              <a:rPr lang="nl-BE" sz="2100" u="none" dirty="0" smtClean="0">
                <a:solidFill>
                  <a:prstClr val="black"/>
                </a:solidFill>
                <a:latin typeface="Calibri Light"/>
              </a:rPr>
              <a:t>)</a:t>
            </a:r>
            <a:r>
              <a:rPr lang="1043" sz="2100" u="none" dirty="0" smtClean="0">
                <a:solidFill>
                  <a:prstClr val="black"/>
                </a:solidFill>
                <a:latin typeface="Calibri Light"/>
              </a:rPr>
              <a:t>: </a:t>
            </a:r>
            <a:r>
              <a:rPr lang="1043" sz="2100" u="none" dirty="0">
                <a:solidFill>
                  <a:prstClr val="black"/>
                </a:solidFill>
                <a:latin typeface="Calibri Light"/>
              </a:rPr>
              <a:t>advocaten, huurders- of eigenaarssyndicaten</a:t>
            </a:r>
          </a:p>
          <a:p>
            <a:pPr lvl="1">
              <a:defRPr b="0" i="0"/>
            </a:pPr>
            <a:r>
              <a:rPr lang="nl-BE" sz="2100" u="sng" dirty="0" smtClean="0">
                <a:solidFill>
                  <a:prstClr val="black"/>
                </a:solidFill>
                <a:latin typeface="Calibri Light"/>
              </a:rPr>
              <a:t>U</a:t>
            </a:r>
            <a:r>
              <a:rPr lang="1043" sz="2100" u="sng" dirty="0" smtClean="0">
                <a:solidFill>
                  <a:prstClr val="black"/>
                </a:solidFill>
                <a:latin typeface="Calibri Light"/>
              </a:rPr>
              <a:t>itvoering</a:t>
            </a:r>
            <a:r>
              <a:rPr lang="1043" sz="2100" dirty="0" smtClean="0">
                <a:solidFill>
                  <a:prstClr val="black"/>
                </a:solidFill>
                <a:latin typeface="Calibri Light"/>
              </a:rPr>
              <a:t> </a:t>
            </a:r>
            <a:r>
              <a:rPr lang="1043" sz="2100" dirty="0">
                <a:solidFill>
                  <a:prstClr val="black"/>
                </a:solidFill>
                <a:latin typeface="Calibri Light"/>
              </a:rPr>
              <a:t>van de </a:t>
            </a:r>
            <a:r>
              <a:rPr lang="1043" sz="2100" dirty="0" smtClean="0">
                <a:solidFill>
                  <a:prstClr val="black"/>
                </a:solidFill>
                <a:latin typeface="Calibri Light"/>
              </a:rPr>
              <a:t>uitzetting</a:t>
            </a:r>
            <a:r>
              <a:rPr lang="nl-BE" sz="2100" dirty="0" smtClean="0">
                <a:solidFill>
                  <a:prstClr val="black"/>
                </a:solidFill>
                <a:latin typeface="Calibri Light"/>
              </a:rPr>
              <a:t>s</a:t>
            </a:r>
            <a:r>
              <a:rPr lang="1043" sz="2100" dirty="0" smtClean="0">
                <a:solidFill>
                  <a:prstClr val="black"/>
                </a:solidFill>
                <a:latin typeface="Calibri Light"/>
              </a:rPr>
              <a:t>beslissing</a:t>
            </a:r>
            <a:r>
              <a:rPr lang="1043" sz="2100" u="none" dirty="0" smtClean="0">
                <a:solidFill>
                  <a:prstClr val="black"/>
                </a:solidFill>
                <a:latin typeface="Calibri Light"/>
              </a:rPr>
              <a:t>: </a:t>
            </a:r>
            <a:r>
              <a:rPr lang="1043" sz="2100" u="none" dirty="0">
                <a:solidFill>
                  <a:prstClr val="black"/>
                </a:solidFill>
                <a:latin typeface="Calibri Light"/>
              </a:rPr>
              <a:t>gerechtsdeurwaarders en politieagenten</a:t>
            </a:r>
          </a:p>
          <a:p>
            <a:pPr marL="0" indent="0">
              <a:buNone/>
            </a:pPr>
            <a:endParaRPr lang="fr-BE" dirty="0">
              <a:latin typeface="+mj-lt"/>
            </a:endParaRPr>
          </a:p>
        </p:txBody>
      </p:sp>
    </p:spTree>
    <p:extLst>
      <p:ext uri="{BB962C8B-B14F-4D97-AF65-F5344CB8AC3E}">
        <p14:creationId xmlns:p14="http://schemas.microsoft.com/office/powerpoint/2010/main" val="3302621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a:bodyPr>
          <a:lstStyle/>
          <a:p>
            <a:pPr marL="0" indent="0" algn="ctr">
              <a:buNone/>
              <a:defRPr b="0" i="0"/>
            </a:pP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VOOR DE UITHUISZETTING:  </a:t>
            </a:r>
            <a:endPar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None/>
              <a:defRPr b="0" i="0"/>
            </a:pPr>
            <a:r>
              <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AANLEIDING</a:t>
            </a:r>
            <a:endParaRPr lang="nl-BE"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5610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
            <a:ext cx="12192000" cy="621791"/>
          </a:xfrm>
        </p:spPr>
        <p:txBody>
          <a:bodyPr/>
          <a:lstStyle/>
          <a:p>
            <a:pPr algn="ctr"/>
            <a:r>
              <a:rPr lang="nl-BE" sz="2800" dirty="0" smtClean="0">
                <a:solidFill>
                  <a:schemeClr val="bg1"/>
                </a:solidFill>
                <a:latin typeface="+mn-lt"/>
              </a:rPr>
              <a:t>Een hoge armoederisicograad in het Brussels Gewest</a:t>
            </a:r>
            <a:endParaRPr lang="nl-BE" sz="2800" dirty="0">
              <a:solidFill>
                <a:schemeClr val="bg1"/>
              </a:solidFill>
              <a:latin typeface="+mn-lt"/>
            </a:endParaRPr>
          </a:p>
        </p:txBody>
      </p:sp>
      <p:graphicFrame>
        <p:nvGraphicFramePr>
          <p:cNvPr id="4" name="Chart 3"/>
          <p:cNvGraphicFramePr>
            <a:graphicFrameLocks/>
          </p:cNvGraphicFramePr>
          <p:nvPr>
            <p:extLst>
              <p:ext uri="{D42A27DB-BD31-4B8C-83A1-F6EECF244321}">
                <p14:modId xmlns:p14="http://schemas.microsoft.com/office/powerpoint/2010/main" val="511559676"/>
              </p:ext>
            </p:extLst>
          </p:nvPr>
        </p:nvGraphicFramePr>
        <p:xfrm>
          <a:off x="2152165" y="1429790"/>
          <a:ext cx="7887670" cy="5075785"/>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vak 4"/>
          <p:cNvSpPr txBox="1"/>
          <p:nvPr/>
        </p:nvSpPr>
        <p:spPr>
          <a:xfrm>
            <a:off x="8515350" y="6505575"/>
            <a:ext cx="2714625" cy="369332"/>
          </a:xfrm>
          <a:prstGeom prst="rect">
            <a:avLst/>
          </a:prstGeom>
          <a:noFill/>
        </p:spPr>
        <p:txBody>
          <a:bodyPr wrap="square" rtlCol="0">
            <a:spAutoFit/>
          </a:bodyPr>
          <a:lstStyle/>
          <a:p>
            <a:endParaRPr lang="nl-BE" dirty="0"/>
          </a:p>
        </p:txBody>
      </p:sp>
      <p:sp>
        <p:nvSpPr>
          <p:cNvPr id="3" name="Tekstvak 2"/>
          <p:cNvSpPr txBox="1"/>
          <p:nvPr/>
        </p:nvSpPr>
        <p:spPr>
          <a:xfrm>
            <a:off x="0" y="754546"/>
            <a:ext cx="12192000" cy="430887"/>
          </a:xfrm>
          <a:prstGeom prst="rect">
            <a:avLst/>
          </a:prstGeom>
          <a:noFill/>
        </p:spPr>
        <p:txBody>
          <a:bodyPr wrap="square" rtlCol="0">
            <a:spAutoFit/>
          </a:bodyPr>
          <a:lstStyle/>
          <a:p>
            <a:pPr algn="ctr"/>
            <a:r>
              <a:rPr lang="nl-BE" sz="2200" b="1" dirty="0" smtClean="0"/>
              <a:t>Aandeel van de bevolking dat moet rondkomen met een inkomen onder de armoederisicogrens, 2017</a:t>
            </a:r>
            <a:endParaRPr lang="nl-BE" sz="2200" b="1" dirty="0"/>
          </a:p>
        </p:txBody>
      </p:sp>
      <p:sp>
        <p:nvSpPr>
          <p:cNvPr id="6" name="Tekstvak 5"/>
          <p:cNvSpPr txBox="1"/>
          <p:nvPr/>
        </p:nvSpPr>
        <p:spPr>
          <a:xfrm>
            <a:off x="7842156" y="6500622"/>
            <a:ext cx="4349844" cy="307777"/>
          </a:xfrm>
          <a:prstGeom prst="rect">
            <a:avLst/>
          </a:prstGeom>
          <a:noFill/>
        </p:spPr>
        <p:txBody>
          <a:bodyPr wrap="square" rtlCol="0">
            <a:spAutoFit/>
          </a:bodyPr>
          <a:lstStyle/>
          <a:p>
            <a:pPr algn="r"/>
            <a:r>
              <a:rPr lang="nl-BE" sz="1400" dirty="0" smtClean="0"/>
              <a:t>Bron: </a:t>
            </a:r>
            <a:r>
              <a:rPr lang="nl-BE" sz="1400" dirty="0" err="1" smtClean="0"/>
              <a:t>Statistics</a:t>
            </a:r>
            <a:r>
              <a:rPr lang="nl-BE" sz="1400" dirty="0" smtClean="0"/>
              <a:t> Belgium, EU-SILC</a:t>
            </a:r>
            <a:endParaRPr lang="nl-BE" sz="1400" dirty="0"/>
          </a:p>
        </p:txBody>
      </p:sp>
    </p:spTree>
    <p:extLst>
      <p:ext uri="{BB962C8B-B14F-4D97-AF65-F5344CB8AC3E}">
        <p14:creationId xmlns:p14="http://schemas.microsoft.com/office/powerpoint/2010/main" val="229460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63499"/>
            <a:ext cx="12192000" cy="709676"/>
          </a:xfrm>
        </p:spPr>
        <p:txBody>
          <a:bodyPr>
            <a:normAutofit/>
          </a:bodyPr>
          <a:lstStyle/>
          <a:p>
            <a:pPr algn="ctr">
              <a:defRPr b="0" i="0"/>
            </a:pPr>
            <a:r>
              <a:rPr lang="1043" sz="2800" dirty="0">
                <a:solidFill>
                  <a:schemeClr val="bg1"/>
                </a:solidFill>
                <a:latin typeface="+mn-lt"/>
              </a:rPr>
              <a:t>Een combinatie van structurele en conjuncturele factoren </a:t>
            </a:r>
            <a:endParaRPr lang="fr-BE" sz="2800" dirty="0">
              <a:solidFill>
                <a:schemeClr val="bg1"/>
              </a:solidFill>
              <a:latin typeface="+mn-lt"/>
            </a:endParaRPr>
          </a:p>
        </p:txBody>
      </p:sp>
      <p:graphicFrame>
        <p:nvGraphicFramePr>
          <p:cNvPr id="6" name="Diagramme 1"/>
          <p:cNvGraphicFramePr/>
          <p:nvPr>
            <p:extLst/>
          </p:nvPr>
        </p:nvGraphicFramePr>
        <p:xfrm>
          <a:off x="2277207" y="1546304"/>
          <a:ext cx="7965919" cy="4940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176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7919"/>
            <a:ext cx="12192000" cy="819440"/>
          </a:xfrm>
        </p:spPr>
        <p:txBody>
          <a:bodyPr>
            <a:normAutofit/>
          </a:bodyPr>
          <a:lstStyle/>
          <a:p>
            <a:pPr algn="ctr">
              <a:defRPr b="0" i="0"/>
            </a:pPr>
            <a:r>
              <a:rPr lang="1043" sz="2800" dirty="0">
                <a:solidFill>
                  <a:schemeClr val="bg1"/>
                </a:solidFill>
                <a:latin typeface="+mn-lt"/>
              </a:rPr>
              <a:t>Een problematische huisvestingssituatie vanaf het begin</a:t>
            </a:r>
            <a:endParaRPr lang="fr-BE" sz="2800" dirty="0">
              <a:solidFill>
                <a:schemeClr val="bg1"/>
              </a:solidFill>
              <a:latin typeface="+mn-lt"/>
            </a:endParaRPr>
          </a:p>
        </p:txBody>
      </p:sp>
      <p:sp>
        <p:nvSpPr>
          <p:cNvPr id="3" name="Espace réservé du contenu 2"/>
          <p:cNvSpPr>
            <a:spLocks noGrp="1"/>
          </p:cNvSpPr>
          <p:nvPr>
            <p:ph idx="1"/>
          </p:nvPr>
        </p:nvSpPr>
        <p:spPr>
          <a:xfrm>
            <a:off x="1060315" y="1825625"/>
            <a:ext cx="10440023" cy="4661360"/>
          </a:xfrm>
        </p:spPr>
        <p:txBody>
          <a:bodyPr numCol="2">
            <a:normAutofit/>
          </a:bodyPr>
          <a:lstStyle/>
          <a:p>
            <a:pPr marL="0" lvl="0" indent="0">
              <a:lnSpc>
                <a:spcPct val="115000"/>
              </a:lnSpc>
              <a:buNone/>
              <a:tabLst>
                <a:tab pos="281940" algn="l"/>
              </a:tabLst>
              <a:defRPr b="0" i="0"/>
            </a:pPr>
            <a:r>
              <a:rPr lang="1043" sz="3600" dirty="0">
                <a:latin typeface="+mj-lt"/>
              </a:rPr>
              <a:t>Eigenaar (verhuurder)</a:t>
            </a:r>
          </a:p>
          <a:p>
            <a:pPr marL="800100" lvl="1" indent="-342900">
              <a:lnSpc>
                <a:spcPct val="115000"/>
              </a:lnSpc>
              <a:tabLst>
                <a:tab pos="281940" algn="l"/>
              </a:tabLst>
              <a:defRPr b="0" i="0"/>
            </a:pPr>
            <a:r>
              <a:rPr lang="nl-BE" sz="2000" dirty="0" smtClean="0">
                <a:latin typeface="+mj-lt"/>
              </a:rPr>
              <a:t>Niet-reglementaire</a:t>
            </a:r>
            <a:r>
              <a:rPr lang="1043" sz="2000" dirty="0" smtClean="0">
                <a:latin typeface="+mj-lt"/>
              </a:rPr>
              <a:t> huurvoorwaarden</a:t>
            </a:r>
            <a:endParaRPr lang="fr-BE" sz="2000" dirty="0">
              <a:latin typeface="+mj-lt"/>
            </a:endParaRPr>
          </a:p>
          <a:p>
            <a:pPr marL="800100" lvl="1" indent="-342900">
              <a:lnSpc>
                <a:spcPct val="115000"/>
              </a:lnSpc>
              <a:tabLst>
                <a:tab pos="281940" algn="l"/>
              </a:tabLst>
              <a:defRPr b="0" i="0"/>
            </a:pPr>
            <a:r>
              <a:rPr lang="nl-BE" sz="2000" dirty="0" smtClean="0">
                <a:latin typeface="+mj-lt"/>
              </a:rPr>
              <a:t>Onbewoonbare</a:t>
            </a:r>
            <a:r>
              <a:rPr lang="1043" sz="2000" dirty="0" smtClean="0">
                <a:latin typeface="+mj-lt"/>
              </a:rPr>
              <a:t> </a:t>
            </a:r>
            <a:r>
              <a:rPr lang="1043" sz="2000" dirty="0">
                <a:latin typeface="+mj-lt"/>
              </a:rPr>
              <a:t>woning of in slechte staat</a:t>
            </a:r>
            <a:endParaRPr lang="fr-BE" sz="2000" dirty="0">
              <a:latin typeface="+mj-lt"/>
            </a:endParaRPr>
          </a:p>
          <a:p>
            <a:pPr marL="800100" lvl="1" indent="-342900">
              <a:lnSpc>
                <a:spcPct val="115000"/>
              </a:lnSpc>
              <a:tabLst>
                <a:tab pos="281940" algn="l"/>
              </a:tabLst>
              <a:defRPr b="0" i="0"/>
            </a:pPr>
            <a:r>
              <a:rPr lang="1043" sz="2000" dirty="0">
                <a:latin typeface="+mj-lt"/>
              </a:rPr>
              <a:t>Onaangepaste </a:t>
            </a:r>
            <a:r>
              <a:rPr lang="nl-BE" sz="2000" dirty="0" smtClean="0">
                <a:latin typeface="+mj-lt"/>
              </a:rPr>
              <a:t>woning</a:t>
            </a:r>
            <a:endParaRPr lang="fr-BE" sz="2000" dirty="0">
              <a:latin typeface="+mj-lt"/>
            </a:endParaRPr>
          </a:p>
          <a:p>
            <a:pPr marL="800100" lvl="1" indent="-342900">
              <a:lnSpc>
                <a:spcPct val="115000"/>
              </a:lnSpc>
              <a:tabLst>
                <a:tab pos="281940" algn="l"/>
              </a:tabLst>
              <a:defRPr b="0" i="0"/>
            </a:pPr>
            <a:r>
              <a:rPr lang="1043" sz="2000" dirty="0">
                <a:latin typeface="+mj-lt"/>
              </a:rPr>
              <a:t>Slecht beheer van het pand </a:t>
            </a:r>
            <a:endParaRPr lang="fr-BE" sz="2000" dirty="0">
              <a:latin typeface="+mj-lt"/>
            </a:endParaRPr>
          </a:p>
          <a:p>
            <a:pPr marL="457200" lvl="1" indent="0">
              <a:lnSpc>
                <a:spcPct val="115000"/>
              </a:lnSpc>
              <a:buNone/>
              <a:tabLst>
                <a:tab pos="281940" algn="l"/>
              </a:tabLst>
            </a:pPr>
            <a:endParaRPr lang="fr-BE" sz="1000" dirty="0">
              <a:latin typeface="+mj-lt"/>
            </a:endParaRPr>
          </a:p>
          <a:p>
            <a:pPr marL="342900" indent="-342900">
              <a:lnSpc>
                <a:spcPct val="115000"/>
              </a:lnSpc>
              <a:tabLst>
                <a:tab pos="281940" algn="l"/>
              </a:tabLst>
            </a:pPr>
            <a:endParaRPr lang="fr-BE" sz="3600" dirty="0">
              <a:latin typeface="+mj-lt"/>
              <a:ea typeface="Calibri" panose="020F0502020204030204" pitchFamily="34" charset="0"/>
              <a:cs typeface="Times New Roman" panose="02020603050405020304" pitchFamily="18" charset="0"/>
            </a:endParaRPr>
          </a:p>
          <a:p>
            <a:pPr marL="342900" indent="-342900">
              <a:lnSpc>
                <a:spcPct val="115000"/>
              </a:lnSpc>
              <a:tabLst>
                <a:tab pos="281940" algn="l"/>
              </a:tabLst>
            </a:pPr>
            <a:endParaRPr lang="fr-BE" sz="3600" dirty="0">
              <a:latin typeface="+mj-lt"/>
              <a:ea typeface="Calibri" panose="020F0502020204030204" pitchFamily="34" charset="0"/>
              <a:cs typeface="Times New Roman" panose="02020603050405020304" pitchFamily="18" charset="0"/>
            </a:endParaRPr>
          </a:p>
          <a:p>
            <a:pPr marL="0" indent="0">
              <a:lnSpc>
                <a:spcPct val="115000"/>
              </a:lnSpc>
              <a:buNone/>
              <a:tabLst>
                <a:tab pos="281940" algn="l"/>
              </a:tabLst>
              <a:defRPr b="0" i="0"/>
            </a:pPr>
            <a:r>
              <a:rPr lang="1043" sz="3600" dirty="0">
                <a:latin typeface="+mj-lt"/>
                <a:ea typeface="Calibri" panose="020F0502020204030204" pitchFamily="34" charset="0"/>
                <a:cs typeface="Times New Roman" panose="02020603050405020304" pitchFamily="18" charset="0"/>
              </a:rPr>
              <a:t>Huurders (bewoners)</a:t>
            </a:r>
          </a:p>
          <a:p>
            <a:pPr marL="800100" lvl="1" indent="-342900">
              <a:lnSpc>
                <a:spcPct val="107000"/>
              </a:lnSpc>
              <a:tabLst>
                <a:tab pos="457200" algn="l"/>
              </a:tabLst>
              <a:defRPr b="0" i="0"/>
            </a:pPr>
            <a:r>
              <a:rPr lang="1043" sz="2000" dirty="0">
                <a:latin typeface="+mj-lt"/>
              </a:rPr>
              <a:t>Onbetaalde huur en/of bijkomende kosten</a:t>
            </a:r>
          </a:p>
          <a:p>
            <a:pPr marL="800100" lvl="1" indent="-342900">
              <a:lnSpc>
                <a:spcPct val="107000"/>
              </a:lnSpc>
              <a:tabLst>
                <a:tab pos="457200" algn="l"/>
              </a:tabLst>
              <a:defRPr b="0" i="0"/>
            </a:pPr>
            <a:r>
              <a:rPr lang="1043" sz="2000" dirty="0">
                <a:latin typeface="+mj-lt"/>
              </a:rPr>
              <a:t>Verval van </a:t>
            </a:r>
            <a:r>
              <a:rPr lang="1043" sz="2000" dirty="0" smtClean="0">
                <a:latin typeface="+mj-lt"/>
              </a:rPr>
              <a:t>de</a:t>
            </a:r>
            <a:r>
              <a:rPr lang="nl-BE" sz="2000" dirty="0" smtClean="0">
                <a:latin typeface="+mj-lt"/>
              </a:rPr>
              <a:t> woning</a:t>
            </a:r>
            <a:endParaRPr lang="1043" sz="2000" dirty="0">
              <a:latin typeface="+mj-lt"/>
            </a:endParaRPr>
          </a:p>
          <a:p>
            <a:pPr marL="800100" lvl="1" indent="-342900">
              <a:lnSpc>
                <a:spcPct val="107000"/>
              </a:lnSpc>
              <a:tabLst>
                <a:tab pos="457200" algn="l"/>
              </a:tabLst>
              <a:defRPr b="0" i="0"/>
            </a:pPr>
            <a:r>
              <a:rPr lang="nl-BE" sz="2000" dirty="0" smtClean="0">
                <a:latin typeface="+mj-lt"/>
              </a:rPr>
              <a:t>Burenhinder</a:t>
            </a:r>
            <a:r>
              <a:rPr lang="1043" sz="2000" dirty="0" smtClean="0">
                <a:latin typeface="+mj-lt"/>
              </a:rPr>
              <a:t> </a:t>
            </a:r>
            <a:endParaRPr lang="fr-BE" sz="2000" dirty="0">
              <a:latin typeface="+mj-lt"/>
            </a:endParaRPr>
          </a:p>
          <a:p>
            <a:pPr marL="800100" lvl="1" indent="-342900">
              <a:lnSpc>
                <a:spcPct val="107000"/>
              </a:lnSpc>
              <a:tabLst>
                <a:tab pos="457200" algn="l"/>
              </a:tabLst>
              <a:defRPr b="0" i="0"/>
            </a:pPr>
            <a:r>
              <a:rPr lang="1043" sz="2000" dirty="0">
                <a:latin typeface="+mj-lt"/>
              </a:rPr>
              <a:t>Bewoning zonder </a:t>
            </a:r>
            <a:r>
              <a:rPr lang="nl-BE" sz="2000" dirty="0" smtClean="0">
                <a:latin typeface="+mj-lt"/>
              </a:rPr>
              <a:t>recht of titel</a:t>
            </a:r>
            <a:endParaRPr lang="1043" sz="2000" dirty="0">
              <a:latin typeface="+mj-lt"/>
            </a:endParaRPr>
          </a:p>
          <a:p>
            <a:pPr marL="800100" lvl="1" indent="-342900">
              <a:lnSpc>
                <a:spcPct val="107000"/>
              </a:lnSpc>
              <a:tabLst>
                <a:tab pos="457200" algn="l"/>
              </a:tabLst>
              <a:defRPr b="0" i="0"/>
            </a:pPr>
            <a:r>
              <a:rPr lang="1043" sz="2000" dirty="0" smtClean="0">
                <a:latin typeface="+mj-lt"/>
              </a:rPr>
              <a:t>Niet</a:t>
            </a:r>
            <a:r>
              <a:rPr lang="nl-BE" sz="2000" dirty="0">
                <a:latin typeface="+mj-lt"/>
              </a:rPr>
              <a:t>-</a:t>
            </a:r>
            <a:r>
              <a:rPr lang="nl-BE" sz="2000" dirty="0" smtClean="0">
                <a:latin typeface="+mj-lt"/>
              </a:rPr>
              <a:t>naleving</a:t>
            </a:r>
            <a:r>
              <a:rPr lang="1043" sz="2000" dirty="0" smtClean="0">
                <a:latin typeface="+mj-lt"/>
              </a:rPr>
              <a:t> van </a:t>
            </a:r>
            <a:r>
              <a:rPr lang="1043" sz="2000" dirty="0">
                <a:latin typeface="+mj-lt"/>
              </a:rPr>
              <a:t>contractuele verplichtingen</a:t>
            </a:r>
            <a:endParaRPr lang="fr-BE" sz="2000" dirty="0">
              <a:latin typeface="+mj-lt"/>
              <a:ea typeface="Calibri" panose="020F0502020204030204" pitchFamily="34" charset="0"/>
              <a:cs typeface="Times New Roman" panose="02020603050405020304" pitchFamily="18" charset="0"/>
            </a:endParaRPr>
          </a:p>
          <a:p>
            <a:endParaRPr lang="fr-BE" sz="3600" dirty="0"/>
          </a:p>
        </p:txBody>
      </p:sp>
    </p:spTree>
    <p:extLst>
      <p:ext uri="{BB962C8B-B14F-4D97-AF65-F5344CB8AC3E}">
        <p14:creationId xmlns:p14="http://schemas.microsoft.com/office/powerpoint/2010/main" val="345209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21793"/>
          </a:xfrm>
        </p:spPr>
        <p:txBody>
          <a:bodyPr>
            <a:normAutofit/>
          </a:bodyPr>
          <a:lstStyle/>
          <a:p>
            <a:pPr algn="ctr">
              <a:defRPr b="0" i="0"/>
            </a:pPr>
            <a:r>
              <a:rPr lang="1043" sz="2800" dirty="0">
                <a:solidFill>
                  <a:schemeClr val="bg1"/>
                </a:solidFill>
                <a:latin typeface="+mn-lt"/>
              </a:rPr>
              <a:t>Bijkomende factoren die de procedure in gang zetten</a:t>
            </a:r>
            <a:endParaRPr lang="fr-BE" sz="2800" dirty="0">
              <a:solidFill>
                <a:schemeClr val="bg1"/>
              </a:solidFill>
              <a:latin typeface="+mn-lt"/>
            </a:endParaRPr>
          </a:p>
        </p:txBody>
      </p:sp>
      <p:sp>
        <p:nvSpPr>
          <p:cNvPr id="3" name="Espace réservé du contenu 2"/>
          <p:cNvSpPr>
            <a:spLocks noGrp="1"/>
          </p:cNvSpPr>
          <p:nvPr>
            <p:ph idx="1"/>
          </p:nvPr>
        </p:nvSpPr>
        <p:spPr>
          <a:xfrm>
            <a:off x="838199" y="1381098"/>
            <a:ext cx="10714893" cy="5139777"/>
          </a:xfrm>
        </p:spPr>
        <p:txBody>
          <a:bodyPr numCol="2">
            <a:normAutofit/>
          </a:bodyPr>
          <a:lstStyle/>
          <a:p>
            <a:pPr marL="0" indent="0">
              <a:buNone/>
              <a:defRPr b="0" i="0"/>
            </a:pPr>
            <a:r>
              <a:rPr lang="1043" sz="3200" dirty="0">
                <a:latin typeface="+mj-lt"/>
              </a:rPr>
              <a:t>Eigenaar (verhuurder)</a:t>
            </a:r>
          </a:p>
          <a:p>
            <a:pPr marL="800100" lvl="1" indent="-342900">
              <a:lnSpc>
                <a:spcPct val="107000"/>
              </a:lnSpc>
              <a:tabLst>
                <a:tab pos="457200" algn="l"/>
              </a:tabLst>
              <a:defRPr b="0" i="0"/>
            </a:pPr>
            <a:r>
              <a:rPr lang="1043" sz="1800" dirty="0">
                <a:latin typeface="+mj-lt"/>
              </a:rPr>
              <a:t>Verandering van huurvoorwaarden: hogere huur; eis van contante betaling</a:t>
            </a:r>
          </a:p>
          <a:p>
            <a:pPr marL="800100" lvl="1" indent="-342900">
              <a:lnSpc>
                <a:spcPct val="107000"/>
              </a:lnSpc>
              <a:tabLst>
                <a:tab pos="226695" algn="l"/>
              </a:tabLst>
              <a:defRPr b="0" i="0"/>
            </a:pPr>
            <a:r>
              <a:rPr lang="1043" sz="1800" dirty="0">
                <a:latin typeface="+mj-lt"/>
              </a:rPr>
              <a:t>Wil om de woning zelf te betrekken</a:t>
            </a:r>
          </a:p>
          <a:p>
            <a:pPr marL="800100" lvl="1" indent="-342900">
              <a:lnSpc>
                <a:spcPct val="107000"/>
              </a:lnSpc>
              <a:tabLst>
                <a:tab pos="457200" algn="l"/>
              </a:tabLst>
              <a:defRPr b="0" i="0"/>
            </a:pPr>
            <a:r>
              <a:rPr lang="1043" sz="1800" dirty="0">
                <a:latin typeface="+mj-lt"/>
              </a:rPr>
              <a:t>Verandering van eigenaar</a:t>
            </a:r>
          </a:p>
          <a:p>
            <a:pPr marL="800100" lvl="1" indent="-342900">
              <a:lnSpc>
                <a:spcPct val="107000"/>
              </a:lnSpc>
              <a:tabLst>
                <a:tab pos="457200" algn="l"/>
              </a:tabLst>
              <a:defRPr b="0" i="0"/>
            </a:pPr>
            <a:r>
              <a:rPr lang="1043" sz="1800" dirty="0">
                <a:latin typeface="+mj-lt"/>
              </a:rPr>
              <a:t>Wens om van huurder te veranderen</a:t>
            </a:r>
          </a:p>
          <a:p>
            <a:pPr marL="800100" lvl="1" indent="-342900">
              <a:lnSpc>
                <a:spcPct val="107000"/>
              </a:lnSpc>
              <a:defRPr b="0" i="0"/>
            </a:pPr>
            <a:r>
              <a:rPr lang="1043" sz="1800" dirty="0">
                <a:latin typeface="+mj-lt"/>
              </a:rPr>
              <a:t>Uitvoering van belangrijke renovatiewerken</a:t>
            </a:r>
          </a:p>
          <a:p>
            <a:pPr marL="457200" lvl="1" indent="0">
              <a:lnSpc>
                <a:spcPct val="107000"/>
              </a:lnSpc>
              <a:buNone/>
            </a:pPr>
            <a:endParaRPr lang="fr-BE" sz="1200" dirty="0">
              <a:latin typeface="+mj-lt"/>
            </a:endParaRPr>
          </a:p>
          <a:p>
            <a:endParaRPr lang="fr-BE" sz="3200" dirty="0">
              <a:latin typeface="+mj-lt"/>
            </a:endParaRPr>
          </a:p>
          <a:p>
            <a:endParaRPr lang="fr-BE" sz="3200" dirty="0">
              <a:latin typeface="+mj-lt"/>
            </a:endParaRPr>
          </a:p>
          <a:p>
            <a:endParaRPr lang="fr-BE" sz="3200" dirty="0" smtClean="0">
              <a:latin typeface="+mj-lt"/>
            </a:endParaRPr>
          </a:p>
          <a:p>
            <a:endParaRPr lang="fr-BE" sz="3200" dirty="0">
              <a:latin typeface="+mj-lt"/>
            </a:endParaRPr>
          </a:p>
          <a:p>
            <a:pPr marL="0" indent="0">
              <a:buNone/>
              <a:defRPr b="0" i="0"/>
            </a:pPr>
            <a:r>
              <a:rPr lang="1043" sz="3200" dirty="0">
                <a:latin typeface="+mj-lt"/>
              </a:rPr>
              <a:t>Huurders (bewoners)</a:t>
            </a:r>
          </a:p>
          <a:p>
            <a:pPr marL="800100" lvl="1" indent="-342900">
              <a:lnSpc>
                <a:spcPct val="107000"/>
              </a:lnSpc>
              <a:tabLst>
                <a:tab pos="457200" algn="l"/>
              </a:tabLst>
              <a:defRPr b="0" i="0"/>
            </a:pPr>
            <a:r>
              <a:rPr lang="1043" sz="1800" dirty="0">
                <a:latin typeface="+mj-lt"/>
              </a:rPr>
              <a:t>Onbetaalde huur en/of bijkomende kosten</a:t>
            </a:r>
          </a:p>
          <a:p>
            <a:pPr marL="800100" lvl="1" indent="-342900">
              <a:lnSpc>
                <a:spcPct val="107000"/>
              </a:lnSpc>
              <a:tabLst>
                <a:tab pos="457200" algn="l"/>
              </a:tabLst>
              <a:defRPr b="0" i="0"/>
            </a:pPr>
            <a:r>
              <a:rPr lang="1043" sz="1800" dirty="0">
                <a:latin typeface="+mj-lt"/>
              </a:rPr>
              <a:t>Weigering van </a:t>
            </a:r>
            <a:r>
              <a:rPr lang="1043" sz="1800" dirty="0" smtClean="0">
                <a:latin typeface="+mj-lt"/>
              </a:rPr>
              <a:t>nieuw (lega</a:t>
            </a:r>
            <a:r>
              <a:rPr lang="nl-BE" sz="1800" dirty="0" smtClean="0">
                <a:latin typeface="+mj-lt"/>
              </a:rPr>
              <a:t>al</a:t>
            </a:r>
            <a:r>
              <a:rPr lang="1043" sz="1800" dirty="0" smtClean="0">
                <a:latin typeface="+mj-lt"/>
              </a:rPr>
              <a:t> </a:t>
            </a:r>
            <a:r>
              <a:rPr lang="1043" sz="1800" dirty="0">
                <a:latin typeface="+mj-lt"/>
              </a:rPr>
              <a:t>of </a:t>
            </a:r>
            <a:r>
              <a:rPr lang="1043" sz="1800" dirty="0" smtClean="0">
                <a:latin typeface="+mj-lt"/>
              </a:rPr>
              <a:t>illega</a:t>
            </a:r>
            <a:r>
              <a:rPr lang="nl-BE" sz="1800" dirty="0" smtClean="0">
                <a:latin typeface="+mj-lt"/>
              </a:rPr>
              <a:t>al</a:t>
            </a:r>
            <a:r>
              <a:rPr lang="1043" sz="1800" dirty="0" smtClean="0">
                <a:latin typeface="+mj-lt"/>
              </a:rPr>
              <a:t>) huur</a:t>
            </a:r>
            <a:r>
              <a:rPr lang="nl-BE" sz="1800" dirty="0" smtClean="0">
                <a:latin typeface="+mj-lt"/>
              </a:rPr>
              <a:t>contract</a:t>
            </a:r>
            <a:endParaRPr lang="1043" sz="1800" dirty="0">
              <a:latin typeface="+mj-lt"/>
            </a:endParaRPr>
          </a:p>
          <a:p>
            <a:pPr marL="800100" lvl="1" indent="-342900">
              <a:lnSpc>
                <a:spcPct val="107000"/>
              </a:lnSpc>
              <a:tabLst>
                <a:tab pos="457200" algn="l"/>
              </a:tabLst>
              <a:defRPr b="0" i="0"/>
            </a:pPr>
            <a:r>
              <a:rPr lang="1043" sz="1800" dirty="0">
                <a:latin typeface="+mj-lt"/>
              </a:rPr>
              <a:t>Weigering van veranderde (illegale) huurvoorwaarden</a:t>
            </a:r>
          </a:p>
          <a:p>
            <a:pPr marL="800100" lvl="1" indent="-342900">
              <a:lnSpc>
                <a:spcPct val="107000"/>
              </a:lnSpc>
              <a:tabLst>
                <a:tab pos="457200" algn="l"/>
              </a:tabLst>
              <a:defRPr b="0" i="0"/>
            </a:pPr>
            <a:r>
              <a:rPr lang="1043" sz="1800" dirty="0">
                <a:latin typeface="+mj-lt"/>
              </a:rPr>
              <a:t>Illegale bewoning</a:t>
            </a:r>
            <a:endParaRPr lang="fr-BE" sz="1800" dirty="0">
              <a:latin typeface="+mj-lt"/>
            </a:endParaRPr>
          </a:p>
          <a:p>
            <a:pPr marL="800100" lvl="1" indent="-342900">
              <a:lnSpc>
                <a:spcPct val="107000"/>
              </a:lnSpc>
              <a:tabLst>
                <a:tab pos="457200" algn="l"/>
              </a:tabLst>
              <a:defRPr b="0" i="0"/>
            </a:pPr>
            <a:r>
              <a:rPr lang="1043" sz="1800" dirty="0">
                <a:latin typeface="+mj-lt"/>
              </a:rPr>
              <a:t>Neergelegde klacht voor onbewoonbaarheid</a:t>
            </a:r>
          </a:p>
          <a:p>
            <a:pPr marL="800100" lvl="1" indent="-342900">
              <a:lnSpc>
                <a:spcPct val="107000"/>
              </a:lnSpc>
              <a:tabLst>
                <a:tab pos="457200" algn="l"/>
              </a:tabLst>
              <a:defRPr b="0" i="0"/>
            </a:pPr>
            <a:r>
              <a:rPr lang="1043" sz="1800" dirty="0">
                <a:latin typeface="+mj-lt"/>
              </a:rPr>
              <a:t>Geen bewoning van de woonst of verandering in het huishouden zonder akkoord (sociale woning)</a:t>
            </a:r>
          </a:p>
          <a:p>
            <a:pPr marL="800100" lvl="1" indent="-342900">
              <a:lnSpc>
                <a:spcPct val="107000"/>
              </a:lnSpc>
              <a:tabLst>
                <a:tab pos="457200" algn="l"/>
              </a:tabLst>
              <a:defRPr b="0" i="0"/>
            </a:pPr>
            <a:r>
              <a:rPr lang="1043" sz="1800" dirty="0" smtClean="0">
                <a:latin typeface="+mj-lt"/>
              </a:rPr>
              <a:t>Niet</a:t>
            </a:r>
            <a:r>
              <a:rPr lang="nl-BE" sz="1800" dirty="0" smtClean="0">
                <a:latin typeface="+mj-lt"/>
              </a:rPr>
              <a:t>-naleving</a:t>
            </a:r>
            <a:r>
              <a:rPr lang="1043" sz="1800" dirty="0" smtClean="0">
                <a:latin typeface="+mj-lt"/>
              </a:rPr>
              <a:t> </a:t>
            </a:r>
            <a:r>
              <a:rPr lang="1043" sz="1800" dirty="0">
                <a:latin typeface="+mj-lt"/>
              </a:rPr>
              <a:t>van </a:t>
            </a:r>
            <a:r>
              <a:rPr lang="1043" sz="1800" dirty="0" smtClean="0">
                <a:latin typeface="+mj-lt"/>
              </a:rPr>
              <a:t>contractuele </a:t>
            </a:r>
            <a:r>
              <a:rPr lang="1043" sz="1800" dirty="0">
                <a:latin typeface="+mj-lt"/>
              </a:rPr>
              <a:t>verplichtingen</a:t>
            </a:r>
            <a:endParaRPr lang="fr-BE" sz="1800" dirty="0">
              <a:latin typeface="+mj-lt"/>
              <a:cs typeface="Times New Roman" panose="02020603050405020304" pitchFamily="18" charset="0"/>
            </a:endParaRPr>
          </a:p>
        </p:txBody>
      </p:sp>
    </p:spTree>
    <p:extLst>
      <p:ext uri="{BB962C8B-B14F-4D97-AF65-F5344CB8AC3E}">
        <p14:creationId xmlns:p14="http://schemas.microsoft.com/office/powerpoint/2010/main" val="309322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21793"/>
          </a:xfrm>
        </p:spPr>
        <p:txBody>
          <a:bodyPr>
            <a:normAutofit fontScale="90000"/>
          </a:bodyPr>
          <a:lstStyle/>
          <a:p>
            <a:pPr>
              <a:defRPr b="0" i="0"/>
            </a:pPr>
            <a:r>
              <a:rPr lang="1043" sz="2800" dirty="0">
                <a:solidFill>
                  <a:schemeClr val="bg1"/>
                </a:solidFill>
                <a:latin typeface="+mn-lt"/>
              </a:rPr>
              <a:t>Het verhaal van Jozef: structurele en conjuncturele factoren hebben geleid tot </a:t>
            </a:r>
            <a:r>
              <a:rPr lang="nl-BE" sz="2800" dirty="0" smtClean="0">
                <a:solidFill>
                  <a:schemeClr val="bg1"/>
                </a:solidFill>
                <a:latin typeface="+mn-lt"/>
              </a:rPr>
              <a:t>een</a:t>
            </a:r>
            <a:r>
              <a:rPr lang="1043" sz="2800" dirty="0" smtClean="0">
                <a:solidFill>
                  <a:schemeClr val="bg1"/>
                </a:solidFill>
                <a:latin typeface="+mn-lt"/>
              </a:rPr>
              <a:t> </a:t>
            </a:r>
            <a:r>
              <a:rPr lang="1043" sz="2800" dirty="0">
                <a:solidFill>
                  <a:schemeClr val="bg1"/>
                </a:solidFill>
                <a:latin typeface="+mn-lt"/>
              </a:rPr>
              <a:t>uitzettingsprocedure</a:t>
            </a:r>
            <a:endParaRPr lang="fr-BE" sz="2800" dirty="0">
              <a:solidFill>
                <a:schemeClr val="bg1"/>
              </a:solidFill>
              <a:latin typeface="+mn-lt"/>
            </a:endParaRPr>
          </a:p>
        </p:txBody>
      </p:sp>
      <p:sp>
        <p:nvSpPr>
          <p:cNvPr id="3" name="Espace réservé du contenu 2"/>
          <p:cNvSpPr>
            <a:spLocks noGrp="1"/>
          </p:cNvSpPr>
          <p:nvPr>
            <p:ph idx="1"/>
          </p:nvPr>
        </p:nvSpPr>
        <p:spPr>
          <a:xfrm>
            <a:off x="1094232" y="1195701"/>
            <a:ext cx="10515600" cy="4351338"/>
          </a:xfrm>
        </p:spPr>
        <p:txBody>
          <a:bodyPr>
            <a:normAutofit fontScale="75000" lnSpcReduction="20000"/>
          </a:bodyPr>
          <a:lstStyle/>
          <a:p>
            <a:pPr marL="0" indent="0" algn="ctr">
              <a:buNone/>
              <a:defRPr b="0" i="0"/>
            </a:pPr>
            <a:r>
              <a:rPr lang="1043" dirty="0">
                <a:latin typeface="+mj-lt"/>
              </a:rPr>
              <a:t>Jozef is getrouwd en vader van vier kinderen. Hij woont al vele jaren in België.</a:t>
            </a:r>
          </a:p>
          <a:p>
            <a:pPr marL="0" indent="0" algn="ctr">
              <a:buNone/>
              <a:defRPr b="0" i="0"/>
            </a:pPr>
            <a:r>
              <a:rPr lang="1043" dirty="0">
                <a:latin typeface="+mj-lt"/>
              </a:rPr>
              <a:t>Voordat hij met uitzetting bedreigd werd, woonde hij in een appartement in zeer slechte staat: </a:t>
            </a:r>
            <a:r>
              <a:rPr lang="1043" i="1" dirty="0">
                <a:solidFill>
                  <a:schemeClr val="accent6">
                    <a:lumMod val="75000"/>
                  </a:schemeClr>
                </a:solidFill>
                <a:latin typeface="+mj-lt"/>
              </a:rPr>
              <a:t>"vochtproblemen, problemen met de verwarming, met alles eigenlijk …" </a:t>
            </a:r>
            <a:endParaRPr lang="fr-BE" i="1" dirty="0">
              <a:solidFill>
                <a:schemeClr val="accent6">
                  <a:lumMod val="75000"/>
                </a:schemeClr>
              </a:solidFill>
              <a:latin typeface="+mj-lt"/>
            </a:endParaRPr>
          </a:p>
          <a:p>
            <a:pPr marL="0" indent="0" algn="ctr">
              <a:buNone/>
              <a:defRPr b="0" i="0"/>
            </a:pPr>
            <a:r>
              <a:rPr lang="1043" dirty="0">
                <a:latin typeface="+mj-lt"/>
              </a:rPr>
              <a:t>Jozef heeft meermaals geprobeerd om met de eigenaar te praten om deze situatie op te lossen, maar tevergeefs: </a:t>
            </a:r>
            <a:r>
              <a:rPr lang="1043" i="1" dirty="0">
                <a:solidFill>
                  <a:schemeClr val="accent6">
                    <a:lumMod val="75000"/>
                  </a:schemeClr>
                </a:solidFill>
                <a:latin typeface="+mj-lt"/>
              </a:rPr>
              <a:t>"Ik heb met de eigenaar gepraat, maar hij kwam niet. En er werd niets aan gedaan. Niets."</a:t>
            </a:r>
          </a:p>
          <a:p>
            <a:pPr marL="0" indent="0" algn="ctr">
              <a:buNone/>
              <a:defRPr b="0" i="0"/>
            </a:pPr>
            <a:r>
              <a:rPr lang="1043" dirty="0">
                <a:latin typeface="+mj-lt"/>
              </a:rPr>
              <a:t>Jozef liet het daar niet bij : </a:t>
            </a:r>
            <a:r>
              <a:rPr lang="1043" i="1" dirty="0">
                <a:solidFill>
                  <a:schemeClr val="accent6">
                    <a:lumMod val="75000"/>
                  </a:schemeClr>
                </a:solidFill>
                <a:latin typeface="+mj-lt"/>
              </a:rPr>
              <a:t>"Ik ben naar de huisvestingsinspectie gegaan (…) die is naar het appartement gekomen, heeft foto's genomen en de eigenaar gevraagd om werken uit te voeren …" </a:t>
            </a:r>
            <a:endParaRPr lang="fr-BE" i="1" dirty="0">
              <a:solidFill>
                <a:schemeClr val="accent6">
                  <a:lumMod val="75000"/>
                </a:schemeClr>
              </a:solidFill>
              <a:latin typeface="+mj-lt"/>
            </a:endParaRPr>
          </a:p>
          <a:p>
            <a:pPr marL="0" indent="0" algn="ctr">
              <a:buNone/>
              <a:defRPr b="0" i="0"/>
            </a:pPr>
            <a:r>
              <a:rPr lang="1043" dirty="0">
                <a:latin typeface="+mj-lt"/>
              </a:rPr>
              <a:t>De DGHI heeft hem gelijk gegeven en heeft de eigenaar de opdracht gegeven om grote werken uit te voeren. Zonder resultaat; de eigenaar wilde alleen maar tijd rekken: </a:t>
            </a:r>
            <a:r>
              <a:rPr lang="1043" i="1" dirty="0">
                <a:solidFill>
                  <a:schemeClr val="accent6">
                    <a:lumMod val="75000"/>
                  </a:schemeClr>
                </a:solidFill>
                <a:latin typeface="+mj-lt"/>
              </a:rPr>
              <a:t>"… de eigenaar heeft er niets aan gedaan, hij heeft niets gedaan. De eigenaar heeft gewacht tot het contract afliep. Jozef bleef nog een jaar in zijn appartement tot het contract van 5 jaar afgelopen was." </a:t>
            </a:r>
            <a:endParaRPr lang="fr-BE" i="1" dirty="0">
              <a:solidFill>
                <a:schemeClr val="accent6">
                  <a:lumMod val="75000"/>
                </a:schemeClr>
              </a:solidFill>
              <a:latin typeface="+mj-lt"/>
            </a:endParaRPr>
          </a:p>
          <a:p>
            <a:pPr marL="0" indent="0" algn="ctr">
              <a:buNone/>
              <a:defRPr b="0" i="0"/>
            </a:pPr>
            <a:r>
              <a:rPr lang="1043" dirty="0">
                <a:latin typeface="+mj-lt"/>
              </a:rPr>
              <a:t>En toen kreeg hij het bericht  </a:t>
            </a:r>
            <a:r>
              <a:rPr lang="1043" i="1" dirty="0">
                <a:solidFill>
                  <a:schemeClr val="accent6">
                    <a:lumMod val="75000"/>
                  </a:schemeClr>
                </a:solidFill>
                <a:latin typeface="+mj-lt"/>
              </a:rPr>
              <a:t>"Toen heeft de eigenaar ervan geprofiteerd (…) 6 maanden vóór het einde van het contract heeft hij de opzeg verstuurd (…) Daarin stond dat  er voor 21 000 euro aan werken waren."</a:t>
            </a:r>
            <a:endParaRPr lang="fr-BE" i="1" dirty="0">
              <a:solidFill>
                <a:schemeClr val="accent6">
                  <a:lumMod val="75000"/>
                </a:schemeClr>
              </a:solidFill>
              <a:latin typeface="+mj-lt"/>
            </a:endParaRPr>
          </a:p>
        </p:txBody>
      </p:sp>
    </p:spTree>
    <p:extLst>
      <p:ext uri="{BB962C8B-B14F-4D97-AF65-F5344CB8AC3E}">
        <p14:creationId xmlns:p14="http://schemas.microsoft.com/office/powerpoint/2010/main" val="356141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38199" y="1825625"/>
            <a:ext cx="10823533" cy="4351338"/>
          </a:xfrm>
        </p:spPr>
        <p:txBody>
          <a:bodyPr>
            <a:normAutofit fontScale="97500"/>
          </a:bodyPr>
          <a:lstStyle/>
          <a:p>
            <a:pPr marL="0" indent="0" algn="ctr">
              <a:buNone/>
              <a:defRPr b="0" i="0"/>
            </a:pP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VAN </a:t>
            </a:r>
            <a:r>
              <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EEN RISICO OP</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TOT </a:t>
            </a:r>
            <a:r>
              <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EEN EFFECTIEVE</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UITZETTING: ESCALATIE- EN DE-ESCALATIEFACTOREN</a:t>
            </a:r>
            <a:endParaRPr lang="nl-BE"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196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1"/>
            <a:ext cx="12192000" cy="609600"/>
          </a:xfrm>
        </p:spPr>
        <p:txBody>
          <a:bodyPr>
            <a:normAutofit/>
          </a:bodyPr>
          <a:lstStyle/>
          <a:p>
            <a:pPr algn="ctr">
              <a:defRPr b="0" i="0"/>
            </a:pPr>
            <a:r>
              <a:rPr lang="1043" sz="2800" dirty="0">
                <a:solidFill>
                  <a:schemeClr val="bg1"/>
                </a:solidFill>
                <a:latin typeface="+mn-lt"/>
              </a:rPr>
              <a:t>Niet elk </a:t>
            </a:r>
            <a:r>
              <a:rPr lang="nl-BE" sz="2800" dirty="0" smtClean="0">
                <a:solidFill>
                  <a:schemeClr val="bg1"/>
                </a:solidFill>
                <a:latin typeface="+mn-lt"/>
              </a:rPr>
              <a:t>risico op uithuiszetting</a:t>
            </a:r>
            <a:r>
              <a:rPr lang="1043" sz="2800" dirty="0" smtClean="0">
                <a:solidFill>
                  <a:schemeClr val="bg1"/>
                </a:solidFill>
                <a:latin typeface="+mn-lt"/>
              </a:rPr>
              <a:t> </a:t>
            </a:r>
            <a:r>
              <a:rPr lang="1043" sz="2800" dirty="0">
                <a:solidFill>
                  <a:schemeClr val="bg1"/>
                </a:solidFill>
                <a:latin typeface="+mn-lt"/>
              </a:rPr>
              <a:t>leidt tot een </a:t>
            </a:r>
            <a:r>
              <a:rPr lang="nl-BE" sz="2800" dirty="0" smtClean="0">
                <a:solidFill>
                  <a:schemeClr val="bg1"/>
                </a:solidFill>
                <a:latin typeface="+mn-lt"/>
              </a:rPr>
              <a:t>effectieve</a:t>
            </a:r>
            <a:r>
              <a:rPr lang="1043" sz="2800" dirty="0" smtClean="0">
                <a:solidFill>
                  <a:schemeClr val="bg1"/>
                </a:solidFill>
                <a:latin typeface="+mn-lt"/>
              </a:rPr>
              <a:t> </a:t>
            </a:r>
            <a:r>
              <a:rPr lang="1043" sz="2800" dirty="0">
                <a:solidFill>
                  <a:schemeClr val="bg1"/>
                </a:solidFill>
                <a:latin typeface="+mn-lt"/>
              </a:rPr>
              <a:t>uitzetting</a:t>
            </a:r>
            <a:r>
              <a:rPr lang="1043" sz="2800" dirty="0" smtClean="0">
                <a:solidFill>
                  <a:schemeClr val="bg1"/>
                </a:solidFill>
                <a:latin typeface="+mn-lt"/>
              </a:rPr>
              <a:t>.</a:t>
            </a:r>
            <a:endParaRPr lang="fr-BE" sz="2800" dirty="0">
              <a:solidFill>
                <a:schemeClr val="accent6">
                  <a:lumMod val="75000"/>
                </a:schemeClr>
              </a:solidFill>
              <a:latin typeface="+mn-lt"/>
            </a:endParaRPr>
          </a:p>
        </p:txBody>
      </p:sp>
      <p:sp>
        <p:nvSpPr>
          <p:cNvPr id="3" name="Espace réservé du contenu 2"/>
          <p:cNvSpPr>
            <a:spLocks noGrp="1"/>
          </p:cNvSpPr>
          <p:nvPr>
            <p:ph idx="1"/>
          </p:nvPr>
        </p:nvSpPr>
        <p:spPr/>
        <p:txBody>
          <a:bodyPr>
            <a:normAutofit/>
          </a:bodyPr>
          <a:lstStyle/>
          <a:p>
            <a:pPr>
              <a:defRPr b="0" i="0"/>
            </a:pPr>
            <a:r>
              <a:rPr lang="nl-BE" sz="3200" b="1" u="sng" dirty="0" smtClean="0">
                <a:latin typeface="+mj-lt"/>
              </a:rPr>
              <a:t>Maar</a:t>
            </a:r>
            <a:r>
              <a:rPr lang="1043" sz="3200" b="0" u="none" dirty="0" smtClean="0">
                <a:latin typeface="+mj-lt"/>
              </a:rPr>
              <a:t> </a:t>
            </a:r>
            <a:r>
              <a:rPr lang="1043" sz="3200" b="0" u="none" dirty="0">
                <a:latin typeface="+mj-lt"/>
              </a:rPr>
              <a:t>het </a:t>
            </a:r>
            <a:r>
              <a:rPr lang="nl-BE" sz="3200" b="0" u="none" dirty="0" smtClean="0">
                <a:latin typeface="+mj-lt"/>
              </a:rPr>
              <a:t>ervaren van een </a:t>
            </a:r>
            <a:r>
              <a:rPr lang="1043" sz="3200" b="0" u="none" dirty="0" smtClean="0">
                <a:latin typeface="+mj-lt"/>
              </a:rPr>
              <a:t>risico </a:t>
            </a:r>
            <a:r>
              <a:rPr lang="1043" sz="3200" b="0" u="none" dirty="0">
                <a:latin typeface="+mj-lt"/>
              </a:rPr>
              <a:t>kan </a:t>
            </a:r>
            <a:r>
              <a:rPr lang="1043" sz="3200" b="0" u="none" dirty="0" smtClean="0">
                <a:latin typeface="+mj-lt"/>
              </a:rPr>
              <a:t>de betrokkenen</a:t>
            </a:r>
            <a:r>
              <a:rPr lang="nl-BE" sz="3200" b="0" u="none" dirty="0" smtClean="0">
                <a:latin typeface="+mj-lt"/>
              </a:rPr>
              <a:t> al </a:t>
            </a:r>
            <a:r>
              <a:rPr lang="nl-BE" sz="3200" b="1" dirty="0" smtClean="0">
                <a:latin typeface="+mj-lt"/>
              </a:rPr>
              <a:t>beïnvloeden</a:t>
            </a:r>
            <a:r>
              <a:rPr lang="1043" sz="3200" b="0" u="none" dirty="0" smtClean="0">
                <a:latin typeface="+mj-lt"/>
              </a:rPr>
              <a:t>;</a:t>
            </a:r>
            <a:endParaRPr lang="1043" sz="3200" b="0" u="none" dirty="0">
              <a:latin typeface="+mj-lt"/>
            </a:endParaRPr>
          </a:p>
          <a:p>
            <a:pPr marL="0" indent="0">
              <a:spcBef>
                <a:spcPts val="1200"/>
              </a:spcBef>
              <a:spcAft>
                <a:spcPts val="1200"/>
              </a:spcAft>
              <a:buNone/>
            </a:pPr>
            <a:endParaRPr lang="fr-BE" sz="200" dirty="0">
              <a:latin typeface="+mj-lt"/>
            </a:endParaRPr>
          </a:p>
          <a:p>
            <a:pPr marL="0" indent="0">
              <a:spcBef>
                <a:spcPct val="0"/>
              </a:spcBef>
              <a:spcAft>
                <a:spcPts val="1200"/>
              </a:spcAft>
              <a:buNone/>
              <a:defRPr b="0" i="0"/>
            </a:pPr>
            <a:r>
              <a:rPr lang="1043" sz="2400" dirty="0">
                <a:latin typeface="+mj-lt"/>
              </a:rPr>
              <a:t>HET VERHAAL VAN NELLA</a:t>
            </a:r>
          </a:p>
          <a:p>
            <a:pPr marL="0" indent="0" algn="ctr">
              <a:buNone/>
              <a:defRPr b="0" i="0"/>
            </a:pPr>
            <a:r>
              <a:rPr lang="1043" sz="2000" i="1" dirty="0">
                <a:solidFill>
                  <a:schemeClr val="accent6">
                    <a:lumMod val="75000"/>
                  </a:schemeClr>
                </a:solidFill>
                <a:latin typeface="+mj-lt"/>
              </a:rPr>
              <a:t>Het gevolg van dat alles is dat ik nu een alleenstaande moeder ben met een kind ten laste. De hele situatie heeft vele gevolgen gehad. Ik ben psychologisch niet in orde, ik heb soms angsten en ik slaap 's nachts niet meer. Als je zo onder druk hebt gestaan, ben je niet meer dezelfde persoon.</a:t>
            </a:r>
            <a:r>
              <a:rPr lang="1043" sz="2000" i="0" dirty="0">
                <a:solidFill>
                  <a:schemeClr val="accent6">
                    <a:lumMod val="75000"/>
                  </a:schemeClr>
                </a:solidFill>
                <a:latin typeface="+mj-lt"/>
              </a:rPr>
              <a:t> </a:t>
            </a:r>
            <a:endParaRPr lang="1043" sz="2000" i="1" dirty="0">
              <a:solidFill>
                <a:schemeClr val="accent6">
                  <a:lumMod val="75000"/>
                </a:schemeClr>
              </a:solidFill>
              <a:latin typeface="+mj-lt"/>
            </a:endParaRPr>
          </a:p>
          <a:p>
            <a:pPr marL="0" indent="0" algn="ctr">
              <a:buNone/>
              <a:defRPr b="0" i="0"/>
            </a:pPr>
            <a:r>
              <a:rPr lang="1043" sz="2000" i="1" dirty="0">
                <a:solidFill>
                  <a:schemeClr val="accent6">
                    <a:lumMod val="75000"/>
                  </a:schemeClr>
                </a:solidFill>
                <a:latin typeface="+mj-lt"/>
              </a:rPr>
              <a:t>Het doet iets met een mens. Je hebt geen vertrouwen meer in de mensen, ook al vertrouwen zij je wel.</a:t>
            </a:r>
            <a:endParaRPr lang="fr-BE" sz="2000" dirty="0">
              <a:solidFill>
                <a:schemeClr val="accent6">
                  <a:lumMod val="75000"/>
                </a:schemeClr>
              </a:solidFill>
              <a:latin typeface="+mj-lt"/>
            </a:endParaRPr>
          </a:p>
        </p:txBody>
      </p:sp>
    </p:spTree>
    <p:extLst>
      <p:ext uri="{BB962C8B-B14F-4D97-AF65-F5344CB8AC3E}">
        <p14:creationId xmlns:p14="http://schemas.microsoft.com/office/powerpoint/2010/main" val="4038105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nvPr>
        </p:nvGraphicFramePr>
        <p:xfrm>
          <a:off x="1933303" y="844062"/>
          <a:ext cx="9065874" cy="573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5"/>
          <p:cNvSpPr>
            <a:spLocks noGrp="1"/>
          </p:cNvSpPr>
          <p:nvPr>
            <p:ph type="title"/>
          </p:nvPr>
        </p:nvSpPr>
        <p:spPr>
          <a:xfrm>
            <a:off x="0" y="0"/>
            <a:ext cx="12106656" cy="575454"/>
          </a:xfrm>
        </p:spPr>
        <p:txBody>
          <a:bodyPr>
            <a:normAutofit/>
          </a:bodyPr>
          <a:lstStyle/>
          <a:p>
            <a:pPr algn="ctr">
              <a:defRPr b="0" i="0"/>
            </a:pPr>
            <a:r>
              <a:rPr lang="1043" sz="2800" dirty="0">
                <a:solidFill>
                  <a:schemeClr val="bg1"/>
                </a:solidFill>
                <a:latin typeface="+mn-lt"/>
              </a:rPr>
              <a:t>De </a:t>
            </a:r>
            <a:r>
              <a:rPr lang="nl-BE" sz="2800" dirty="0" smtClean="0">
                <a:solidFill>
                  <a:schemeClr val="bg1"/>
                </a:solidFill>
                <a:latin typeface="+mn-lt"/>
              </a:rPr>
              <a:t>vermeden uithuiszetting</a:t>
            </a:r>
            <a:r>
              <a:rPr lang="1043" sz="2800" dirty="0" smtClean="0">
                <a:solidFill>
                  <a:schemeClr val="bg1"/>
                </a:solidFill>
                <a:latin typeface="+mn-lt"/>
              </a:rPr>
              <a:t>, slechts </a:t>
            </a:r>
            <a:r>
              <a:rPr lang="1043" sz="2800" dirty="0">
                <a:solidFill>
                  <a:schemeClr val="bg1"/>
                </a:solidFill>
                <a:latin typeface="+mn-lt"/>
              </a:rPr>
              <a:t>zelden zonder </a:t>
            </a:r>
            <a:r>
              <a:rPr lang="nl-BE" sz="2800" dirty="0" smtClean="0">
                <a:solidFill>
                  <a:schemeClr val="bg1"/>
                </a:solidFill>
                <a:latin typeface="+mn-lt"/>
              </a:rPr>
              <a:t>een </a:t>
            </a:r>
            <a:r>
              <a:rPr lang="1043" sz="2800" dirty="0" smtClean="0">
                <a:solidFill>
                  <a:schemeClr val="bg1"/>
                </a:solidFill>
                <a:latin typeface="+mn-lt"/>
              </a:rPr>
              <a:t>gedwongen verhui</a:t>
            </a:r>
            <a:r>
              <a:rPr lang="nl-BE" sz="2800" dirty="0" smtClean="0">
                <a:solidFill>
                  <a:schemeClr val="bg1"/>
                </a:solidFill>
                <a:latin typeface="+mn-lt"/>
              </a:rPr>
              <a:t>s</a:t>
            </a:r>
            <a:endParaRPr lang="fr-BE" sz="2800" dirty="0">
              <a:solidFill>
                <a:schemeClr val="bg1"/>
              </a:solidFill>
              <a:latin typeface="+mn-lt"/>
            </a:endParaRPr>
          </a:p>
        </p:txBody>
      </p:sp>
    </p:spTree>
    <p:extLst>
      <p:ext uri="{BB962C8B-B14F-4D97-AF65-F5344CB8AC3E}">
        <p14:creationId xmlns:p14="http://schemas.microsoft.com/office/powerpoint/2010/main" val="497368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597409"/>
          </a:xfrm>
        </p:spPr>
        <p:txBody>
          <a:bodyPr>
            <a:normAutofit/>
          </a:bodyPr>
          <a:lstStyle/>
          <a:p>
            <a:pPr algn="ctr">
              <a:defRPr b="0" i="0"/>
            </a:pPr>
            <a:r>
              <a:rPr lang="1043" sz="2800" dirty="0">
                <a:solidFill>
                  <a:schemeClr val="bg1"/>
                </a:solidFill>
                <a:latin typeface="+mn-lt"/>
              </a:rPr>
              <a:t>De-escalatiemaatregelen die tijdig moeten worden genomen </a:t>
            </a:r>
            <a:endParaRPr lang="fr-BE" sz="2800" dirty="0">
              <a:solidFill>
                <a:schemeClr val="bg1"/>
              </a:solidFill>
              <a:latin typeface="+mn-lt"/>
            </a:endParaRPr>
          </a:p>
        </p:txBody>
      </p:sp>
      <p:sp>
        <p:nvSpPr>
          <p:cNvPr id="3" name="Espace réservé du contenu 2"/>
          <p:cNvSpPr>
            <a:spLocks noGrp="1"/>
          </p:cNvSpPr>
          <p:nvPr>
            <p:ph idx="1"/>
          </p:nvPr>
        </p:nvSpPr>
        <p:spPr>
          <a:xfrm>
            <a:off x="838199" y="1825625"/>
            <a:ext cx="10623115" cy="4351338"/>
          </a:xfrm>
        </p:spPr>
        <p:txBody>
          <a:bodyPr numCol="2">
            <a:normAutofit lnSpcReduction="10000"/>
          </a:bodyPr>
          <a:lstStyle/>
          <a:p>
            <a:pPr lvl="0">
              <a:defRPr b="0" i="0"/>
            </a:pPr>
            <a:r>
              <a:rPr lang="1043" dirty="0">
                <a:latin typeface="+mj-lt"/>
              </a:rPr>
              <a:t>Huurders (bewoners)</a:t>
            </a:r>
          </a:p>
          <a:p>
            <a:pPr lvl="1">
              <a:defRPr b="0" i="0"/>
            </a:pPr>
            <a:r>
              <a:rPr lang="1043" sz="2000" dirty="0">
                <a:latin typeface="+mj-lt"/>
              </a:rPr>
              <a:t>Streven naar een verzoening / akkoord met de huisbaas </a:t>
            </a:r>
            <a:endParaRPr lang="fr-BE" sz="2000" dirty="0">
              <a:latin typeface="+mj-lt"/>
            </a:endParaRPr>
          </a:p>
          <a:p>
            <a:pPr lvl="1">
              <a:defRPr b="0" i="0"/>
            </a:pPr>
            <a:r>
              <a:rPr lang="1043" sz="2000" dirty="0">
                <a:latin typeface="+mj-lt"/>
              </a:rPr>
              <a:t>Betrokkenheid bij de juridische procedure </a:t>
            </a:r>
            <a:endParaRPr lang="fr-BE" sz="2000" dirty="0">
              <a:latin typeface="+mj-lt"/>
            </a:endParaRPr>
          </a:p>
          <a:p>
            <a:pPr lvl="1">
              <a:defRPr b="0" i="0"/>
            </a:pPr>
            <a:r>
              <a:rPr lang="1043" sz="2000" dirty="0">
                <a:latin typeface="+mj-lt"/>
              </a:rPr>
              <a:t>Beroep op sociale diensten en juridische hulp </a:t>
            </a:r>
            <a:endParaRPr lang="fr-FR" sz="20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smtClean="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a:defRPr b="0" i="0"/>
            </a:pPr>
            <a:r>
              <a:rPr lang="nl-BE" dirty="0" smtClean="0">
                <a:latin typeface="+mj-lt"/>
              </a:rPr>
              <a:t>Sociale </a:t>
            </a:r>
            <a:r>
              <a:rPr lang="1043" dirty="0" smtClean="0">
                <a:latin typeface="+mj-lt"/>
              </a:rPr>
              <a:t>en juridisch</a:t>
            </a:r>
            <a:r>
              <a:rPr lang="nl-BE" dirty="0" smtClean="0">
                <a:latin typeface="+mj-lt"/>
              </a:rPr>
              <a:t>e</a:t>
            </a:r>
            <a:r>
              <a:rPr lang="1043" dirty="0" smtClean="0">
                <a:latin typeface="+mj-lt"/>
              </a:rPr>
              <a:t> </a:t>
            </a:r>
            <a:r>
              <a:rPr lang="nl-BE" dirty="0" smtClean="0">
                <a:latin typeface="+mj-lt"/>
              </a:rPr>
              <a:t>actoren</a:t>
            </a:r>
            <a:endParaRPr lang="1043" dirty="0">
              <a:latin typeface="+mj-lt"/>
            </a:endParaRPr>
          </a:p>
          <a:p>
            <a:pPr lvl="1">
              <a:defRPr b="0" i="0"/>
            </a:pPr>
            <a:r>
              <a:rPr lang="1043" sz="2000" dirty="0">
                <a:latin typeface="+mj-lt"/>
              </a:rPr>
              <a:t>Behoorlijk informeren van de personen die dreigen uit </a:t>
            </a:r>
            <a:r>
              <a:rPr lang="1043" sz="2000" dirty="0" smtClean="0">
                <a:latin typeface="+mj-lt"/>
              </a:rPr>
              <a:t>huis </a:t>
            </a:r>
            <a:r>
              <a:rPr lang="1043" sz="2000" dirty="0">
                <a:latin typeface="+mj-lt"/>
              </a:rPr>
              <a:t>te worden gezet</a:t>
            </a:r>
          </a:p>
          <a:p>
            <a:pPr lvl="1">
              <a:defRPr b="0" i="0"/>
            </a:pPr>
            <a:r>
              <a:rPr lang="1043" sz="2000" dirty="0">
                <a:latin typeface="+mj-lt"/>
              </a:rPr>
              <a:t>Proactief </a:t>
            </a:r>
            <a:r>
              <a:rPr lang="1043" sz="2000" dirty="0" smtClean="0">
                <a:latin typeface="+mj-lt"/>
              </a:rPr>
              <a:t>optreden tegenover </a:t>
            </a:r>
            <a:r>
              <a:rPr lang="1043" sz="2000" dirty="0">
                <a:latin typeface="+mj-lt"/>
              </a:rPr>
              <a:t>personen die dreigen uit </a:t>
            </a:r>
            <a:r>
              <a:rPr lang="1043" sz="2000" dirty="0" smtClean="0">
                <a:latin typeface="+mj-lt"/>
              </a:rPr>
              <a:t>huis </a:t>
            </a:r>
            <a:r>
              <a:rPr lang="1043" sz="2000" dirty="0">
                <a:latin typeface="+mj-lt"/>
              </a:rPr>
              <a:t>te worden gezet</a:t>
            </a:r>
            <a:endParaRPr lang="fr-BE" sz="2000" dirty="0">
              <a:latin typeface="+mj-lt"/>
            </a:endParaRPr>
          </a:p>
          <a:p>
            <a:pPr lvl="1">
              <a:defRPr b="0" i="0"/>
            </a:pPr>
            <a:r>
              <a:rPr lang="nl-BE" sz="2000" dirty="0" smtClean="0">
                <a:latin typeface="+mj-lt"/>
              </a:rPr>
              <a:t>B</a:t>
            </a:r>
            <a:r>
              <a:rPr lang="1043" sz="2000" dirty="0" smtClean="0">
                <a:latin typeface="+mj-lt"/>
              </a:rPr>
              <a:t>etrokkenen </a:t>
            </a:r>
            <a:r>
              <a:rPr lang="1043" sz="2000" dirty="0">
                <a:latin typeface="+mj-lt"/>
              </a:rPr>
              <a:t>aanmoedigen om </a:t>
            </a:r>
            <a:r>
              <a:rPr lang="nl-BE" sz="2000" dirty="0" smtClean="0">
                <a:latin typeface="+mj-lt"/>
              </a:rPr>
              <a:t>deel te nemen</a:t>
            </a:r>
            <a:r>
              <a:rPr lang="1043" sz="2000" dirty="0" smtClean="0">
                <a:latin typeface="+mj-lt"/>
              </a:rPr>
              <a:t> </a:t>
            </a:r>
            <a:r>
              <a:rPr lang="1043" sz="2000" dirty="0">
                <a:latin typeface="+mj-lt"/>
              </a:rPr>
              <a:t>aan de juridische procedure</a:t>
            </a:r>
          </a:p>
          <a:p>
            <a:pPr lvl="1">
              <a:defRPr b="0" i="0"/>
            </a:pPr>
            <a:r>
              <a:rPr lang="1043" sz="2000" dirty="0">
                <a:latin typeface="+mj-lt"/>
              </a:rPr>
              <a:t>Hulp bij verzoening en bemiddeling</a:t>
            </a:r>
            <a:endParaRPr lang="fr-BE" sz="2000" dirty="0">
              <a:latin typeface="+mj-lt"/>
            </a:endParaRPr>
          </a:p>
          <a:p>
            <a:pPr lvl="1">
              <a:defRPr b="0" i="0"/>
            </a:pPr>
            <a:r>
              <a:rPr lang="1043" sz="2000" dirty="0">
                <a:latin typeface="+mj-lt"/>
              </a:rPr>
              <a:t>Effectieve en adequate </a:t>
            </a:r>
            <a:r>
              <a:rPr lang="1043" sz="2000" dirty="0" smtClean="0">
                <a:latin typeface="+mj-lt"/>
              </a:rPr>
              <a:t>herhuisvesting</a:t>
            </a:r>
            <a:r>
              <a:rPr lang="nl-BE" sz="2000" dirty="0" smtClean="0">
                <a:latin typeface="+mj-lt"/>
              </a:rPr>
              <a:t>shulp</a:t>
            </a:r>
            <a:endParaRPr lang="fr-BE" sz="2000" dirty="0">
              <a:latin typeface="+mj-lt"/>
            </a:endParaRPr>
          </a:p>
          <a:p>
            <a:pPr lvl="1">
              <a:defRPr b="0" i="0"/>
            </a:pPr>
            <a:r>
              <a:rPr lang="1043" sz="2000" dirty="0">
                <a:latin typeface="+mj-lt"/>
              </a:rPr>
              <a:t>Aandacht voor kwetsbaarheidsfactoren bij personen die dreigen uit </a:t>
            </a:r>
            <a:r>
              <a:rPr lang="1043" sz="2000" dirty="0" smtClean="0">
                <a:latin typeface="+mj-lt"/>
              </a:rPr>
              <a:t>huis </a:t>
            </a:r>
            <a:r>
              <a:rPr lang="1043" sz="2000" dirty="0">
                <a:latin typeface="+mj-lt"/>
              </a:rPr>
              <a:t>te worden gezet</a:t>
            </a:r>
            <a:endParaRPr lang="fr-BE" sz="2000" dirty="0">
              <a:latin typeface="+mj-lt"/>
            </a:endParaRPr>
          </a:p>
          <a:p>
            <a:pPr lvl="1"/>
            <a:endParaRPr lang="fr-BE" dirty="0"/>
          </a:p>
        </p:txBody>
      </p:sp>
    </p:spTree>
    <p:extLst>
      <p:ext uri="{BB962C8B-B14F-4D97-AF65-F5344CB8AC3E}">
        <p14:creationId xmlns:p14="http://schemas.microsoft.com/office/powerpoint/2010/main" val="112279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21792"/>
          </a:xfrm>
        </p:spPr>
        <p:txBody>
          <a:bodyPr>
            <a:normAutofit/>
          </a:bodyPr>
          <a:lstStyle/>
          <a:p>
            <a:pPr algn="ctr">
              <a:defRPr b="0" i="0"/>
            </a:pPr>
            <a:r>
              <a:rPr lang="1043" sz="2800" dirty="0" smtClean="0">
                <a:solidFill>
                  <a:schemeClr val="bg1"/>
                </a:solidFill>
                <a:latin typeface="+mn-lt"/>
              </a:rPr>
              <a:t>D</a:t>
            </a:r>
            <a:r>
              <a:rPr lang="nl-BE" sz="2800" dirty="0" smtClean="0">
                <a:solidFill>
                  <a:schemeClr val="bg1"/>
                </a:solidFill>
                <a:latin typeface="+mn-lt"/>
              </a:rPr>
              <a:t>e-escalatiefactoren, in </a:t>
            </a:r>
            <a:r>
              <a:rPr lang="1043" sz="2800" dirty="0" smtClean="0">
                <a:solidFill>
                  <a:schemeClr val="bg1"/>
                </a:solidFill>
                <a:latin typeface="+mn-lt"/>
              </a:rPr>
              <a:t>spanning </a:t>
            </a:r>
            <a:r>
              <a:rPr lang="1043" sz="2800" dirty="0">
                <a:solidFill>
                  <a:schemeClr val="bg1"/>
                </a:solidFill>
                <a:latin typeface="+mn-lt"/>
              </a:rPr>
              <a:t>met de escalatiefactoren</a:t>
            </a:r>
            <a:endParaRPr lang="fr-BE" sz="2800" dirty="0">
              <a:solidFill>
                <a:schemeClr val="bg1"/>
              </a:solidFill>
              <a:latin typeface="+mn-lt"/>
            </a:endParaRPr>
          </a:p>
        </p:txBody>
      </p:sp>
      <p:graphicFrame>
        <p:nvGraphicFramePr>
          <p:cNvPr id="4" name="Diagramme 3"/>
          <p:cNvGraphicFramePr/>
          <p:nvPr>
            <p:extLst/>
          </p:nvPr>
        </p:nvGraphicFramePr>
        <p:xfrm>
          <a:off x="2032000" y="12184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624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4"/>
          <p:cNvSpPr>
            <a:spLocks noGrp="1"/>
          </p:cNvSpPr>
          <p:nvPr>
            <p:ph type="title"/>
          </p:nvPr>
        </p:nvSpPr>
        <p:spPr>
          <a:xfrm>
            <a:off x="0" y="0"/>
            <a:ext cx="12192000" cy="719666"/>
          </a:xfrm>
          <a:noFill/>
        </p:spPr>
        <p:txBody>
          <a:bodyPr>
            <a:normAutofit/>
          </a:bodyPr>
          <a:lstStyle/>
          <a:p>
            <a:pPr algn="ctr">
              <a:defRPr b="0" i="0"/>
            </a:pPr>
            <a:r>
              <a:rPr lang="nl-BE" sz="2800" dirty="0" smtClean="0">
                <a:solidFill>
                  <a:schemeClr val="bg1"/>
                </a:solidFill>
                <a:latin typeface="+mn-lt"/>
              </a:rPr>
              <a:t>De stilte voor de storm van een effectieve</a:t>
            </a:r>
            <a:r>
              <a:rPr lang="1043" sz="2800" dirty="0" smtClean="0">
                <a:solidFill>
                  <a:schemeClr val="bg1"/>
                </a:solidFill>
                <a:latin typeface="+mn-lt"/>
              </a:rPr>
              <a:t> </a:t>
            </a:r>
            <a:r>
              <a:rPr lang="1043" sz="2800" dirty="0">
                <a:solidFill>
                  <a:schemeClr val="bg1"/>
                </a:solidFill>
                <a:latin typeface="+mn-lt"/>
              </a:rPr>
              <a:t>uitzetting</a:t>
            </a:r>
            <a:endParaRPr lang="fr-BE" sz="2800" dirty="0">
              <a:solidFill>
                <a:schemeClr val="bg1"/>
              </a:solidFill>
              <a:latin typeface="+mn-lt"/>
            </a:endParaRPr>
          </a:p>
        </p:txBody>
      </p:sp>
    </p:spTree>
    <p:extLst>
      <p:ext uri="{BB962C8B-B14F-4D97-AF65-F5344CB8AC3E}">
        <p14:creationId xmlns:p14="http://schemas.microsoft.com/office/powerpoint/2010/main" val="402601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9571" t="2909" r="8341" b="4121"/>
          <a:stretch/>
        </p:blipFill>
        <p:spPr>
          <a:xfrm>
            <a:off x="98020" y="1454668"/>
            <a:ext cx="5735683" cy="4596938"/>
          </a:xfrm>
          <a:prstGeom prst="rect">
            <a:avLst/>
          </a:prstGeom>
          <a:ln w="57150">
            <a:noFill/>
          </a:ln>
        </p:spPr>
      </p:pic>
      <p:sp>
        <p:nvSpPr>
          <p:cNvPr id="4" name="Titel 1"/>
          <p:cNvSpPr>
            <a:spLocks noGrp="1"/>
          </p:cNvSpPr>
          <p:nvPr>
            <p:ph type="title"/>
          </p:nvPr>
        </p:nvSpPr>
        <p:spPr>
          <a:xfrm>
            <a:off x="0" y="30534"/>
            <a:ext cx="12192000" cy="588591"/>
          </a:xfrm>
        </p:spPr>
        <p:txBody>
          <a:bodyPr>
            <a:normAutofit/>
          </a:bodyPr>
          <a:lstStyle/>
          <a:p>
            <a:pPr algn="ctr"/>
            <a:r>
              <a:rPr lang="nl-BE" sz="2800" dirty="0" smtClean="0">
                <a:solidFill>
                  <a:schemeClr val="bg1"/>
                </a:solidFill>
                <a:latin typeface="+mn-lt"/>
              </a:rPr>
              <a:t>… met grote ongelijkheden</a:t>
            </a:r>
            <a:endParaRPr lang="nl-BE" sz="2800" dirty="0">
              <a:solidFill>
                <a:schemeClr val="bg1"/>
              </a:solidFill>
              <a:latin typeface="+mn-lt"/>
            </a:endParaRPr>
          </a:p>
        </p:txBody>
      </p:sp>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8970" t="17939" r="72416" b="63758"/>
          <a:stretch/>
        </p:blipFill>
        <p:spPr>
          <a:xfrm>
            <a:off x="255888" y="4720585"/>
            <a:ext cx="1803863" cy="1255221"/>
          </a:xfrm>
          <a:prstGeom prst="rect">
            <a:avLst/>
          </a:prstGeom>
        </p:spPr>
      </p:pic>
      <p:sp>
        <p:nvSpPr>
          <p:cNvPr id="5" name="Rechthoek 4"/>
          <p:cNvSpPr/>
          <p:nvPr/>
        </p:nvSpPr>
        <p:spPr>
          <a:xfrm>
            <a:off x="147285" y="1881769"/>
            <a:ext cx="1715908" cy="1159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272062" y="766914"/>
            <a:ext cx="5561641" cy="646331"/>
          </a:xfrm>
          <a:prstGeom prst="rect">
            <a:avLst/>
          </a:prstGeom>
          <a:noFill/>
        </p:spPr>
        <p:txBody>
          <a:bodyPr wrap="square" rtlCol="0">
            <a:spAutoFit/>
          </a:bodyPr>
          <a:lstStyle/>
          <a:p>
            <a:pPr algn="ctr"/>
            <a:r>
              <a:rPr lang="nl-BE" b="1" dirty="0" smtClean="0"/>
              <a:t>Mediaan inkomen van de aangiften</a:t>
            </a:r>
            <a:r>
              <a:rPr lang="nl-BE" dirty="0" smtClean="0"/>
              <a:t>, </a:t>
            </a:r>
          </a:p>
          <a:p>
            <a:pPr algn="ctr"/>
            <a:r>
              <a:rPr lang="nl-BE" b="1" dirty="0" smtClean="0"/>
              <a:t>inkomens 2016</a:t>
            </a:r>
            <a:endParaRPr lang="nl-BE" b="1" dirty="0"/>
          </a:p>
        </p:txBody>
      </p:sp>
      <p:graphicFrame>
        <p:nvGraphicFramePr>
          <p:cNvPr id="7" name="Graphique 1"/>
          <p:cNvGraphicFramePr>
            <a:graphicFrameLocks/>
          </p:cNvGraphicFramePr>
          <p:nvPr>
            <p:extLst>
              <p:ext uri="{D42A27DB-BD31-4B8C-83A1-F6EECF244321}">
                <p14:modId xmlns:p14="http://schemas.microsoft.com/office/powerpoint/2010/main" val="3815103627"/>
              </p:ext>
            </p:extLst>
          </p:nvPr>
        </p:nvGraphicFramePr>
        <p:xfrm>
          <a:off x="6018737" y="1308613"/>
          <a:ext cx="6051343" cy="5062559"/>
        </p:xfrm>
        <a:graphic>
          <a:graphicData uri="http://schemas.openxmlformats.org/drawingml/2006/chart">
            <c:chart xmlns:c="http://schemas.openxmlformats.org/drawingml/2006/chart" xmlns:r="http://schemas.openxmlformats.org/officeDocument/2006/relationships" r:id="rId4"/>
          </a:graphicData>
        </a:graphic>
      </p:graphicFrame>
      <p:sp>
        <p:nvSpPr>
          <p:cNvPr id="9" name="Tekstvak 8"/>
          <p:cNvSpPr txBox="1"/>
          <p:nvPr/>
        </p:nvSpPr>
        <p:spPr>
          <a:xfrm>
            <a:off x="1" y="6371172"/>
            <a:ext cx="5941960" cy="523220"/>
          </a:xfrm>
          <a:prstGeom prst="rect">
            <a:avLst/>
          </a:prstGeom>
          <a:noFill/>
          <a:ln w="57150">
            <a:noFill/>
          </a:ln>
        </p:spPr>
        <p:txBody>
          <a:bodyPr wrap="square" rtlCol="0">
            <a:spAutoFit/>
          </a:bodyPr>
          <a:lstStyle/>
          <a:p>
            <a:r>
              <a:rPr lang="nl-BE" sz="1400" dirty="0" smtClean="0"/>
              <a:t>Bron: </a:t>
            </a:r>
            <a:r>
              <a:rPr lang="nl-BE" sz="1400" dirty="0" err="1" smtClean="0"/>
              <a:t>Statistics</a:t>
            </a:r>
            <a:r>
              <a:rPr lang="nl-BE" sz="1400" dirty="0" smtClean="0"/>
              <a:t> Belgium, Fiscale statistieken</a:t>
            </a:r>
          </a:p>
          <a:p>
            <a:r>
              <a:rPr lang="nl-BE" sz="1400" dirty="0" smtClean="0"/>
              <a:t>Cartografie: Observatorium voor Gezondheid en Welzijn Brussel</a:t>
            </a:r>
            <a:endParaRPr lang="nl-BE" sz="1400" dirty="0"/>
          </a:p>
        </p:txBody>
      </p:sp>
      <p:sp>
        <p:nvSpPr>
          <p:cNvPr id="10" name="Tekstvak 9"/>
          <p:cNvSpPr txBox="1"/>
          <p:nvPr/>
        </p:nvSpPr>
        <p:spPr>
          <a:xfrm>
            <a:off x="6126995" y="6371172"/>
            <a:ext cx="6065005" cy="523220"/>
          </a:xfrm>
          <a:prstGeom prst="rect">
            <a:avLst/>
          </a:prstGeom>
          <a:noFill/>
          <a:ln w="57150">
            <a:noFill/>
          </a:ln>
        </p:spPr>
        <p:txBody>
          <a:bodyPr wrap="square" rtlCol="0">
            <a:spAutoFit/>
          </a:bodyPr>
          <a:lstStyle/>
          <a:p>
            <a:pPr algn="r"/>
            <a:r>
              <a:rPr lang="nl-BE" sz="1400" dirty="0" smtClean="0"/>
              <a:t>Bron: </a:t>
            </a:r>
            <a:r>
              <a:rPr lang="nl-BE" sz="1400" dirty="0" err="1" smtClean="0"/>
              <a:t>Statistics</a:t>
            </a:r>
            <a:r>
              <a:rPr lang="nl-BE" sz="1400" dirty="0" smtClean="0"/>
              <a:t> Belgium, Arbeidskrachtenenquête; </a:t>
            </a:r>
          </a:p>
          <a:p>
            <a:pPr algn="r"/>
            <a:r>
              <a:rPr lang="nl-BE" sz="1400" dirty="0" smtClean="0"/>
              <a:t>Berekeningen: Observatorium voor Gezondheid en Welzijn Brussel</a:t>
            </a:r>
            <a:endParaRPr lang="nl-BE" sz="1400" dirty="0"/>
          </a:p>
        </p:txBody>
      </p:sp>
      <p:sp>
        <p:nvSpPr>
          <p:cNvPr id="11" name="Tekstvak 10"/>
          <p:cNvSpPr txBox="1"/>
          <p:nvPr/>
        </p:nvSpPr>
        <p:spPr>
          <a:xfrm>
            <a:off x="8034528" y="1954944"/>
            <a:ext cx="1423797" cy="646331"/>
          </a:xfrm>
          <a:prstGeom prst="rect">
            <a:avLst/>
          </a:prstGeom>
          <a:noFill/>
        </p:spPr>
        <p:txBody>
          <a:bodyPr wrap="square" rtlCol="0">
            <a:spAutoFit/>
          </a:bodyPr>
          <a:lstStyle/>
          <a:p>
            <a:pPr algn="ctr"/>
            <a:r>
              <a:rPr lang="nl-BE" dirty="0" smtClean="0"/>
              <a:t>Hoger onderwijs</a:t>
            </a:r>
            <a:endParaRPr lang="nl-BE" dirty="0"/>
          </a:p>
        </p:txBody>
      </p:sp>
      <p:sp>
        <p:nvSpPr>
          <p:cNvPr id="13" name="Tekstvak 12"/>
          <p:cNvSpPr txBox="1"/>
          <p:nvPr/>
        </p:nvSpPr>
        <p:spPr>
          <a:xfrm>
            <a:off x="6853838" y="766914"/>
            <a:ext cx="3972658" cy="646331"/>
          </a:xfrm>
          <a:prstGeom prst="rect">
            <a:avLst/>
          </a:prstGeom>
          <a:noFill/>
        </p:spPr>
        <p:txBody>
          <a:bodyPr wrap="square" rtlCol="0">
            <a:spAutoFit/>
          </a:bodyPr>
          <a:lstStyle/>
          <a:p>
            <a:pPr algn="ctr"/>
            <a:r>
              <a:rPr lang="nl-BE" b="1" dirty="0" smtClean="0"/>
              <a:t>Verdeling van de bevolking (25-64 jaar) naar opleidingsniveau, 2018</a:t>
            </a:r>
            <a:endParaRPr lang="nl-BE" dirty="0"/>
          </a:p>
        </p:txBody>
      </p:sp>
    </p:spTree>
    <p:extLst>
      <p:ext uri="{BB962C8B-B14F-4D97-AF65-F5344CB8AC3E}">
        <p14:creationId xmlns:p14="http://schemas.microsoft.com/office/powerpoint/2010/main" val="390353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515"/>
            <a:ext cx="12192000" cy="640115"/>
          </a:xfrm>
        </p:spPr>
        <p:txBody>
          <a:bodyPr>
            <a:normAutofit/>
          </a:bodyPr>
          <a:lstStyle/>
          <a:p>
            <a:pPr algn="ctr">
              <a:defRPr b="0" i="0"/>
            </a:pPr>
            <a:r>
              <a:rPr lang="1043" sz="2800" dirty="0">
                <a:solidFill>
                  <a:schemeClr val="bg1"/>
                </a:solidFill>
                <a:latin typeface="+mn-lt"/>
              </a:rPr>
              <a:t>Gebrek aan </a:t>
            </a:r>
            <a:r>
              <a:rPr lang="1043" sz="2800" dirty="0" smtClean="0">
                <a:solidFill>
                  <a:schemeClr val="bg1"/>
                </a:solidFill>
                <a:latin typeface="+mn-lt"/>
              </a:rPr>
              <a:t>'reactie‘</a:t>
            </a:r>
            <a:r>
              <a:rPr lang="nl-BE" sz="2800" dirty="0" smtClean="0">
                <a:solidFill>
                  <a:schemeClr val="bg1"/>
                </a:solidFill>
                <a:latin typeface="+mn-lt"/>
              </a:rPr>
              <a:t>:</a:t>
            </a:r>
            <a:r>
              <a:rPr lang="1043" sz="2800" dirty="0" smtClean="0">
                <a:solidFill>
                  <a:schemeClr val="bg1"/>
                </a:solidFill>
                <a:latin typeface="+mn-lt"/>
              </a:rPr>
              <a:t> </a:t>
            </a:r>
            <a:r>
              <a:rPr lang="1043" sz="2800" dirty="0">
                <a:solidFill>
                  <a:schemeClr val="bg1"/>
                </a:solidFill>
                <a:latin typeface="+mn-lt"/>
              </a:rPr>
              <a:t>de belangrijkste escalatiefactor </a:t>
            </a:r>
            <a:endParaRPr lang="fr-BE" sz="2800" dirty="0">
              <a:solidFill>
                <a:schemeClr val="bg1"/>
              </a:solidFill>
              <a:latin typeface="+mn-lt"/>
            </a:endParaRPr>
          </a:p>
        </p:txBody>
      </p:sp>
      <p:sp>
        <p:nvSpPr>
          <p:cNvPr id="3" name="Espace réservé du contenu 2"/>
          <p:cNvSpPr>
            <a:spLocks noGrp="1"/>
          </p:cNvSpPr>
          <p:nvPr>
            <p:ph idx="1"/>
          </p:nvPr>
        </p:nvSpPr>
        <p:spPr>
          <a:xfrm>
            <a:off x="838200" y="1693745"/>
            <a:ext cx="10642600" cy="4661360"/>
          </a:xfrm>
        </p:spPr>
        <p:txBody>
          <a:bodyPr numCol="2">
            <a:normAutofit/>
          </a:bodyPr>
          <a:lstStyle/>
          <a:p>
            <a:pPr>
              <a:defRPr b="0" i="0"/>
            </a:pPr>
            <a:r>
              <a:rPr lang="1043" dirty="0">
                <a:latin typeface="+mj-lt"/>
              </a:rPr>
              <a:t>Huurders (bewoners)</a:t>
            </a:r>
          </a:p>
          <a:p>
            <a:pPr lvl="1">
              <a:defRPr b="0" i="0"/>
            </a:pPr>
            <a:r>
              <a:rPr lang="1043" sz="2000" dirty="0">
                <a:latin typeface="+mj-lt"/>
              </a:rPr>
              <a:t>Geen toegang tot informatie</a:t>
            </a:r>
          </a:p>
          <a:p>
            <a:pPr lvl="1">
              <a:defRPr b="0" i="0"/>
            </a:pPr>
            <a:r>
              <a:rPr lang="nl-BE" sz="2000" dirty="0" smtClean="0">
                <a:latin typeface="+mj-lt"/>
              </a:rPr>
              <a:t>Niet deelnemen aan</a:t>
            </a:r>
            <a:r>
              <a:rPr lang="1043" sz="2000" dirty="0" smtClean="0">
                <a:latin typeface="+mj-lt"/>
              </a:rPr>
              <a:t> </a:t>
            </a:r>
            <a:r>
              <a:rPr lang="1043" sz="2000" dirty="0">
                <a:latin typeface="+mj-lt"/>
              </a:rPr>
              <a:t>de juridische procedure </a:t>
            </a:r>
            <a:endParaRPr lang="fr-BE" sz="2800" dirty="0">
              <a:latin typeface="+mj-lt"/>
            </a:endParaRPr>
          </a:p>
          <a:p>
            <a:pPr lvl="1">
              <a:defRPr b="0" i="0"/>
            </a:pPr>
            <a:r>
              <a:rPr lang="1043" sz="2000" dirty="0">
                <a:latin typeface="+mj-lt"/>
              </a:rPr>
              <a:t>Geen reactie</a:t>
            </a:r>
            <a:endParaRPr lang="fr-BE" sz="2800" dirty="0">
              <a:latin typeface="+mj-lt"/>
            </a:endParaRPr>
          </a:p>
          <a:p>
            <a:pPr lvl="1">
              <a:defRPr b="0" i="0"/>
            </a:pPr>
            <a:r>
              <a:rPr lang="1043" sz="2000" dirty="0" smtClean="0">
                <a:latin typeface="+mj-lt"/>
              </a:rPr>
              <a:t>Geen beroep op sociale diensten, juridische en/of </a:t>
            </a:r>
            <a:r>
              <a:rPr lang="nl-BE" sz="2000" dirty="0" smtClean="0">
                <a:latin typeface="+mj-lt"/>
              </a:rPr>
              <a:t>huisvestingshulp</a:t>
            </a:r>
            <a:endParaRPr lang="fr-BE" sz="2800" dirty="0" smtClean="0">
              <a:latin typeface="+mj-lt"/>
            </a:endParaRPr>
          </a:p>
          <a:p>
            <a:pPr lvl="1">
              <a:defRPr b="0" i="0"/>
            </a:pPr>
            <a:r>
              <a:rPr lang="nl-BE" sz="2000" dirty="0" smtClean="0">
                <a:latin typeface="+mj-lt"/>
              </a:rPr>
              <a:t>Te late hulpvraag van</a:t>
            </a:r>
            <a:r>
              <a:rPr lang="1043" sz="2000" dirty="0" smtClean="0">
                <a:latin typeface="+mj-lt"/>
              </a:rPr>
              <a:t> de huurder aan het OCMW </a:t>
            </a:r>
            <a:endParaRPr lang="fr-FR" sz="2000" dirty="0" smtClean="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marL="457200" lvl="1" indent="0">
              <a:buNone/>
            </a:pPr>
            <a:endParaRPr lang="fr-FR" sz="1200" dirty="0">
              <a:latin typeface="+mj-lt"/>
            </a:endParaRPr>
          </a:p>
          <a:p>
            <a:pPr>
              <a:defRPr b="0" i="0"/>
            </a:pPr>
            <a:r>
              <a:rPr lang="nl-BE" dirty="0" smtClean="0">
                <a:latin typeface="+mj-lt"/>
              </a:rPr>
              <a:t>Sociale</a:t>
            </a:r>
            <a:r>
              <a:rPr lang="1043" dirty="0" smtClean="0">
                <a:latin typeface="+mj-lt"/>
              </a:rPr>
              <a:t> </a:t>
            </a:r>
            <a:r>
              <a:rPr lang="1043" dirty="0">
                <a:latin typeface="+mj-lt"/>
              </a:rPr>
              <a:t>en </a:t>
            </a:r>
            <a:r>
              <a:rPr lang="1043" dirty="0" smtClean="0">
                <a:latin typeface="+mj-lt"/>
              </a:rPr>
              <a:t>juridisch</a:t>
            </a:r>
            <a:r>
              <a:rPr lang="nl-BE" dirty="0" smtClean="0">
                <a:latin typeface="+mj-lt"/>
              </a:rPr>
              <a:t>e</a:t>
            </a:r>
            <a:r>
              <a:rPr lang="1043" dirty="0" smtClean="0">
                <a:latin typeface="+mj-lt"/>
              </a:rPr>
              <a:t> </a:t>
            </a:r>
            <a:r>
              <a:rPr lang="nl-BE" dirty="0" smtClean="0">
                <a:latin typeface="+mj-lt"/>
              </a:rPr>
              <a:t>actoren</a:t>
            </a:r>
            <a:endParaRPr lang="1043" dirty="0">
              <a:latin typeface="+mj-lt"/>
            </a:endParaRPr>
          </a:p>
          <a:p>
            <a:pPr lvl="1">
              <a:defRPr b="0" i="0"/>
            </a:pPr>
            <a:r>
              <a:rPr lang="1043" sz="2000" dirty="0">
                <a:latin typeface="+mj-lt"/>
              </a:rPr>
              <a:t>Slechte informatie van de personen die dreigen uit hun huis te worden gezet </a:t>
            </a:r>
            <a:endParaRPr lang="fr-BE" sz="2000" dirty="0">
              <a:latin typeface="+mj-lt"/>
            </a:endParaRPr>
          </a:p>
          <a:p>
            <a:pPr lvl="1">
              <a:defRPr b="0" i="0"/>
            </a:pPr>
            <a:r>
              <a:rPr lang="1043" sz="2000" dirty="0">
                <a:latin typeface="+mj-lt"/>
              </a:rPr>
              <a:t>Niet-voorstellen van rechten</a:t>
            </a:r>
            <a:endParaRPr lang="fr-BE" sz="2000" dirty="0">
              <a:latin typeface="+mj-lt"/>
            </a:endParaRPr>
          </a:p>
          <a:p>
            <a:pPr lvl="1">
              <a:defRPr b="0" i="0"/>
            </a:pPr>
            <a:r>
              <a:rPr lang="nl-BE" sz="2000" dirty="0" smtClean="0">
                <a:latin typeface="+mj-lt"/>
              </a:rPr>
              <a:t>Gebrek aan </a:t>
            </a:r>
            <a:r>
              <a:rPr lang="1043" sz="2000" dirty="0" smtClean="0">
                <a:latin typeface="+mj-lt"/>
              </a:rPr>
              <a:t>begeleiding </a:t>
            </a:r>
            <a:r>
              <a:rPr lang="1043" sz="2000" dirty="0">
                <a:latin typeface="+mj-lt"/>
              </a:rPr>
              <a:t>van personen met risico op uitzetting door </a:t>
            </a:r>
            <a:r>
              <a:rPr lang="1043" sz="2000" dirty="0" smtClean="0">
                <a:latin typeface="+mj-lt"/>
              </a:rPr>
              <a:t>sociale </a:t>
            </a:r>
            <a:r>
              <a:rPr lang="nl-BE" sz="2000" dirty="0" smtClean="0">
                <a:latin typeface="+mj-lt"/>
              </a:rPr>
              <a:t>diensten </a:t>
            </a:r>
            <a:r>
              <a:rPr lang="1043" sz="2000" dirty="0" smtClean="0">
                <a:latin typeface="+mj-lt"/>
              </a:rPr>
              <a:t>en/of </a:t>
            </a:r>
            <a:r>
              <a:rPr lang="1043" sz="2000" dirty="0">
                <a:latin typeface="+mj-lt"/>
              </a:rPr>
              <a:t>juridische </a:t>
            </a:r>
            <a:r>
              <a:rPr lang="1043" sz="2000" dirty="0" smtClean="0">
                <a:latin typeface="+mj-lt"/>
              </a:rPr>
              <a:t>hulp</a:t>
            </a:r>
            <a:endParaRPr lang="fr-BE" sz="2000" dirty="0">
              <a:latin typeface="+mj-lt"/>
            </a:endParaRPr>
          </a:p>
          <a:p>
            <a:pPr lvl="1">
              <a:defRPr b="0" i="0"/>
            </a:pPr>
            <a:r>
              <a:rPr lang="1043" sz="2000" dirty="0">
                <a:latin typeface="+mj-lt"/>
              </a:rPr>
              <a:t>Voorgestelde hulp </a:t>
            </a:r>
            <a:r>
              <a:rPr lang="nl-BE" sz="2000" dirty="0" smtClean="0">
                <a:latin typeface="+mj-lt"/>
              </a:rPr>
              <a:t>is</a:t>
            </a:r>
            <a:r>
              <a:rPr lang="1043" sz="2000" dirty="0" smtClean="0">
                <a:latin typeface="+mj-lt"/>
              </a:rPr>
              <a:t> </a:t>
            </a:r>
            <a:r>
              <a:rPr lang="1043" sz="2000" dirty="0">
                <a:latin typeface="+mj-lt"/>
              </a:rPr>
              <a:t>niet effectief of </a:t>
            </a:r>
            <a:r>
              <a:rPr lang="1043" sz="2000" dirty="0" smtClean="0">
                <a:latin typeface="+mj-lt"/>
              </a:rPr>
              <a:t>adequaat</a:t>
            </a:r>
            <a:endParaRPr lang="fr-BE" sz="2000" dirty="0">
              <a:latin typeface="+mj-lt"/>
            </a:endParaRPr>
          </a:p>
          <a:p>
            <a:pPr lvl="1"/>
            <a:endParaRPr lang="fr-BE" dirty="0"/>
          </a:p>
        </p:txBody>
      </p:sp>
    </p:spTree>
    <p:extLst>
      <p:ext uri="{BB962C8B-B14F-4D97-AF65-F5344CB8AC3E}">
        <p14:creationId xmlns:p14="http://schemas.microsoft.com/office/powerpoint/2010/main" val="318644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38200" y="1825625"/>
            <a:ext cx="10515600" cy="4351338"/>
          </a:xfrm>
        </p:spPr>
        <p:txBody>
          <a:bodyPr>
            <a:normAutofit/>
          </a:bodyPr>
          <a:lstStyle/>
          <a:p>
            <a:pPr marL="0" indent="0" algn="ctr">
              <a:buNone/>
              <a:defRPr b="0" i="0"/>
            </a:pP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TIJDENS DE UITZETTING: </a:t>
            </a:r>
            <a:endPar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indent="0" algn="ctr">
              <a:buNone/>
              <a:defRPr b="0" i="0"/>
            </a:pP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REALITEIT </a:t>
            </a: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EN ERVARINGEN</a:t>
            </a:r>
            <a:endParaRPr lang="nl-BE"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459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4945"/>
            <a:ext cx="12192000" cy="627970"/>
          </a:xfrm>
        </p:spPr>
        <p:txBody>
          <a:bodyPr>
            <a:normAutofit/>
          </a:bodyPr>
          <a:lstStyle/>
          <a:p>
            <a:pPr algn="ctr">
              <a:defRPr b="0" i="0"/>
            </a:pPr>
            <a:r>
              <a:rPr lang="nl-BE" sz="2800" dirty="0" smtClean="0">
                <a:solidFill>
                  <a:schemeClr val="bg1"/>
                </a:solidFill>
                <a:latin typeface="+mn-lt"/>
              </a:rPr>
              <a:t>De effectieve</a:t>
            </a:r>
            <a:r>
              <a:rPr lang="1043" sz="2800" dirty="0" smtClean="0">
                <a:solidFill>
                  <a:schemeClr val="bg1"/>
                </a:solidFill>
                <a:latin typeface="+mn-lt"/>
              </a:rPr>
              <a:t> </a:t>
            </a:r>
            <a:r>
              <a:rPr lang="1043" sz="2800" dirty="0">
                <a:solidFill>
                  <a:schemeClr val="bg1"/>
                </a:solidFill>
                <a:latin typeface="+mn-lt"/>
              </a:rPr>
              <a:t>uitzetting: een </a:t>
            </a:r>
            <a:r>
              <a:rPr lang="1043" sz="2800" dirty="0" smtClean="0">
                <a:solidFill>
                  <a:schemeClr val="bg1"/>
                </a:solidFill>
                <a:latin typeface="+mn-lt"/>
              </a:rPr>
              <a:t>gedeeld</a:t>
            </a:r>
            <a:r>
              <a:rPr lang="nl-BE" sz="2800" dirty="0" smtClean="0">
                <a:solidFill>
                  <a:schemeClr val="bg1"/>
                </a:solidFill>
                <a:latin typeface="+mn-lt"/>
              </a:rPr>
              <a:t>e mislukking</a:t>
            </a:r>
            <a:endParaRPr lang="fr-BE" sz="2800" dirty="0">
              <a:solidFill>
                <a:schemeClr val="bg1"/>
              </a:solidFill>
              <a:latin typeface="+mn-lt"/>
            </a:endParaRPr>
          </a:p>
        </p:txBody>
      </p:sp>
      <p:sp>
        <p:nvSpPr>
          <p:cNvPr id="3" name="Espace réservé du contenu 2"/>
          <p:cNvSpPr>
            <a:spLocks noGrp="1"/>
          </p:cNvSpPr>
          <p:nvPr>
            <p:ph idx="1"/>
          </p:nvPr>
        </p:nvSpPr>
        <p:spPr>
          <a:xfrm>
            <a:off x="838200" y="1398905"/>
            <a:ext cx="10515600" cy="4490954"/>
          </a:xfrm>
        </p:spPr>
        <p:txBody>
          <a:bodyPr>
            <a:normAutofit fontScale="92500" lnSpcReduction="10000"/>
          </a:bodyPr>
          <a:lstStyle/>
          <a:p>
            <a:pPr marL="0" lvl="0" indent="0">
              <a:buNone/>
              <a:defRPr b="0" i="0"/>
            </a:pPr>
            <a:r>
              <a:rPr lang="1043" dirty="0">
                <a:latin typeface="+mj-lt"/>
              </a:rPr>
              <a:t>Een </a:t>
            </a:r>
            <a:r>
              <a:rPr lang="1043" b="1" dirty="0">
                <a:latin typeface="+mj-lt"/>
              </a:rPr>
              <a:t>formeel</a:t>
            </a:r>
            <a:r>
              <a:rPr lang="1043" dirty="0">
                <a:latin typeface="+mj-lt"/>
              </a:rPr>
              <a:t> en </a:t>
            </a:r>
            <a:r>
              <a:rPr lang="1043" b="1" dirty="0">
                <a:latin typeface="+mj-lt"/>
              </a:rPr>
              <a:t>min of meer voorspelbaar gevolg, </a:t>
            </a:r>
            <a:r>
              <a:rPr lang="1043" dirty="0">
                <a:latin typeface="+mj-lt"/>
              </a:rPr>
              <a:t>beïnvloed door:</a:t>
            </a:r>
          </a:p>
          <a:p>
            <a:pPr lvl="1">
              <a:spcBef>
                <a:spcPts val="1000"/>
              </a:spcBef>
              <a:defRPr b="0" i="0"/>
            </a:pPr>
            <a:r>
              <a:rPr lang="1043" dirty="0">
                <a:latin typeface="+mj-lt"/>
                <a:sym typeface="Wingdings" panose="05000000000000000000" pitchFamily="2" charset="2"/>
              </a:rPr>
              <a:t>Het al dan niet aanwezig zijn van de uitgezette personen </a:t>
            </a:r>
          </a:p>
          <a:p>
            <a:pPr lvl="1">
              <a:spcBef>
                <a:spcPts val="1000"/>
              </a:spcBef>
              <a:defRPr b="0" i="0"/>
            </a:pPr>
            <a:r>
              <a:rPr lang="1043" dirty="0">
                <a:latin typeface="+mj-lt"/>
                <a:sym typeface="Wingdings" panose="05000000000000000000" pitchFamily="2" charset="2"/>
              </a:rPr>
              <a:t>De reactie van de </a:t>
            </a:r>
            <a:r>
              <a:rPr lang="nl-BE" dirty="0" smtClean="0">
                <a:latin typeface="+mj-lt"/>
                <a:sym typeface="Wingdings" panose="05000000000000000000" pitchFamily="2" charset="2"/>
              </a:rPr>
              <a:t>actoren</a:t>
            </a:r>
            <a:r>
              <a:rPr lang="1043" dirty="0" smtClean="0">
                <a:latin typeface="+mj-lt"/>
                <a:sym typeface="Wingdings" panose="05000000000000000000" pitchFamily="2" charset="2"/>
              </a:rPr>
              <a:t> </a:t>
            </a:r>
            <a:r>
              <a:rPr lang="1043" dirty="0">
                <a:latin typeface="+mj-lt"/>
                <a:sym typeface="Wingdings" panose="05000000000000000000" pitchFamily="2" charset="2"/>
              </a:rPr>
              <a:t>ter plaatse</a:t>
            </a:r>
            <a:endParaRPr lang="fr-BE" dirty="0">
              <a:latin typeface="+mj-lt"/>
            </a:endParaRPr>
          </a:p>
          <a:p>
            <a:pPr marL="0" indent="0">
              <a:buNone/>
              <a:defRPr b="0" i="0"/>
            </a:pPr>
            <a:r>
              <a:rPr lang="1043" dirty="0">
                <a:latin typeface="+mj-lt"/>
              </a:rPr>
              <a:t>Maar </a:t>
            </a:r>
            <a:r>
              <a:rPr lang="1043" b="1" dirty="0">
                <a:latin typeface="+mj-lt"/>
              </a:rPr>
              <a:t>ongeacht het type uitzetting,</a:t>
            </a:r>
            <a:r>
              <a:rPr lang="1043" dirty="0">
                <a:latin typeface="+mj-lt"/>
              </a:rPr>
              <a:t> legaal of illegaal, </a:t>
            </a:r>
            <a:r>
              <a:rPr lang="1043" dirty="0" smtClean="0">
                <a:latin typeface="+mj-lt"/>
              </a:rPr>
              <a:t>twee </a:t>
            </a:r>
            <a:r>
              <a:rPr lang="1043" dirty="0">
                <a:latin typeface="+mj-lt"/>
              </a:rPr>
              <a:t>elementen die </a:t>
            </a:r>
            <a:r>
              <a:rPr lang="nl-BE" dirty="0" smtClean="0">
                <a:latin typeface="+mj-lt"/>
              </a:rPr>
              <a:t>komen steeds terug</a:t>
            </a:r>
            <a:r>
              <a:rPr lang="1043" dirty="0" smtClean="0">
                <a:latin typeface="+mj-lt"/>
              </a:rPr>
              <a:t>: </a:t>
            </a:r>
            <a:endParaRPr lang="fr-BE" dirty="0">
              <a:latin typeface="+mj-lt"/>
            </a:endParaRPr>
          </a:p>
          <a:p>
            <a:pPr lvl="1">
              <a:spcBef>
                <a:spcPts val="1000"/>
              </a:spcBef>
              <a:defRPr b="0" i="0"/>
            </a:pPr>
            <a:r>
              <a:rPr lang="nl-BE" b="1" dirty="0" smtClean="0">
                <a:latin typeface="+mj-lt"/>
              </a:rPr>
              <a:t>Kortstondigheid </a:t>
            </a:r>
            <a:endParaRPr lang="1043" b="0" dirty="0">
              <a:latin typeface="+mj-lt"/>
            </a:endParaRPr>
          </a:p>
          <a:p>
            <a:pPr lvl="1">
              <a:spcBef>
                <a:spcPts val="1000"/>
              </a:spcBef>
              <a:defRPr b="0" i="0"/>
            </a:pPr>
            <a:r>
              <a:rPr lang="1043" b="1" dirty="0">
                <a:latin typeface="+mj-lt"/>
              </a:rPr>
              <a:t>Geweld</a:t>
            </a:r>
            <a:r>
              <a:rPr lang="1043" b="0" dirty="0">
                <a:latin typeface="+mj-lt"/>
              </a:rPr>
              <a:t> </a:t>
            </a:r>
          </a:p>
          <a:p>
            <a:pPr marL="0" indent="0">
              <a:buNone/>
              <a:defRPr b="0" i="0"/>
            </a:pPr>
            <a:r>
              <a:rPr lang="1043" dirty="0">
                <a:latin typeface="+mj-lt"/>
              </a:rPr>
              <a:t>De </a:t>
            </a:r>
            <a:r>
              <a:rPr lang="1043" b="1" dirty="0">
                <a:latin typeface="+mj-lt"/>
              </a:rPr>
              <a:t>aanwezigheid ter plaatse </a:t>
            </a:r>
            <a:r>
              <a:rPr lang="1043" dirty="0">
                <a:latin typeface="+mj-lt"/>
              </a:rPr>
              <a:t>van de uitgezette personen op het ogenblik van de interventie is dus </a:t>
            </a:r>
            <a:r>
              <a:rPr lang="1043" b="1" dirty="0">
                <a:latin typeface="+mj-lt"/>
              </a:rPr>
              <a:t>altijd problematisch</a:t>
            </a:r>
            <a:r>
              <a:rPr lang="1043" dirty="0">
                <a:latin typeface="+mj-lt"/>
              </a:rPr>
              <a:t> </a:t>
            </a:r>
          </a:p>
          <a:p>
            <a:pPr lvl="1">
              <a:defRPr b="0" i="0"/>
            </a:pPr>
            <a:r>
              <a:rPr lang="nl-BE" dirty="0" smtClean="0">
                <a:latin typeface="+mj-lt"/>
              </a:rPr>
              <a:t>Gebrek aan voorbereiding</a:t>
            </a:r>
            <a:r>
              <a:rPr lang="1043" dirty="0" smtClean="0">
                <a:latin typeface="+mj-lt"/>
              </a:rPr>
              <a:t> </a:t>
            </a:r>
            <a:r>
              <a:rPr lang="1043" dirty="0">
                <a:latin typeface="+mj-lt"/>
              </a:rPr>
              <a:t>op </a:t>
            </a:r>
            <a:r>
              <a:rPr lang="nl-BE" dirty="0" smtClean="0">
                <a:latin typeface="+mj-lt"/>
              </a:rPr>
              <a:t>het</a:t>
            </a:r>
            <a:r>
              <a:rPr lang="1043" dirty="0" smtClean="0">
                <a:latin typeface="+mj-lt"/>
              </a:rPr>
              <a:t> </a:t>
            </a:r>
            <a:r>
              <a:rPr lang="1043" dirty="0">
                <a:latin typeface="+mj-lt"/>
              </a:rPr>
              <a:t>gedwongen </a:t>
            </a:r>
            <a:r>
              <a:rPr lang="nl-BE" dirty="0" smtClean="0">
                <a:latin typeface="+mj-lt"/>
              </a:rPr>
              <a:t>vertrek</a:t>
            </a:r>
            <a:r>
              <a:rPr lang="1043" dirty="0" smtClean="0">
                <a:latin typeface="+mj-lt"/>
              </a:rPr>
              <a:t> </a:t>
            </a:r>
            <a:r>
              <a:rPr lang="1043" dirty="0">
                <a:latin typeface="+mj-lt"/>
              </a:rPr>
              <a:t>uit de woning &lt;-&gt; felle reacties: shock, ongeloof; ontkenning; wanhoop; protest… </a:t>
            </a:r>
          </a:p>
          <a:p>
            <a:pPr lvl="1">
              <a:defRPr b="0" i="0"/>
            </a:pPr>
            <a:r>
              <a:rPr lang="nl-BE" dirty="0" smtClean="0">
                <a:latin typeface="+mj-lt"/>
              </a:rPr>
              <a:t>Gebrek aan</a:t>
            </a:r>
            <a:r>
              <a:rPr lang="1043" dirty="0" smtClean="0">
                <a:latin typeface="+mj-lt"/>
              </a:rPr>
              <a:t> herhuisvesting</a:t>
            </a:r>
            <a:r>
              <a:rPr lang="nl-BE" dirty="0" smtClean="0">
                <a:latin typeface="+mj-lt"/>
              </a:rPr>
              <a:t>soplossing</a:t>
            </a:r>
            <a:r>
              <a:rPr lang="1043" dirty="0" smtClean="0">
                <a:latin typeface="+mj-lt"/>
              </a:rPr>
              <a:t> </a:t>
            </a:r>
            <a:r>
              <a:rPr lang="nl-BE" dirty="0" smtClean="0">
                <a:latin typeface="+mj-lt"/>
              </a:rPr>
              <a:t>voor</a:t>
            </a:r>
            <a:r>
              <a:rPr lang="1043" dirty="0" smtClean="0">
                <a:latin typeface="+mj-lt"/>
              </a:rPr>
              <a:t> </a:t>
            </a:r>
            <a:r>
              <a:rPr lang="1043" dirty="0">
                <a:latin typeface="+mj-lt"/>
              </a:rPr>
              <a:t>de uitgezette </a:t>
            </a:r>
            <a:r>
              <a:rPr lang="1043" dirty="0" smtClean="0">
                <a:latin typeface="+mj-lt"/>
              </a:rPr>
              <a:t>personen</a:t>
            </a:r>
            <a:endParaRPr lang="fr-BE" dirty="0">
              <a:latin typeface="+mj-lt"/>
            </a:endParaRPr>
          </a:p>
        </p:txBody>
      </p:sp>
    </p:spTree>
    <p:extLst>
      <p:ext uri="{BB962C8B-B14F-4D97-AF65-F5344CB8AC3E}">
        <p14:creationId xmlns:p14="http://schemas.microsoft.com/office/powerpoint/2010/main" val="3404782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3875"/>
            <a:ext cx="12192000" cy="671284"/>
          </a:xfrm>
        </p:spPr>
        <p:txBody>
          <a:bodyPr>
            <a:normAutofit/>
          </a:bodyPr>
          <a:lstStyle/>
          <a:p>
            <a:pPr algn="ctr">
              <a:defRPr b="0" i="0"/>
            </a:pPr>
            <a:r>
              <a:rPr lang="1043" sz="2800" dirty="0">
                <a:solidFill>
                  <a:schemeClr val="bg1"/>
                </a:solidFill>
                <a:latin typeface="+mn-lt"/>
              </a:rPr>
              <a:t>Het verhaal van </a:t>
            </a:r>
            <a:r>
              <a:rPr lang="1043" sz="2800" dirty="0" smtClean="0">
                <a:solidFill>
                  <a:schemeClr val="bg1"/>
                </a:solidFill>
                <a:latin typeface="+mn-lt"/>
              </a:rPr>
              <a:t>Ma</a:t>
            </a:r>
            <a:r>
              <a:rPr lang="nl-BE" sz="2800" dirty="0" smtClean="0">
                <a:solidFill>
                  <a:schemeClr val="bg1"/>
                </a:solidFill>
                <a:latin typeface="+mn-lt"/>
              </a:rPr>
              <a:t>ï</a:t>
            </a:r>
            <a:r>
              <a:rPr lang="1043" sz="2800" dirty="0" smtClean="0">
                <a:solidFill>
                  <a:schemeClr val="bg1"/>
                </a:solidFill>
                <a:latin typeface="+mn-lt"/>
              </a:rPr>
              <a:t> </a:t>
            </a:r>
            <a:r>
              <a:rPr lang="1043" sz="2800" dirty="0">
                <a:solidFill>
                  <a:schemeClr val="bg1"/>
                </a:solidFill>
                <a:latin typeface="+mn-lt"/>
              </a:rPr>
              <a:t>over de </a:t>
            </a:r>
            <a:r>
              <a:rPr lang="nl-BE" sz="2800" dirty="0" smtClean="0">
                <a:solidFill>
                  <a:schemeClr val="bg1"/>
                </a:solidFill>
                <a:latin typeface="+mn-lt"/>
              </a:rPr>
              <a:t>actoren die</a:t>
            </a:r>
            <a:r>
              <a:rPr lang="1043" sz="2800" dirty="0" smtClean="0">
                <a:solidFill>
                  <a:schemeClr val="bg1"/>
                </a:solidFill>
                <a:latin typeface="+mn-lt"/>
              </a:rPr>
              <a:t> </a:t>
            </a:r>
            <a:r>
              <a:rPr lang="1043" sz="2800" dirty="0">
                <a:solidFill>
                  <a:schemeClr val="bg1"/>
                </a:solidFill>
                <a:latin typeface="+mn-lt"/>
              </a:rPr>
              <a:t>zeer </a:t>
            </a:r>
            <a:r>
              <a:rPr lang="nl-BE" sz="2800" dirty="0" smtClean="0">
                <a:solidFill>
                  <a:schemeClr val="bg1"/>
                </a:solidFill>
                <a:latin typeface="+mn-lt"/>
              </a:rPr>
              <a:t>verschillend reageerden</a:t>
            </a:r>
            <a:endParaRPr lang="fr-BE" sz="2800" dirty="0">
              <a:solidFill>
                <a:schemeClr val="accent6">
                  <a:lumMod val="75000"/>
                </a:schemeClr>
              </a:solidFill>
              <a:latin typeface="+mn-lt"/>
            </a:endParaRPr>
          </a:p>
        </p:txBody>
      </p:sp>
      <p:sp>
        <p:nvSpPr>
          <p:cNvPr id="3" name="Espace réservé du contenu 2"/>
          <p:cNvSpPr>
            <a:spLocks noGrp="1"/>
          </p:cNvSpPr>
          <p:nvPr>
            <p:ph idx="1"/>
          </p:nvPr>
        </p:nvSpPr>
        <p:spPr>
          <a:xfrm>
            <a:off x="838200" y="1328632"/>
            <a:ext cx="10515600" cy="4427129"/>
          </a:xfrm>
        </p:spPr>
        <p:txBody>
          <a:bodyPr>
            <a:normAutofit fontScale="65000" lnSpcReduction="20000"/>
          </a:bodyPr>
          <a:lstStyle/>
          <a:p>
            <a:pPr marL="0" indent="0" algn="ctr">
              <a:buNone/>
              <a:defRPr b="0" i="0"/>
            </a:pPr>
            <a:r>
              <a:rPr lang="1043" i="1" dirty="0">
                <a:latin typeface="+mj-lt"/>
              </a:rPr>
              <a:t>De </a:t>
            </a:r>
            <a:r>
              <a:rPr lang="1043" b="1" i="1" dirty="0">
                <a:latin typeface="+mj-lt"/>
              </a:rPr>
              <a:t>politie</a:t>
            </a:r>
            <a:r>
              <a:rPr lang="1043" i="1" dirty="0">
                <a:latin typeface="+mj-lt"/>
              </a:rPr>
              <a:t> kwam samen met </a:t>
            </a:r>
            <a:r>
              <a:rPr lang="1043" b="1" i="1" dirty="0">
                <a:latin typeface="+mj-lt"/>
              </a:rPr>
              <a:t>gerechtsdeurwaarders</a:t>
            </a:r>
            <a:r>
              <a:rPr lang="1043" i="1" dirty="0">
                <a:latin typeface="+mj-lt"/>
              </a:rPr>
              <a:t>. Beneden stond een </a:t>
            </a:r>
            <a:r>
              <a:rPr lang="1043" b="1" i="1" dirty="0">
                <a:latin typeface="+mj-lt"/>
              </a:rPr>
              <a:t>vrachtwagen</a:t>
            </a:r>
            <a:r>
              <a:rPr lang="1043" i="1" dirty="0">
                <a:latin typeface="+mj-lt"/>
              </a:rPr>
              <a:t>. Ze klopten aan en vroegen of ik even naar buiten wilde komen… Het was 8 uur, om 9 uur moest ik de kinderen naar school brengen maar ik zou direct terugkomen… </a:t>
            </a:r>
            <a:endParaRPr lang="fr-BE" i="1" dirty="0">
              <a:latin typeface="+mj-lt"/>
            </a:endParaRPr>
          </a:p>
          <a:p>
            <a:pPr marL="0" indent="0" algn="ctr">
              <a:buNone/>
              <a:defRPr b="0" i="0"/>
            </a:pPr>
            <a:r>
              <a:rPr lang="1043" i="1" dirty="0">
                <a:latin typeface="+mj-lt"/>
              </a:rPr>
              <a:t>Ik kreeg een kwartiertje de tijd om wat spullen in te pakken ... Maar hoe moest ik daaraan beginnen? Ik had wat spullen van de kinderen in een tas gepakt. Maar ik kon niet alles meenemen. Ik had maar drie zakken met kleren… </a:t>
            </a:r>
            <a:r>
              <a:rPr lang="1043" b="1" i="1" dirty="0">
                <a:latin typeface="+mj-lt"/>
              </a:rPr>
              <a:t>De gerechtsdeurwaarder</a:t>
            </a:r>
            <a:r>
              <a:rPr lang="1043" i="1" dirty="0">
                <a:latin typeface="+mj-lt"/>
              </a:rPr>
              <a:t> gaf me niet veel tijd, slechts een kwartiertje… </a:t>
            </a:r>
            <a:endParaRPr lang="fr-BE" i="1" dirty="0">
              <a:latin typeface="+mj-lt"/>
            </a:endParaRPr>
          </a:p>
          <a:p>
            <a:pPr marL="0" indent="0" algn="ctr">
              <a:buNone/>
              <a:defRPr b="0" i="0"/>
            </a:pPr>
            <a:r>
              <a:rPr lang="1043" i="1" dirty="0">
                <a:latin typeface="+mj-lt"/>
              </a:rPr>
              <a:t>Ik woonde daar al tien-vijftien jaar en had altijd tijdig mijn huur betaald, zonder probleem .... Maar er was overal schimmel, en daarna ook water dat van de muren stroomde. Ik heb de eigenaar altijd </a:t>
            </a:r>
            <a:r>
              <a:rPr lang="1043" b="1" i="1" dirty="0">
                <a:latin typeface="+mj-lt"/>
              </a:rPr>
              <a:t>gevraagd</a:t>
            </a:r>
            <a:r>
              <a:rPr lang="1043" i="0" dirty="0">
                <a:latin typeface="+mj-lt"/>
              </a:rPr>
              <a:t> </a:t>
            </a:r>
            <a:r>
              <a:rPr lang="1043" dirty="0">
                <a:solidFill>
                  <a:srgbClr val="9BBB59"/>
                </a:solidFill>
                <a:latin typeface="+mj-lt"/>
              </a:rPr>
              <a:t> om werken te laten uitvoeren, </a:t>
            </a:r>
            <a:r>
              <a:rPr lang="1043" dirty="0">
                <a:latin typeface="+mj-lt"/>
              </a:rPr>
              <a:t> </a:t>
            </a:r>
            <a:r>
              <a:rPr lang="1043" i="1" dirty="0">
                <a:latin typeface="+mj-lt"/>
              </a:rPr>
              <a:t>maar hij wilde niet. Nooit. Zelfs de boiler en nog andere dingen heb ik zelf vervangen. Met mijn geld, maar ik heb er nooit iets van teruggezien. </a:t>
            </a:r>
            <a:endParaRPr lang="fr-BE" i="1" dirty="0">
              <a:latin typeface="+mj-lt"/>
            </a:endParaRPr>
          </a:p>
          <a:p>
            <a:pPr marL="0" indent="0" algn="ctr">
              <a:buNone/>
              <a:defRPr b="0" i="0"/>
            </a:pPr>
            <a:r>
              <a:rPr lang="1043" i="1" dirty="0">
                <a:latin typeface="+mj-lt"/>
              </a:rPr>
              <a:t>Toen </a:t>
            </a:r>
            <a:r>
              <a:rPr lang="1043" b="1" i="1" dirty="0">
                <a:latin typeface="+mj-lt"/>
              </a:rPr>
              <a:t>de politieagente </a:t>
            </a:r>
            <a:r>
              <a:rPr lang="1043" i="1" dirty="0">
                <a:latin typeface="+mj-lt"/>
              </a:rPr>
              <a:t>dat zag, zei ze:</a:t>
            </a:r>
            <a:r>
              <a:rPr lang="1043" i="0" dirty="0">
                <a:latin typeface="+mj-lt"/>
              </a:rPr>
              <a:t> </a:t>
            </a:r>
            <a:r>
              <a:rPr lang="1043" dirty="0">
                <a:solidFill>
                  <a:srgbClr val="9BBB59"/>
                </a:solidFill>
                <a:latin typeface="+mj-lt"/>
              </a:rPr>
              <a:t>‘Maar dat is toch niet normaal!’</a:t>
            </a:r>
            <a:r>
              <a:rPr lang="1043" dirty="0">
                <a:latin typeface="+mj-lt"/>
              </a:rPr>
              <a:t> </a:t>
            </a:r>
            <a:r>
              <a:rPr lang="1043" i="1" dirty="0">
                <a:latin typeface="+mj-lt"/>
              </a:rPr>
              <a:t>Ze praatte met de </a:t>
            </a:r>
            <a:r>
              <a:rPr lang="1043" b="1" i="1" dirty="0">
                <a:latin typeface="+mj-lt"/>
              </a:rPr>
              <a:t>gerechtsdeurwaarder:</a:t>
            </a:r>
            <a:r>
              <a:rPr lang="1043" b="1" dirty="0">
                <a:latin typeface="+mj-lt"/>
              </a:rPr>
              <a:t> </a:t>
            </a:r>
            <a:r>
              <a:rPr lang="1043" dirty="0">
                <a:solidFill>
                  <a:srgbClr val="9BBB59"/>
                </a:solidFill>
                <a:latin typeface="+mj-lt"/>
              </a:rPr>
              <a:t>‘Ze woonde in zo'n appartement, maar de eigenaar weigerde om werken uit te voeren!’ </a:t>
            </a:r>
            <a:endParaRPr lang="fr-BE" dirty="0">
              <a:solidFill>
                <a:srgbClr val="9BBB59"/>
              </a:solidFill>
              <a:latin typeface="+mj-lt"/>
            </a:endParaRPr>
          </a:p>
          <a:p>
            <a:pPr marL="0" indent="0" algn="ctr">
              <a:buNone/>
              <a:defRPr b="0" i="0"/>
            </a:pPr>
            <a:r>
              <a:rPr lang="1043" i="1" dirty="0">
                <a:latin typeface="+mj-lt"/>
              </a:rPr>
              <a:t>De </a:t>
            </a:r>
            <a:r>
              <a:rPr lang="1043" b="1" i="1" dirty="0">
                <a:latin typeface="+mj-lt"/>
              </a:rPr>
              <a:t>gerechtsdeurwaarder</a:t>
            </a:r>
            <a:r>
              <a:rPr lang="1043" i="1" dirty="0">
                <a:latin typeface="+mj-lt"/>
              </a:rPr>
              <a:t> zei echter:</a:t>
            </a:r>
            <a:r>
              <a:rPr lang="1043" i="0" dirty="0">
                <a:latin typeface="+mj-lt"/>
              </a:rPr>
              <a:t> </a:t>
            </a:r>
            <a:r>
              <a:rPr lang="1043" dirty="0">
                <a:solidFill>
                  <a:srgbClr val="9BBB59"/>
                </a:solidFill>
                <a:latin typeface="+mj-lt"/>
              </a:rPr>
              <a:t>‘Dat kan mij niet schelen. Ik kreeg opdracht om naar hier te komen omdat je de huur niet betaald hebt, dat is jouw probleem. Je eigen schuld." </a:t>
            </a:r>
            <a:r>
              <a:rPr lang="1043" b="0" i="0" dirty="0">
                <a:latin typeface="+mj-lt"/>
              </a:rPr>
              <a:t>De politieagente zei toen: " </a:t>
            </a:r>
            <a:r>
              <a:rPr lang="1043" dirty="0">
                <a:solidFill>
                  <a:srgbClr val="9BBB59"/>
                </a:solidFill>
                <a:latin typeface="+mj-lt"/>
              </a:rPr>
              <a:t>Nee mijnheer, het is maar half haar schuld. Ze heeft inderdaad de huur niet betaald, dat is haar schuld. Maar kijk in welke staat dit huis verkeert!’… </a:t>
            </a:r>
            <a:endParaRPr lang="fr-BE" dirty="0">
              <a:solidFill>
                <a:srgbClr val="9BBB59"/>
              </a:solidFill>
              <a:latin typeface="+mj-lt"/>
            </a:endParaRPr>
          </a:p>
          <a:p>
            <a:pPr marL="0" indent="0" algn="ctr">
              <a:buNone/>
              <a:defRPr b="0" i="0"/>
            </a:pPr>
            <a:r>
              <a:rPr lang="1043" b="1" i="1" dirty="0">
                <a:latin typeface="+mj-lt"/>
              </a:rPr>
              <a:t>De politieagente </a:t>
            </a:r>
            <a:r>
              <a:rPr lang="1043" b="0" i="1" dirty="0">
                <a:latin typeface="+mj-lt"/>
              </a:rPr>
              <a:t>heeft me toen [naar het </a:t>
            </a:r>
            <a:r>
              <a:rPr lang="1043" b="1" i="1" dirty="0">
                <a:latin typeface="+mj-lt"/>
              </a:rPr>
              <a:t>OCMW</a:t>
            </a:r>
            <a:r>
              <a:rPr lang="1043" b="0" i="1" dirty="0">
                <a:latin typeface="+mj-lt"/>
              </a:rPr>
              <a:t>] gestuurd om een slaapplaats te vragen</a:t>
            </a:r>
            <a:r>
              <a:rPr lang="1043" b="1" i="1" dirty="0">
                <a:latin typeface="+mj-lt"/>
              </a:rPr>
              <a:t>. Toen zei de </a:t>
            </a:r>
            <a:r>
              <a:rPr lang="1043" b="0" i="1" dirty="0">
                <a:latin typeface="+mj-lt"/>
              </a:rPr>
              <a:t>deurwaarder: </a:t>
            </a:r>
            <a:r>
              <a:rPr lang="1043" dirty="0">
                <a:solidFill>
                  <a:srgbClr val="9BBB59"/>
                </a:solidFill>
                <a:latin typeface="+mj-lt"/>
              </a:rPr>
              <a:t>‘Je kan dit document laten zien, het bewijst dat ik vandaag gekomen ben.'</a:t>
            </a:r>
            <a:endParaRPr lang="fr-BE" dirty="0">
              <a:solidFill>
                <a:srgbClr val="9BBB59"/>
              </a:solidFill>
              <a:latin typeface="+mj-lt"/>
            </a:endParaRPr>
          </a:p>
        </p:txBody>
      </p:sp>
    </p:spTree>
    <p:extLst>
      <p:ext uri="{BB962C8B-B14F-4D97-AF65-F5344CB8AC3E}">
        <p14:creationId xmlns:p14="http://schemas.microsoft.com/office/powerpoint/2010/main" val="99062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21792"/>
          </a:xfrm>
        </p:spPr>
        <p:txBody>
          <a:bodyPr>
            <a:normAutofit/>
          </a:bodyPr>
          <a:lstStyle/>
          <a:p>
            <a:pPr algn="ctr">
              <a:defRPr b="0" i="0"/>
            </a:pPr>
            <a:r>
              <a:rPr lang="1043" sz="2800" dirty="0">
                <a:solidFill>
                  <a:schemeClr val="bg1"/>
                </a:solidFill>
                <a:latin typeface="+mn-lt"/>
              </a:rPr>
              <a:t>Het verhaal van een </a:t>
            </a:r>
            <a:r>
              <a:rPr lang="nl-BE" sz="2800" dirty="0" smtClean="0">
                <a:solidFill>
                  <a:schemeClr val="bg1"/>
                </a:solidFill>
                <a:latin typeface="+mn-lt"/>
              </a:rPr>
              <a:t>professionele actor</a:t>
            </a:r>
            <a:r>
              <a:rPr lang="1043" sz="2800" dirty="0" smtClean="0">
                <a:solidFill>
                  <a:schemeClr val="bg1"/>
                </a:solidFill>
                <a:latin typeface="+mn-lt"/>
              </a:rPr>
              <a:t> </a:t>
            </a:r>
            <a:r>
              <a:rPr lang="nl-BE" sz="2800" dirty="0" smtClean="0">
                <a:solidFill>
                  <a:schemeClr val="bg1"/>
                </a:solidFill>
                <a:latin typeface="+mn-lt"/>
              </a:rPr>
              <a:t>over </a:t>
            </a:r>
            <a:r>
              <a:rPr lang="1043" sz="2800" dirty="0" smtClean="0">
                <a:solidFill>
                  <a:schemeClr val="bg1"/>
                </a:solidFill>
                <a:latin typeface="+mn-lt"/>
              </a:rPr>
              <a:t>uitgezette personen</a:t>
            </a:r>
            <a:r>
              <a:rPr lang="nl-BE" sz="2800" dirty="0" smtClean="0">
                <a:solidFill>
                  <a:schemeClr val="bg1"/>
                </a:solidFill>
                <a:latin typeface="+mn-lt"/>
              </a:rPr>
              <a:t> in ontkenning</a:t>
            </a:r>
            <a:endParaRPr lang="fr-BE" sz="2800" dirty="0">
              <a:solidFill>
                <a:schemeClr val="bg1"/>
              </a:solidFill>
              <a:latin typeface="+mn-lt"/>
            </a:endParaRPr>
          </a:p>
        </p:txBody>
      </p:sp>
      <p:sp>
        <p:nvSpPr>
          <p:cNvPr id="3" name="Espace réservé du contenu 2"/>
          <p:cNvSpPr>
            <a:spLocks noGrp="1"/>
          </p:cNvSpPr>
          <p:nvPr>
            <p:ph idx="1"/>
          </p:nvPr>
        </p:nvSpPr>
        <p:spPr>
          <a:xfrm>
            <a:off x="838200" y="1102814"/>
            <a:ext cx="10515600" cy="4351338"/>
          </a:xfrm>
        </p:spPr>
        <p:txBody>
          <a:bodyPr>
            <a:normAutofit/>
          </a:bodyPr>
          <a:lstStyle/>
          <a:p>
            <a:pPr marL="0" indent="0" algn="ctr">
              <a:buNone/>
              <a:defRPr b="0" i="0"/>
            </a:pPr>
            <a:r>
              <a:rPr lang="1043" sz="2400" i="1" dirty="0">
                <a:latin typeface="+mj-lt"/>
              </a:rPr>
              <a:t>Het was een gezin, 2 volwassenen, 5 kinderen ... De kinderen waren op school. Toen ze 's avonds thuiskwamen, was er niemand meer… Je kan je voorstellen hoe dramatisch dat was!</a:t>
            </a:r>
            <a:r>
              <a:rPr lang="1043" sz="2400" i="0" dirty="0">
                <a:latin typeface="+mj-lt"/>
              </a:rPr>
              <a:t> </a:t>
            </a:r>
            <a:endParaRPr lang="fr-BE" sz="2400" i="1" dirty="0">
              <a:latin typeface="+mj-lt"/>
            </a:endParaRPr>
          </a:p>
          <a:p>
            <a:pPr marL="0" indent="0" algn="ctr">
              <a:buNone/>
              <a:defRPr b="0" i="0"/>
            </a:pPr>
            <a:r>
              <a:rPr lang="1043" sz="2400" i="1" dirty="0">
                <a:latin typeface="+mj-lt"/>
              </a:rPr>
              <a:t>Het was ongelooflijk. We stonden daar met drie, </a:t>
            </a:r>
            <a:r>
              <a:rPr lang="1043" sz="2400" b="1" i="1" dirty="0">
                <a:latin typeface="+mj-lt"/>
              </a:rPr>
              <a:t>de gerechtsdeurwaarder </a:t>
            </a:r>
            <a:r>
              <a:rPr lang="1043" sz="2400" i="1" dirty="0">
                <a:latin typeface="+mj-lt"/>
              </a:rPr>
              <a:t>en wij twee, </a:t>
            </a:r>
            <a:r>
              <a:rPr lang="1043" sz="2400" b="1" i="1" dirty="0">
                <a:latin typeface="+mj-lt"/>
              </a:rPr>
              <a:t>maatschappelijk werkers</a:t>
            </a:r>
            <a:r>
              <a:rPr lang="1043" sz="2400" i="1" dirty="0">
                <a:latin typeface="+mj-lt"/>
              </a:rPr>
              <a:t>, ... En die vrouw ging gewoon verder met de afwas zonder te beseffen dat we bezig waren met haar uit huis te zetten. </a:t>
            </a:r>
            <a:endParaRPr lang="fr-BE" sz="2400" i="1" dirty="0">
              <a:latin typeface="+mj-lt"/>
            </a:endParaRPr>
          </a:p>
          <a:p>
            <a:pPr marL="0" indent="0" algn="ctr">
              <a:buNone/>
              <a:defRPr b="0" i="0"/>
            </a:pPr>
            <a:r>
              <a:rPr lang="1043" sz="2400" i="1" dirty="0">
                <a:latin typeface="+mj-lt"/>
              </a:rPr>
              <a:t>Terwijl ze de afwas deed, probeerden we het haar uit te leggen. </a:t>
            </a:r>
            <a:r>
              <a:rPr lang="1043" sz="2400" dirty="0">
                <a:solidFill>
                  <a:srgbClr val="9BBB59"/>
                </a:solidFill>
                <a:latin typeface="+mj-lt"/>
              </a:rPr>
              <a:t>‘Luister mevrouw, ruim alles op. Pak wat spullen in, neem een koffer…’ </a:t>
            </a:r>
            <a:endParaRPr lang="fr-BE" sz="2400" dirty="0">
              <a:solidFill>
                <a:srgbClr val="9BBB59"/>
              </a:solidFill>
              <a:latin typeface="+mj-lt"/>
            </a:endParaRPr>
          </a:p>
          <a:p>
            <a:pPr marL="0" indent="0" algn="ctr">
              <a:buNone/>
              <a:defRPr b="0" i="0"/>
            </a:pPr>
            <a:r>
              <a:rPr lang="1043" sz="2400" i="1" dirty="0">
                <a:latin typeface="+mj-lt"/>
              </a:rPr>
              <a:t>Maar ze deed gewoon verder. Intussen was haar man bezig om de eigenaar om meer tijd te vragen. Dat was echter niet mogelijk, de uitzetting was immers al bezig. Het was te laat! </a:t>
            </a:r>
            <a:endParaRPr lang="fr-BE" sz="2400" dirty="0">
              <a:latin typeface="+mj-lt"/>
            </a:endParaRPr>
          </a:p>
        </p:txBody>
      </p:sp>
    </p:spTree>
    <p:extLst>
      <p:ext uri="{BB962C8B-B14F-4D97-AF65-F5344CB8AC3E}">
        <p14:creationId xmlns:p14="http://schemas.microsoft.com/office/powerpoint/2010/main" val="29817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38200" y="1825625"/>
            <a:ext cx="10515600" cy="4351338"/>
          </a:xfrm>
        </p:spPr>
        <p:txBody>
          <a:bodyPr>
            <a:normAutofit/>
          </a:bodyPr>
          <a:lstStyle/>
          <a:p>
            <a:pPr marL="0" indent="0" algn="ctr">
              <a:buNone/>
              <a:defRPr b="0" i="0"/>
            </a:pP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NA DE </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UIT</a:t>
            </a:r>
            <a:r>
              <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HUIS</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ZETTING</a:t>
            </a: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 ERVARINGEN &amp; GEVOLGEN</a:t>
            </a:r>
            <a:endParaRPr lang="nl-BE"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720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9317"/>
            <a:ext cx="12192000" cy="758645"/>
          </a:xfrm>
        </p:spPr>
        <p:txBody>
          <a:bodyPr>
            <a:normAutofit/>
          </a:bodyPr>
          <a:lstStyle/>
          <a:p>
            <a:pPr algn="ctr">
              <a:defRPr b="0" i="0"/>
            </a:pPr>
            <a:r>
              <a:rPr lang="1043" sz="2800" dirty="0">
                <a:solidFill>
                  <a:schemeClr val="bg1"/>
                </a:solidFill>
                <a:latin typeface="+mn-lt"/>
              </a:rPr>
              <a:t>Gevolgen op </a:t>
            </a:r>
            <a:r>
              <a:rPr lang="nl-BE" sz="2800" dirty="0" smtClean="0">
                <a:solidFill>
                  <a:schemeClr val="bg1"/>
                </a:solidFill>
                <a:latin typeface="+mn-lt"/>
              </a:rPr>
              <a:t>korte of </a:t>
            </a:r>
            <a:r>
              <a:rPr lang="1043" sz="2800" dirty="0" smtClean="0">
                <a:solidFill>
                  <a:schemeClr val="bg1"/>
                </a:solidFill>
                <a:latin typeface="+mn-lt"/>
              </a:rPr>
              <a:t>lange </a:t>
            </a:r>
            <a:r>
              <a:rPr lang="1043" sz="2800" dirty="0">
                <a:solidFill>
                  <a:schemeClr val="bg1"/>
                </a:solidFill>
                <a:latin typeface="+mn-lt"/>
              </a:rPr>
              <a:t>termijn</a:t>
            </a:r>
            <a:endParaRPr lang="fr-BE" sz="2800" dirty="0">
              <a:solidFill>
                <a:schemeClr val="bg1"/>
              </a:solidFill>
              <a:latin typeface="+mn-lt"/>
            </a:endParaRPr>
          </a:p>
        </p:txBody>
      </p:sp>
      <p:sp>
        <p:nvSpPr>
          <p:cNvPr id="3" name="Espace réservé du contenu 2"/>
          <p:cNvSpPr>
            <a:spLocks noGrp="1"/>
          </p:cNvSpPr>
          <p:nvPr>
            <p:ph idx="1"/>
          </p:nvPr>
        </p:nvSpPr>
        <p:spPr>
          <a:xfrm>
            <a:off x="838200" y="1276985"/>
            <a:ext cx="10515600" cy="4351338"/>
          </a:xfrm>
        </p:spPr>
        <p:txBody>
          <a:bodyPr/>
          <a:lstStyle/>
          <a:p>
            <a:pPr>
              <a:defRPr b="0" i="0"/>
            </a:pPr>
            <a:r>
              <a:rPr lang="1043" dirty="0">
                <a:latin typeface="+mj-lt"/>
              </a:rPr>
              <a:t>Bijzonder</a:t>
            </a:r>
            <a:r>
              <a:rPr lang="1043" b="0" dirty="0">
                <a:latin typeface="+mj-lt"/>
              </a:rPr>
              <a:t> </a:t>
            </a:r>
            <a:r>
              <a:rPr lang="1043" b="1" dirty="0">
                <a:latin typeface="+mj-lt"/>
              </a:rPr>
              <a:t>chaotische en pijnlijke </a:t>
            </a:r>
            <a:r>
              <a:rPr lang="1043" b="1" dirty="0" smtClean="0">
                <a:latin typeface="+mj-lt"/>
              </a:rPr>
              <a:t>gevolgen</a:t>
            </a:r>
            <a:r>
              <a:rPr lang="nl-BE" dirty="0">
                <a:latin typeface="+mj-lt"/>
              </a:rPr>
              <a:t> </a:t>
            </a:r>
            <a:r>
              <a:rPr lang="nl-BE" dirty="0" smtClean="0">
                <a:latin typeface="+mj-lt"/>
              </a:rPr>
              <a:t>van deze </a:t>
            </a:r>
            <a:r>
              <a:rPr lang="1043" b="0" dirty="0" smtClean="0">
                <a:latin typeface="+mj-lt"/>
              </a:rPr>
              <a:t>traumatis</a:t>
            </a:r>
            <a:r>
              <a:rPr lang="nl-BE" b="0" dirty="0" smtClean="0">
                <a:latin typeface="+mj-lt"/>
              </a:rPr>
              <a:t>erende ervaring</a:t>
            </a:r>
            <a:endParaRPr lang="1043" b="0" dirty="0">
              <a:latin typeface="+mj-lt"/>
            </a:endParaRPr>
          </a:p>
          <a:p>
            <a:pPr>
              <a:defRPr b="0" i="0"/>
            </a:pPr>
            <a:r>
              <a:rPr lang="1043" b="1" dirty="0">
                <a:latin typeface="+mj-lt"/>
              </a:rPr>
              <a:t>Talrijke en ernstige mogelijke gevolgen</a:t>
            </a:r>
            <a:r>
              <a:rPr lang="1043" b="0" dirty="0">
                <a:latin typeface="+mj-lt"/>
              </a:rPr>
              <a:t> op middellange en lange termijn voor de </a:t>
            </a:r>
            <a:r>
              <a:rPr lang="1043" b="0" dirty="0" smtClean="0">
                <a:latin typeface="+mj-lt"/>
              </a:rPr>
              <a:t>betrokken</a:t>
            </a:r>
            <a:r>
              <a:rPr lang="nl-BE" b="0" dirty="0" smtClean="0">
                <a:latin typeface="+mj-lt"/>
              </a:rPr>
              <a:t> personen</a:t>
            </a:r>
            <a:endParaRPr lang="1043" b="0" dirty="0">
              <a:latin typeface="+mj-lt"/>
            </a:endParaRPr>
          </a:p>
          <a:p>
            <a:pPr lvl="1">
              <a:defRPr b="0" i="0"/>
            </a:pPr>
            <a:r>
              <a:rPr lang="nl-BE" dirty="0" smtClean="0">
                <a:latin typeface="+mj-lt"/>
              </a:rPr>
              <a:t>Materieel</a:t>
            </a:r>
            <a:endParaRPr lang="1043" dirty="0">
              <a:latin typeface="+mj-lt"/>
            </a:endParaRPr>
          </a:p>
          <a:p>
            <a:pPr lvl="1">
              <a:defRPr b="0" i="0"/>
            </a:pPr>
            <a:r>
              <a:rPr lang="1043" dirty="0" smtClean="0">
                <a:latin typeface="+mj-lt"/>
              </a:rPr>
              <a:t>Administratie</a:t>
            </a:r>
            <a:r>
              <a:rPr lang="nl-BE" dirty="0" smtClean="0">
                <a:latin typeface="+mj-lt"/>
              </a:rPr>
              <a:t>f</a:t>
            </a:r>
            <a:endParaRPr lang="1043" dirty="0">
              <a:latin typeface="+mj-lt"/>
            </a:endParaRPr>
          </a:p>
          <a:p>
            <a:pPr lvl="1">
              <a:defRPr b="0" i="0"/>
            </a:pPr>
            <a:r>
              <a:rPr lang="1043" dirty="0" smtClean="0">
                <a:latin typeface="+mj-lt"/>
              </a:rPr>
              <a:t>Socia</a:t>
            </a:r>
            <a:r>
              <a:rPr lang="nl-BE" dirty="0" smtClean="0">
                <a:latin typeface="+mj-lt"/>
              </a:rPr>
              <a:t>al</a:t>
            </a:r>
            <a:endParaRPr lang="1043" dirty="0">
              <a:latin typeface="+mj-lt"/>
            </a:endParaRPr>
          </a:p>
          <a:p>
            <a:pPr lvl="1">
              <a:defRPr b="0" i="0"/>
            </a:pPr>
            <a:r>
              <a:rPr lang="1043" dirty="0" smtClean="0">
                <a:latin typeface="+mj-lt"/>
              </a:rPr>
              <a:t>Psychologisch</a:t>
            </a:r>
            <a:endParaRPr lang="1043" dirty="0">
              <a:latin typeface="+mj-lt"/>
            </a:endParaRPr>
          </a:p>
          <a:p>
            <a:pPr marL="0" indent="0">
              <a:buNone/>
              <a:defRPr b="0" i="0"/>
            </a:pPr>
            <a:r>
              <a:rPr lang="1043" b="1" dirty="0">
                <a:solidFill>
                  <a:schemeClr val="accent2">
                    <a:lumMod val="75000"/>
                  </a:schemeClr>
                </a:solidFill>
                <a:latin typeface="+mj-lt"/>
              </a:rPr>
              <a:t>/!\</a:t>
            </a:r>
            <a:r>
              <a:rPr lang="1043" b="1" dirty="0">
                <a:effectLst>
                  <a:outerShdw blurRad="38100" dist="38100" dir="2700000" algn="tl">
                    <a:srgbClr val="000000">
                      <a:alpha val="43137"/>
                    </a:srgbClr>
                  </a:outerShdw>
                </a:effectLst>
                <a:latin typeface="+mj-lt"/>
              </a:rPr>
              <a:t> </a:t>
            </a:r>
            <a:r>
              <a:rPr lang="1043" dirty="0">
                <a:latin typeface="+mj-lt"/>
              </a:rPr>
              <a:t>Geen duurzame en waardige </a:t>
            </a:r>
            <a:r>
              <a:rPr lang="1043" dirty="0" smtClean="0">
                <a:latin typeface="+mj-lt"/>
              </a:rPr>
              <a:t>herhuisvesting</a:t>
            </a:r>
            <a:r>
              <a:rPr lang="nl-BE" dirty="0" smtClean="0">
                <a:latin typeface="+mj-lt"/>
              </a:rPr>
              <a:t>soplossingen</a:t>
            </a:r>
            <a:r>
              <a:rPr lang="1043" dirty="0" smtClean="0">
                <a:latin typeface="+mj-lt"/>
              </a:rPr>
              <a:t> </a:t>
            </a:r>
            <a:r>
              <a:rPr lang="nl-BE" dirty="0" smtClean="0">
                <a:latin typeface="+mj-lt"/>
              </a:rPr>
              <a:t>voor</a:t>
            </a:r>
            <a:r>
              <a:rPr lang="1043" dirty="0" smtClean="0">
                <a:latin typeface="+mj-lt"/>
              </a:rPr>
              <a:t> </a:t>
            </a:r>
            <a:r>
              <a:rPr lang="1043" dirty="0">
                <a:latin typeface="+mj-lt"/>
              </a:rPr>
              <a:t>uitgezette personen.</a:t>
            </a:r>
          </a:p>
        </p:txBody>
      </p:sp>
    </p:spTree>
    <p:extLst>
      <p:ext uri="{BB962C8B-B14F-4D97-AF65-F5344CB8AC3E}">
        <p14:creationId xmlns:p14="http://schemas.microsoft.com/office/powerpoint/2010/main" val="328176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7873"/>
            <a:ext cx="12192000" cy="772817"/>
          </a:xfrm>
        </p:spPr>
        <p:txBody>
          <a:bodyPr>
            <a:normAutofit/>
          </a:bodyPr>
          <a:lstStyle/>
          <a:p>
            <a:pPr algn="ctr">
              <a:defRPr b="0" i="0"/>
            </a:pPr>
            <a:r>
              <a:rPr lang="1043" sz="2800" dirty="0">
                <a:solidFill>
                  <a:schemeClr val="bg1"/>
                </a:solidFill>
                <a:latin typeface="+mn-lt"/>
              </a:rPr>
              <a:t>Vaak geïmproviseerde en onbevredigende oplossingen</a:t>
            </a:r>
            <a:endParaRPr lang="fr-BE" sz="2800" dirty="0">
              <a:solidFill>
                <a:schemeClr val="bg1"/>
              </a:solidFill>
              <a:latin typeface="+mn-lt"/>
            </a:endParaRPr>
          </a:p>
        </p:txBody>
      </p:sp>
      <p:sp>
        <p:nvSpPr>
          <p:cNvPr id="3" name="Espace réservé du contenu 2"/>
          <p:cNvSpPr>
            <a:spLocks noGrp="1"/>
          </p:cNvSpPr>
          <p:nvPr>
            <p:ph idx="1"/>
          </p:nvPr>
        </p:nvSpPr>
        <p:spPr>
          <a:xfrm>
            <a:off x="838200" y="1276985"/>
            <a:ext cx="10515600" cy="4351338"/>
          </a:xfrm>
        </p:spPr>
        <p:txBody>
          <a:bodyPr>
            <a:normAutofit lnSpcReduction="10000"/>
          </a:bodyPr>
          <a:lstStyle/>
          <a:p>
            <a:pPr>
              <a:defRPr b="0" i="0"/>
            </a:pPr>
            <a:r>
              <a:rPr lang="1043" dirty="0">
                <a:latin typeface="+mj-lt"/>
              </a:rPr>
              <a:t>Veelvuldig beroep op </a:t>
            </a:r>
            <a:r>
              <a:rPr lang="1043" dirty="0" smtClean="0">
                <a:latin typeface="+mj-lt"/>
              </a:rPr>
              <a:t>informee</a:t>
            </a:r>
            <a:r>
              <a:rPr lang="nl-BE" dirty="0" smtClean="0">
                <a:latin typeface="+mj-lt"/>
              </a:rPr>
              <a:t>l</a:t>
            </a:r>
            <a:r>
              <a:rPr lang="1043" dirty="0" smtClean="0">
                <a:latin typeface="+mj-lt"/>
              </a:rPr>
              <a:t> </a:t>
            </a:r>
            <a:r>
              <a:rPr lang="1043" dirty="0">
                <a:latin typeface="+mj-lt"/>
              </a:rPr>
              <a:t>netwerk</a:t>
            </a:r>
          </a:p>
          <a:p>
            <a:pPr>
              <a:defRPr b="0" i="0"/>
            </a:pPr>
            <a:r>
              <a:rPr lang="nl-BE" dirty="0" smtClean="0">
                <a:latin typeface="+mj-lt"/>
              </a:rPr>
              <a:t>Hulp uit</a:t>
            </a:r>
            <a:r>
              <a:rPr lang="1043" dirty="0" smtClean="0">
                <a:latin typeface="+mj-lt"/>
              </a:rPr>
              <a:t> de formele sector</a:t>
            </a:r>
          </a:p>
          <a:p>
            <a:pPr lvl="1">
              <a:defRPr b="0" i="0"/>
            </a:pPr>
            <a:r>
              <a:rPr lang="1043" dirty="0" smtClean="0">
                <a:latin typeface="+mj-lt"/>
              </a:rPr>
              <a:t>Noodopvang</a:t>
            </a:r>
          </a:p>
          <a:p>
            <a:pPr lvl="2">
              <a:defRPr b="0" i="0"/>
            </a:pPr>
            <a:r>
              <a:rPr lang="1043" dirty="0" smtClean="0">
                <a:latin typeface="+mj-lt"/>
              </a:rPr>
              <a:t>Problematische </a:t>
            </a:r>
            <a:r>
              <a:rPr lang="1043" dirty="0">
                <a:latin typeface="+mj-lt"/>
              </a:rPr>
              <a:t>toegang: informatie over de opvangplaatsen</a:t>
            </a:r>
          </a:p>
          <a:p>
            <a:pPr lvl="2">
              <a:defRPr b="0" i="0"/>
            </a:pPr>
            <a:r>
              <a:rPr lang="nl-BE" dirty="0">
                <a:latin typeface="+mj-lt"/>
              </a:rPr>
              <a:t>E</a:t>
            </a:r>
            <a:r>
              <a:rPr lang="1043" dirty="0" smtClean="0">
                <a:latin typeface="+mj-lt"/>
              </a:rPr>
              <a:t>rvaringen </a:t>
            </a:r>
            <a:r>
              <a:rPr lang="1043" dirty="0">
                <a:latin typeface="+mj-lt"/>
              </a:rPr>
              <a:t>met noodopvang</a:t>
            </a:r>
          </a:p>
          <a:p>
            <a:pPr lvl="1">
              <a:defRPr b="0" i="0"/>
            </a:pPr>
            <a:r>
              <a:rPr lang="nl-BE" dirty="0" smtClean="0">
                <a:latin typeface="+mj-lt"/>
              </a:rPr>
              <a:t>Onthaaltehuizen</a:t>
            </a:r>
            <a:r>
              <a:rPr lang="1043" dirty="0" smtClean="0">
                <a:latin typeface="+mj-lt"/>
              </a:rPr>
              <a:t> </a:t>
            </a:r>
            <a:r>
              <a:rPr lang="1043" dirty="0">
                <a:latin typeface="+mj-lt"/>
              </a:rPr>
              <a:t>en transitwoningen</a:t>
            </a:r>
          </a:p>
          <a:p>
            <a:pPr lvl="2">
              <a:defRPr b="0" i="0"/>
            </a:pPr>
            <a:r>
              <a:rPr lang="1043" dirty="0">
                <a:latin typeface="+mj-lt"/>
              </a:rPr>
              <a:t>Plaatsgebrek</a:t>
            </a:r>
          </a:p>
          <a:p>
            <a:pPr lvl="2">
              <a:defRPr b="0" i="0"/>
            </a:pPr>
            <a:r>
              <a:rPr lang="1043" dirty="0">
                <a:latin typeface="+mj-lt"/>
              </a:rPr>
              <a:t>Begeleiding van de bewoners</a:t>
            </a:r>
          </a:p>
          <a:p>
            <a:pPr lvl="2">
              <a:defRPr b="0" i="0"/>
            </a:pPr>
            <a:r>
              <a:rPr lang="1043" dirty="0">
                <a:latin typeface="+mj-lt"/>
              </a:rPr>
              <a:t>Het einde van de opvang</a:t>
            </a:r>
          </a:p>
          <a:p>
            <a:pPr lvl="1">
              <a:defRPr b="0" i="0"/>
            </a:pPr>
            <a:r>
              <a:rPr lang="1043" dirty="0">
                <a:latin typeface="+mj-lt"/>
              </a:rPr>
              <a:t>Hulp bij het zoeken naar een duurzame </a:t>
            </a:r>
            <a:r>
              <a:rPr lang="1043" dirty="0" smtClean="0">
                <a:latin typeface="+mj-lt"/>
              </a:rPr>
              <a:t>herhuisvesting</a:t>
            </a:r>
            <a:r>
              <a:rPr lang="nl-BE" dirty="0" smtClean="0">
                <a:latin typeface="+mj-lt"/>
              </a:rPr>
              <a:t>soplossing</a:t>
            </a:r>
            <a:endParaRPr lang="fr-BE" dirty="0">
              <a:latin typeface="+mj-lt"/>
            </a:endParaRPr>
          </a:p>
          <a:p>
            <a:pPr>
              <a:defRPr b="0" i="0"/>
            </a:pPr>
            <a:r>
              <a:rPr lang="1043" dirty="0">
                <a:latin typeface="+mj-lt"/>
              </a:rPr>
              <a:t>Gebrek aan formele of informele oplossingen: </a:t>
            </a:r>
            <a:r>
              <a:rPr lang="1043" dirty="0" smtClean="0">
                <a:latin typeface="+mj-lt"/>
              </a:rPr>
              <a:t>op </a:t>
            </a:r>
            <a:r>
              <a:rPr lang="1043" dirty="0">
                <a:latin typeface="+mj-lt"/>
              </a:rPr>
              <a:t>straat </a:t>
            </a:r>
            <a:r>
              <a:rPr lang="nl-BE" dirty="0" smtClean="0">
                <a:latin typeface="+mj-lt"/>
              </a:rPr>
              <a:t>belanden</a:t>
            </a:r>
            <a:endParaRPr lang="1043" dirty="0">
              <a:latin typeface="+mj-lt"/>
            </a:endParaRPr>
          </a:p>
        </p:txBody>
      </p:sp>
    </p:spTree>
    <p:extLst>
      <p:ext uri="{BB962C8B-B14F-4D97-AF65-F5344CB8AC3E}">
        <p14:creationId xmlns:p14="http://schemas.microsoft.com/office/powerpoint/2010/main" val="263478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499"/>
            <a:ext cx="12192000" cy="836403"/>
          </a:xfrm>
        </p:spPr>
        <p:txBody>
          <a:bodyPr>
            <a:noAutofit/>
          </a:bodyPr>
          <a:lstStyle/>
          <a:p>
            <a:pPr algn="ctr">
              <a:defRPr b="0" i="0"/>
            </a:pPr>
            <a:r>
              <a:rPr lang="nl-BE" sz="2700" dirty="0" smtClean="0">
                <a:solidFill>
                  <a:schemeClr val="bg1"/>
                </a:solidFill>
                <a:latin typeface="+mn-lt"/>
              </a:rPr>
              <a:t>De u</a:t>
            </a:r>
            <a:r>
              <a:rPr lang="1043" sz="2700" dirty="0" smtClean="0">
                <a:solidFill>
                  <a:schemeClr val="bg1"/>
                </a:solidFill>
                <a:latin typeface="+mn-lt"/>
              </a:rPr>
              <a:t>it</a:t>
            </a:r>
            <a:r>
              <a:rPr lang="nl-BE" sz="2700" dirty="0" smtClean="0">
                <a:solidFill>
                  <a:schemeClr val="bg1"/>
                </a:solidFill>
                <a:latin typeface="+mn-lt"/>
              </a:rPr>
              <a:t>huis</a:t>
            </a:r>
            <a:r>
              <a:rPr lang="1043" sz="2700" dirty="0" smtClean="0">
                <a:solidFill>
                  <a:schemeClr val="bg1"/>
                </a:solidFill>
                <a:latin typeface="+mn-lt"/>
              </a:rPr>
              <a:t>zetting</a:t>
            </a:r>
            <a:r>
              <a:rPr lang="1043" sz="2700" dirty="0">
                <a:solidFill>
                  <a:schemeClr val="bg1"/>
                </a:solidFill>
                <a:latin typeface="+mn-lt"/>
              </a:rPr>
              <a:t>, </a:t>
            </a:r>
            <a:r>
              <a:rPr lang="nl-BE" sz="2700" dirty="0" smtClean="0">
                <a:solidFill>
                  <a:schemeClr val="bg1"/>
                </a:solidFill>
                <a:latin typeface="+mn-lt"/>
              </a:rPr>
              <a:t>een </a:t>
            </a:r>
            <a:r>
              <a:rPr lang="1043" sz="2700" dirty="0" smtClean="0">
                <a:solidFill>
                  <a:schemeClr val="bg1"/>
                </a:solidFill>
                <a:latin typeface="+mn-lt"/>
              </a:rPr>
              <a:t>factor </a:t>
            </a:r>
            <a:r>
              <a:rPr lang="nl-BE" sz="2700" dirty="0" smtClean="0">
                <a:solidFill>
                  <a:schemeClr val="bg1"/>
                </a:solidFill>
                <a:latin typeface="+mn-lt"/>
              </a:rPr>
              <a:t>met een versterkende impact op </a:t>
            </a:r>
            <a:r>
              <a:rPr lang="1043" sz="2700" dirty="0" smtClean="0">
                <a:solidFill>
                  <a:schemeClr val="bg1"/>
                </a:solidFill>
                <a:latin typeface="+mn-lt"/>
              </a:rPr>
              <a:t>armoede </a:t>
            </a:r>
            <a:r>
              <a:rPr lang="1043" sz="2700" dirty="0">
                <a:solidFill>
                  <a:schemeClr val="bg1"/>
                </a:solidFill>
                <a:latin typeface="+mn-lt"/>
              </a:rPr>
              <a:t>en </a:t>
            </a:r>
            <a:r>
              <a:rPr lang="nl-BE" sz="2700" dirty="0" smtClean="0">
                <a:solidFill>
                  <a:schemeClr val="bg1"/>
                </a:solidFill>
                <a:latin typeface="+mn-lt"/>
              </a:rPr>
              <a:t>precariteit</a:t>
            </a:r>
            <a:r>
              <a:rPr lang="1043" sz="2700" dirty="0" smtClean="0">
                <a:solidFill>
                  <a:schemeClr val="bg1"/>
                </a:solidFill>
                <a:latin typeface="+mn-lt"/>
              </a:rPr>
              <a:t> </a:t>
            </a:r>
            <a:endParaRPr lang="fr-BE" sz="2700" dirty="0">
              <a:solidFill>
                <a:schemeClr val="bg1"/>
              </a:solidFill>
              <a:latin typeface="+mn-lt"/>
            </a:endParaRPr>
          </a:p>
        </p:txBody>
      </p:sp>
      <p:graphicFrame>
        <p:nvGraphicFramePr>
          <p:cNvPr id="6" name="Diagramme 5"/>
          <p:cNvGraphicFramePr/>
          <p:nvPr>
            <p:extLst/>
          </p:nvPr>
        </p:nvGraphicFramePr>
        <p:xfrm>
          <a:off x="2128252" y="1672389"/>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457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09600"/>
          </a:xfrm>
        </p:spPr>
        <p:txBody>
          <a:bodyPr>
            <a:normAutofit/>
          </a:bodyPr>
          <a:lstStyle/>
          <a:p>
            <a:pPr algn="ctr">
              <a:defRPr b="0" i="0"/>
            </a:pPr>
            <a:r>
              <a:rPr lang="1043" sz="2800" dirty="0">
                <a:solidFill>
                  <a:schemeClr val="bg1"/>
                </a:solidFill>
                <a:latin typeface="+mn-lt"/>
              </a:rPr>
              <a:t>Heel wat andere materiële gevolgen </a:t>
            </a:r>
            <a:r>
              <a:rPr lang="nl-BE" sz="2800" dirty="0" smtClean="0">
                <a:solidFill>
                  <a:schemeClr val="bg1"/>
                </a:solidFill>
                <a:latin typeface="+mn-lt"/>
              </a:rPr>
              <a:t>naast</a:t>
            </a:r>
            <a:r>
              <a:rPr lang="1043" sz="2800" dirty="0" smtClean="0">
                <a:solidFill>
                  <a:schemeClr val="bg1"/>
                </a:solidFill>
                <a:latin typeface="+mn-lt"/>
              </a:rPr>
              <a:t> </a:t>
            </a:r>
            <a:r>
              <a:rPr lang="1043" sz="2800" dirty="0">
                <a:solidFill>
                  <a:schemeClr val="bg1"/>
                </a:solidFill>
                <a:latin typeface="+mn-lt"/>
              </a:rPr>
              <a:t>het verlies van de woning</a:t>
            </a:r>
            <a:endParaRPr lang="fr-BE" sz="2800" dirty="0">
              <a:solidFill>
                <a:schemeClr val="bg1"/>
              </a:solidFill>
              <a:latin typeface="+mn-lt"/>
            </a:endParaRPr>
          </a:p>
        </p:txBody>
      </p:sp>
      <p:graphicFrame>
        <p:nvGraphicFramePr>
          <p:cNvPr id="6" name="Diagramme 5"/>
          <p:cNvGraphicFramePr/>
          <p:nvPr>
            <p:extLst/>
          </p:nvPr>
        </p:nvGraphicFramePr>
        <p:xfrm>
          <a:off x="2128253" y="1672389"/>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827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 y="-1"/>
            <a:ext cx="12192000" cy="523220"/>
          </a:xfrm>
          <a:prstGeom prst="rect">
            <a:avLst/>
          </a:prstGeom>
          <a:noFill/>
        </p:spPr>
        <p:txBody>
          <a:bodyPr wrap="square" rtlCol="0">
            <a:spAutoFit/>
          </a:bodyPr>
          <a:lstStyle/>
          <a:p>
            <a:pPr algn="ctr"/>
            <a:r>
              <a:rPr lang="nl-BE" sz="2800" dirty="0" smtClean="0">
                <a:solidFill>
                  <a:schemeClr val="bg1"/>
                </a:solidFill>
              </a:rPr>
              <a:t>Ongelijkheden op alle dimensies van het leven, vb. ook op vlak van gezondheid</a:t>
            </a:r>
            <a:endParaRPr lang="nl-BE" sz="2800" dirty="0">
              <a:solidFill>
                <a:schemeClr val="bg1"/>
              </a:solidFill>
            </a:endParaRPr>
          </a:p>
        </p:txBody>
      </p:sp>
      <p:sp>
        <p:nvSpPr>
          <p:cNvPr id="4" name="Tekstvak 3"/>
          <p:cNvSpPr txBox="1"/>
          <p:nvPr/>
        </p:nvSpPr>
        <p:spPr>
          <a:xfrm>
            <a:off x="2" y="789709"/>
            <a:ext cx="12191998" cy="430887"/>
          </a:xfrm>
          <a:prstGeom prst="rect">
            <a:avLst/>
          </a:prstGeom>
          <a:noFill/>
        </p:spPr>
        <p:txBody>
          <a:bodyPr wrap="square" rtlCol="0">
            <a:spAutoFit/>
          </a:bodyPr>
          <a:lstStyle/>
          <a:p>
            <a:pPr algn="ctr"/>
            <a:r>
              <a:rPr lang="nl-BE" sz="2200" b="1" dirty="0" smtClean="0"/>
              <a:t>Aandeel Brusselaars* van 15 jaar en ouder die de eigen gezondheid niet als goed beoordelen, 2018</a:t>
            </a:r>
            <a:endParaRPr lang="nl-BE" sz="2200" b="1" dirty="0"/>
          </a:p>
        </p:txBody>
      </p:sp>
      <p:graphicFrame>
        <p:nvGraphicFramePr>
          <p:cNvPr id="6" name="Grafiek 5"/>
          <p:cNvGraphicFramePr>
            <a:graphicFrameLocks/>
          </p:cNvGraphicFramePr>
          <p:nvPr>
            <p:extLst>
              <p:ext uri="{D42A27DB-BD31-4B8C-83A1-F6EECF244321}">
                <p14:modId xmlns:p14="http://schemas.microsoft.com/office/powerpoint/2010/main" val="857157949"/>
              </p:ext>
            </p:extLst>
          </p:nvPr>
        </p:nvGraphicFramePr>
        <p:xfrm>
          <a:off x="1524000" y="1159041"/>
          <a:ext cx="9144000" cy="4867716"/>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vak 6"/>
          <p:cNvSpPr txBox="1"/>
          <p:nvPr/>
        </p:nvSpPr>
        <p:spPr>
          <a:xfrm>
            <a:off x="4385478" y="6396089"/>
            <a:ext cx="7806522" cy="523220"/>
          </a:xfrm>
          <a:prstGeom prst="rect">
            <a:avLst/>
          </a:prstGeom>
          <a:noFill/>
        </p:spPr>
        <p:txBody>
          <a:bodyPr wrap="square" rtlCol="0">
            <a:spAutoFit/>
          </a:bodyPr>
          <a:lstStyle/>
          <a:p>
            <a:pPr algn="r"/>
            <a:r>
              <a:rPr lang="nl-BE" altLang="nl-BE" sz="1400" dirty="0">
                <a:ea typeface="Calibri" panose="020F0502020204030204" pitchFamily="34" charset="0"/>
                <a:cs typeface="Times New Roman" panose="02020603050405020304" pitchFamily="18" charset="0"/>
              </a:rPr>
              <a:t>*Gestandaardiseerd voor leeftijd en geslacht </a:t>
            </a:r>
            <a:r>
              <a:rPr lang="nl-BE" altLang="nl-BE" sz="1400" dirty="0" err="1">
                <a:ea typeface="Calibri" panose="020F0502020204030204" pitchFamily="34" charset="0"/>
                <a:cs typeface="Times New Roman" panose="02020603050405020304" pitchFamily="18" charset="0"/>
              </a:rPr>
              <a:t>mbv</a:t>
            </a:r>
            <a:r>
              <a:rPr lang="nl-BE" altLang="nl-BE" sz="1400" dirty="0">
                <a:ea typeface="Calibri" panose="020F0502020204030204" pitchFamily="34" charset="0"/>
                <a:cs typeface="Times New Roman" panose="02020603050405020304" pitchFamily="18" charset="0"/>
              </a:rPr>
              <a:t> de Belgische referentiepopulatie van 2018</a:t>
            </a:r>
            <a:endParaRPr lang="nl-BE" sz="1400" dirty="0"/>
          </a:p>
          <a:p>
            <a:pPr algn="r"/>
            <a:r>
              <a:rPr lang="nl-BE" sz="1400" dirty="0" smtClean="0"/>
              <a:t>Bron: </a:t>
            </a:r>
            <a:r>
              <a:rPr lang="nl-BE" sz="1400" dirty="0" err="1" smtClean="0"/>
              <a:t>Sciensano</a:t>
            </a:r>
            <a:r>
              <a:rPr lang="nl-BE" sz="1400" dirty="0" smtClean="0"/>
              <a:t>, Gezondheidsenquête</a:t>
            </a:r>
            <a:endParaRPr lang="nl-BE" sz="1400" dirty="0"/>
          </a:p>
        </p:txBody>
      </p:sp>
    </p:spTree>
    <p:extLst>
      <p:ext uri="{BB962C8B-B14F-4D97-AF65-F5344CB8AC3E}">
        <p14:creationId xmlns:p14="http://schemas.microsoft.com/office/powerpoint/2010/main" val="10936476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09600"/>
          </a:xfrm>
        </p:spPr>
        <p:txBody>
          <a:bodyPr>
            <a:normAutofit/>
          </a:bodyPr>
          <a:lstStyle/>
          <a:p>
            <a:pPr algn="ctr">
              <a:defRPr b="0" i="0"/>
            </a:pPr>
            <a:r>
              <a:rPr lang="nl-BE" sz="2800" dirty="0" smtClean="0">
                <a:solidFill>
                  <a:schemeClr val="bg1"/>
                </a:solidFill>
                <a:latin typeface="+mn-lt"/>
              </a:rPr>
              <a:t>Hardnekkige obstakels in het</a:t>
            </a:r>
            <a:r>
              <a:rPr lang="1043" sz="2800" dirty="0" smtClean="0">
                <a:solidFill>
                  <a:schemeClr val="bg1"/>
                </a:solidFill>
                <a:latin typeface="+mn-lt"/>
              </a:rPr>
              <a:t> administratie</a:t>
            </a:r>
            <a:r>
              <a:rPr lang="nl-BE" sz="2800" dirty="0" smtClean="0">
                <a:solidFill>
                  <a:schemeClr val="bg1"/>
                </a:solidFill>
                <a:latin typeface="+mn-lt"/>
              </a:rPr>
              <a:t>f parcours</a:t>
            </a:r>
            <a:endParaRPr lang="fr-BE" sz="2800" dirty="0">
              <a:solidFill>
                <a:schemeClr val="bg1"/>
              </a:solidFill>
              <a:latin typeface="+mn-lt"/>
            </a:endParaRPr>
          </a:p>
        </p:txBody>
      </p:sp>
      <p:graphicFrame>
        <p:nvGraphicFramePr>
          <p:cNvPr id="6" name="Diagramme 5"/>
          <p:cNvGraphicFramePr/>
          <p:nvPr>
            <p:extLst/>
          </p:nvPr>
        </p:nvGraphicFramePr>
        <p:xfrm>
          <a:off x="2128252" y="1672389"/>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1888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609600"/>
          </a:xfrm>
        </p:spPr>
        <p:txBody>
          <a:bodyPr>
            <a:normAutofit/>
          </a:bodyPr>
          <a:lstStyle/>
          <a:p>
            <a:pPr algn="ctr">
              <a:defRPr b="0" i="0"/>
            </a:pPr>
            <a:r>
              <a:rPr lang="1043" sz="2800" dirty="0">
                <a:solidFill>
                  <a:schemeClr val="bg1"/>
                </a:solidFill>
                <a:latin typeface="+mn-lt"/>
              </a:rPr>
              <a:t>Grote impact op de geestelijke gezondheid</a:t>
            </a:r>
            <a:endParaRPr lang="fr-BE" sz="2800" dirty="0">
              <a:solidFill>
                <a:schemeClr val="bg1"/>
              </a:solidFill>
              <a:latin typeface="+mn-lt"/>
            </a:endParaRPr>
          </a:p>
        </p:txBody>
      </p:sp>
      <p:graphicFrame>
        <p:nvGraphicFramePr>
          <p:cNvPr id="6" name="Diagramme 5"/>
          <p:cNvGraphicFramePr/>
          <p:nvPr>
            <p:extLst/>
          </p:nvPr>
        </p:nvGraphicFramePr>
        <p:xfrm>
          <a:off x="2128252" y="1672389"/>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39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21791"/>
          </a:xfrm>
        </p:spPr>
        <p:txBody>
          <a:bodyPr>
            <a:normAutofit/>
          </a:bodyPr>
          <a:lstStyle/>
          <a:p>
            <a:pPr algn="ctr">
              <a:defRPr b="0" i="0"/>
            </a:pPr>
            <a:r>
              <a:rPr lang="1043" sz="2800" dirty="0">
                <a:solidFill>
                  <a:schemeClr val="bg1"/>
                </a:solidFill>
              </a:rPr>
              <a:t>Ruimtelijke breuk leidt tot een sociale breuk</a:t>
            </a:r>
            <a:endParaRPr lang="fr-BE" sz="2800" dirty="0">
              <a:solidFill>
                <a:schemeClr val="bg1"/>
              </a:solidFill>
            </a:endParaRPr>
          </a:p>
        </p:txBody>
      </p:sp>
      <p:graphicFrame>
        <p:nvGraphicFramePr>
          <p:cNvPr id="6" name="Diagramme 5"/>
          <p:cNvGraphicFramePr/>
          <p:nvPr>
            <p:extLst/>
          </p:nvPr>
        </p:nvGraphicFramePr>
        <p:xfrm>
          <a:off x="2128252" y="1672389"/>
          <a:ext cx="7569200" cy="4730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1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597408"/>
          </a:xfrm>
        </p:spPr>
        <p:txBody>
          <a:bodyPr>
            <a:normAutofit/>
          </a:bodyPr>
          <a:lstStyle/>
          <a:p>
            <a:pPr algn="ctr">
              <a:defRPr b="0" i="0"/>
            </a:pPr>
            <a:r>
              <a:rPr lang="1043" sz="2800" dirty="0">
                <a:solidFill>
                  <a:schemeClr val="bg1"/>
                </a:solidFill>
                <a:latin typeface="+mn-lt"/>
              </a:rPr>
              <a:t>Het verhaal van Luc, geholpen door zijn netwerk</a:t>
            </a:r>
            <a:endParaRPr lang="fr-BE" sz="2800" dirty="0">
              <a:solidFill>
                <a:schemeClr val="bg1"/>
              </a:solidFill>
              <a:latin typeface="+mn-lt"/>
            </a:endParaRPr>
          </a:p>
        </p:txBody>
      </p:sp>
      <p:sp>
        <p:nvSpPr>
          <p:cNvPr id="3" name="Espace réservé du contenu 2"/>
          <p:cNvSpPr>
            <a:spLocks noGrp="1"/>
          </p:cNvSpPr>
          <p:nvPr>
            <p:ph idx="1"/>
          </p:nvPr>
        </p:nvSpPr>
        <p:spPr/>
        <p:txBody>
          <a:bodyPr>
            <a:normAutofit fontScale="75000" lnSpcReduction="20000"/>
          </a:bodyPr>
          <a:lstStyle/>
          <a:p>
            <a:pPr marL="0" indent="0" algn="ctr">
              <a:buNone/>
              <a:defRPr b="0" i="0"/>
            </a:pPr>
            <a:r>
              <a:rPr lang="1043" i="1" dirty="0">
                <a:solidFill>
                  <a:srgbClr val="9BBB59"/>
                </a:solidFill>
                <a:latin typeface="+mj-lt"/>
              </a:rPr>
              <a:t>Ik heb 3 dagen bij een vriend gelogeerd, de volgende dag bij een andere. Met de hulp van nog een andere vriend, die al </a:t>
            </a:r>
            <a:r>
              <a:rPr lang="1043" i="1" dirty="0" smtClean="0">
                <a:solidFill>
                  <a:srgbClr val="9BBB59"/>
                </a:solidFill>
                <a:latin typeface="+mj-lt"/>
              </a:rPr>
              <a:t>[</a:t>
            </a:r>
            <a:r>
              <a:rPr lang="1043" i="1" dirty="0">
                <a:solidFill>
                  <a:srgbClr val="9BBB59"/>
                </a:solidFill>
                <a:latin typeface="+mj-lt"/>
              </a:rPr>
              <a:t>in een opvangcentrum verbleef] ben ik er binnen geraakt. (…) Ik ben 's avonds met hem meegegaan. Ik heb één nacht in een gemeenschappelijke kamer geslapen en de volgende dag kwam er een kamer vrij (…) </a:t>
            </a:r>
          </a:p>
          <a:p>
            <a:pPr marL="0" indent="0" algn="ctr">
              <a:buNone/>
              <a:defRPr b="0" i="0"/>
            </a:pPr>
            <a:r>
              <a:rPr lang="1043" i="1" dirty="0">
                <a:solidFill>
                  <a:srgbClr val="9BBB59"/>
                </a:solidFill>
                <a:latin typeface="+mj-lt"/>
              </a:rPr>
              <a:t>Mijn tv (…) is alles wat ik nog heb, en enkele kleren die ik opzij heb kunnen leggen. Nu ga ik naar de winkel hier tegenover. Ik heb 2-3 vriendinnen die me af en toe iets geven dat hun man niet meer draagt en dat ik verder kan afdragen. [Hier] hebben we een bon van 300 euro waarmee we af en toe iets kunnen gaan halen.</a:t>
            </a:r>
            <a:endParaRPr lang="fr-BE" i="1" dirty="0">
              <a:solidFill>
                <a:srgbClr val="9BBB59"/>
              </a:solidFill>
              <a:latin typeface="+mj-lt"/>
            </a:endParaRPr>
          </a:p>
          <a:p>
            <a:pPr marL="0" indent="0" algn="ctr">
              <a:buNone/>
              <a:defRPr b="0" i="0"/>
            </a:pPr>
            <a:r>
              <a:rPr lang="1043" dirty="0">
                <a:latin typeface="+mj-lt"/>
              </a:rPr>
              <a:t>Luc woont al vier maanden in dit opvangcentrum... </a:t>
            </a:r>
          </a:p>
          <a:p>
            <a:pPr marL="0" indent="0" algn="ctr">
              <a:buNone/>
            </a:pPr>
            <a:endParaRPr lang="fr-BE" dirty="0">
              <a:latin typeface="+mj-lt"/>
            </a:endParaRPr>
          </a:p>
          <a:p>
            <a:pPr marL="0" indent="0" algn="ctr">
              <a:buNone/>
              <a:defRPr b="0" i="0"/>
            </a:pPr>
            <a:r>
              <a:rPr lang="1043" dirty="0">
                <a:latin typeface="+mj-lt"/>
              </a:rPr>
              <a:t>Als Luc enkele weken later opnieuw wordt gecontacteerd voor een verdere opvolging van zijn traject, lijkt het erop dat zijn situatie goed opgelost is. Hij heeft een </a:t>
            </a:r>
            <a:r>
              <a:rPr lang="1043" dirty="0" smtClean="0">
                <a:latin typeface="+mj-lt"/>
              </a:rPr>
              <a:t>woning</a:t>
            </a:r>
            <a:r>
              <a:rPr lang="nl-BE" dirty="0" smtClean="0">
                <a:latin typeface="+mj-lt"/>
              </a:rPr>
              <a:t> van de gemeente</a:t>
            </a:r>
            <a:r>
              <a:rPr lang="1043" dirty="0" smtClean="0">
                <a:latin typeface="+mj-lt"/>
              </a:rPr>
              <a:t> </a:t>
            </a:r>
            <a:r>
              <a:rPr lang="nl-BE" dirty="0" smtClean="0">
                <a:latin typeface="+mj-lt"/>
              </a:rPr>
              <a:t>verkregen</a:t>
            </a:r>
            <a:r>
              <a:rPr lang="1043" dirty="0" smtClean="0">
                <a:latin typeface="+mj-lt"/>
              </a:rPr>
              <a:t>, </a:t>
            </a:r>
            <a:r>
              <a:rPr lang="1043" dirty="0">
                <a:latin typeface="+mj-lt"/>
              </a:rPr>
              <a:t>een flat, met een voor hem redelijke huur, en op dat punt is zijn situatie stabiel.</a:t>
            </a:r>
          </a:p>
          <a:p>
            <a:pPr marL="0" indent="0" algn="ctr">
              <a:buNone/>
              <a:defRPr b="0" i="0"/>
            </a:pPr>
            <a:r>
              <a:rPr lang="1043" dirty="0">
                <a:latin typeface="+mj-lt"/>
              </a:rPr>
              <a:t>Maar hij is wel zijn woning en de meeste van zijn spullen kwijtgeraakt.</a:t>
            </a:r>
          </a:p>
        </p:txBody>
      </p:sp>
    </p:spTree>
    <p:extLst>
      <p:ext uri="{BB962C8B-B14F-4D97-AF65-F5344CB8AC3E}">
        <p14:creationId xmlns:p14="http://schemas.microsoft.com/office/powerpoint/2010/main" val="150830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38200" y="1825625"/>
            <a:ext cx="10515600" cy="4351338"/>
          </a:xfrm>
        </p:spPr>
        <p:txBody>
          <a:bodyPr>
            <a:normAutofit/>
          </a:bodyPr>
          <a:lstStyle/>
          <a:p>
            <a:pPr marL="0" indent="0" algn="ctr">
              <a:buNone/>
              <a:defRPr b="0" i="0"/>
            </a:pP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AANBEVELINGEN VAN DE </a:t>
            </a:r>
            <a:r>
              <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ACTOREN</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&amp; </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BETROKKENEN</a:t>
            </a:r>
            <a:endParaRPr lang="nl-BE"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367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0" cy="597408"/>
          </a:xfrm>
        </p:spPr>
        <p:txBody>
          <a:bodyPr>
            <a:normAutofit/>
          </a:bodyPr>
          <a:lstStyle/>
          <a:p>
            <a:pPr algn="ctr">
              <a:defRPr b="0" i="0"/>
            </a:pPr>
            <a:r>
              <a:rPr lang="1043" sz="2800" dirty="0">
                <a:solidFill>
                  <a:schemeClr val="bg1"/>
                </a:solidFill>
                <a:latin typeface="+mn-lt"/>
              </a:rPr>
              <a:t>Effectiviteit van het recht op een </a:t>
            </a:r>
            <a:r>
              <a:rPr lang="1043" sz="2800" dirty="0" smtClean="0">
                <a:solidFill>
                  <a:schemeClr val="bg1"/>
                </a:solidFill>
                <a:latin typeface="+mn-lt"/>
              </a:rPr>
              <a:t>woning</a:t>
            </a:r>
            <a:r>
              <a:rPr lang="nl-BE" sz="2800" dirty="0" smtClean="0">
                <a:solidFill>
                  <a:schemeClr val="bg1"/>
                </a:solidFill>
                <a:latin typeface="+mn-lt"/>
              </a:rPr>
              <a:t> verzekeren</a:t>
            </a:r>
            <a:endParaRPr lang="fr-BE" sz="2800" dirty="0">
              <a:solidFill>
                <a:schemeClr val="bg1"/>
              </a:solidFill>
              <a:latin typeface="+mn-lt"/>
            </a:endParaRPr>
          </a:p>
        </p:txBody>
      </p:sp>
      <p:sp>
        <p:nvSpPr>
          <p:cNvPr id="3" name="Espace réservé du contenu 2"/>
          <p:cNvSpPr>
            <a:spLocks noGrp="1"/>
          </p:cNvSpPr>
          <p:nvPr>
            <p:ph idx="1"/>
          </p:nvPr>
        </p:nvSpPr>
        <p:spPr>
          <a:xfrm>
            <a:off x="984504" y="1081913"/>
            <a:ext cx="10515600" cy="4351338"/>
          </a:xfrm>
        </p:spPr>
        <p:txBody>
          <a:bodyPr>
            <a:normAutofit/>
          </a:bodyPr>
          <a:lstStyle/>
          <a:p>
            <a:pPr marL="0" indent="0">
              <a:buNone/>
              <a:defRPr b="0" i="0"/>
            </a:pPr>
            <a:r>
              <a:rPr lang="1043" b="1" dirty="0">
                <a:solidFill>
                  <a:schemeClr val="tx1">
                    <a:lumMod val="95000"/>
                    <a:lumOff val="5000"/>
                  </a:schemeClr>
                </a:solidFill>
                <a:latin typeface="+mj-lt"/>
              </a:rPr>
              <a:t>VOOR DE UITZETTINGSPROBLEMATIEK</a:t>
            </a:r>
          </a:p>
          <a:p>
            <a:pPr marL="0" indent="0">
              <a:spcBef>
                <a:spcPct val="0"/>
              </a:spcBef>
              <a:buNone/>
            </a:pPr>
            <a:endParaRPr lang="fr-BE" sz="1800" dirty="0">
              <a:solidFill>
                <a:schemeClr val="tx1">
                  <a:lumMod val="95000"/>
                  <a:lumOff val="5000"/>
                </a:schemeClr>
              </a:solidFill>
              <a:latin typeface="+mj-lt"/>
            </a:endParaRPr>
          </a:p>
          <a:p>
            <a:pPr marL="0" indent="0">
              <a:spcBef>
                <a:spcPct val="0"/>
              </a:spcBef>
              <a:buNone/>
              <a:defRPr b="0" i="0"/>
            </a:pPr>
            <a:r>
              <a:rPr lang="nl-BE" dirty="0" smtClean="0">
                <a:solidFill>
                  <a:schemeClr val="tx1">
                    <a:lumMod val="95000"/>
                    <a:lumOff val="5000"/>
                  </a:schemeClr>
                </a:solidFill>
                <a:latin typeface="+mj-lt"/>
              </a:rPr>
              <a:t>Voor</a:t>
            </a:r>
            <a:r>
              <a:rPr lang="1043" dirty="0" smtClean="0">
                <a:solidFill>
                  <a:schemeClr val="tx1">
                    <a:lumMod val="95000"/>
                    <a:lumOff val="5000"/>
                  </a:schemeClr>
                </a:solidFill>
                <a:latin typeface="+mj-lt"/>
              </a:rPr>
              <a:t> </a:t>
            </a:r>
            <a:r>
              <a:rPr lang="1043" dirty="0">
                <a:solidFill>
                  <a:schemeClr val="tx1">
                    <a:lumMod val="95000"/>
                    <a:lumOff val="5000"/>
                  </a:schemeClr>
                </a:solidFill>
                <a:latin typeface="+mj-lt"/>
              </a:rPr>
              <a:t>de </a:t>
            </a:r>
            <a:r>
              <a:rPr lang="1043" dirty="0" smtClean="0">
                <a:solidFill>
                  <a:schemeClr val="tx1">
                    <a:lumMod val="95000"/>
                    <a:lumOff val="5000"/>
                  </a:schemeClr>
                </a:solidFill>
                <a:latin typeface="+mj-lt"/>
              </a:rPr>
              <a:t>betrokken</a:t>
            </a:r>
            <a:r>
              <a:rPr lang="nl-BE" dirty="0" smtClean="0">
                <a:solidFill>
                  <a:schemeClr val="tx1">
                    <a:lumMod val="95000"/>
                    <a:lumOff val="5000"/>
                  </a:schemeClr>
                </a:solidFill>
                <a:latin typeface="+mj-lt"/>
              </a:rPr>
              <a:t> personen</a:t>
            </a:r>
            <a:r>
              <a:rPr lang="1043" dirty="0" smtClean="0">
                <a:solidFill>
                  <a:schemeClr val="tx1">
                    <a:lumMod val="95000"/>
                    <a:lumOff val="5000"/>
                  </a:schemeClr>
                </a:solidFill>
                <a:latin typeface="+mj-lt"/>
              </a:rPr>
              <a:t> </a:t>
            </a:r>
            <a:r>
              <a:rPr lang="1043" u="sng" dirty="0">
                <a:solidFill>
                  <a:schemeClr val="tx1">
                    <a:lumMod val="95000"/>
                    <a:lumOff val="5000"/>
                  </a:schemeClr>
                </a:solidFill>
                <a:latin typeface="+mj-lt"/>
              </a:rPr>
              <a:t>en</a:t>
            </a:r>
            <a:r>
              <a:rPr lang="1043" dirty="0">
                <a:solidFill>
                  <a:schemeClr val="tx1">
                    <a:lumMod val="95000"/>
                    <a:lumOff val="5000"/>
                  </a:schemeClr>
                </a:solidFill>
                <a:latin typeface="+mj-lt"/>
              </a:rPr>
              <a:t> </a:t>
            </a:r>
            <a:r>
              <a:rPr lang="nl-BE" dirty="0" smtClean="0">
                <a:solidFill>
                  <a:schemeClr val="tx1">
                    <a:lumMod val="95000"/>
                    <a:lumOff val="5000"/>
                  </a:schemeClr>
                </a:solidFill>
                <a:latin typeface="+mj-lt"/>
              </a:rPr>
              <a:t>actoren</a:t>
            </a:r>
            <a:endParaRPr lang="1043" dirty="0">
              <a:solidFill>
                <a:schemeClr val="tx1">
                  <a:lumMod val="95000"/>
                  <a:lumOff val="5000"/>
                </a:schemeClr>
              </a:solidFill>
              <a:latin typeface="+mj-lt"/>
            </a:endParaRPr>
          </a:p>
          <a:p>
            <a:pPr>
              <a:defRPr b="0" i="0"/>
            </a:pPr>
            <a:r>
              <a:rPr lang="1043" dirty="0">
                <a:solidFill>
                  <a:schemeClr val="tx1">
                    <a:lumMod val="95000"/>
                    <a:lumOff val="5000"/>
                  </a:schemeClr>
                </a:solidFill>
                <a:latin typeface="+mj-lt"/>
              </a:rPr>
              <a:t>Aanbod van beschikbare, </a:t>
            </a:r>
            <a:r>
              <a:rPr lang="1043" dirty="0" smtClean="0">
                <a:solidFill>
                  <a:schemeClr val="tx1">
                    <a:lumMod val="95000"/>
                    <a:lumOff val="5000"/>
                  </a:schemeClr>
                </a:solidFill>
                <a:latin typeface="+mj-lt"/>
              </a:rPr>
              <a:t>betaalbare</a:t>
            </a:r>
            <a:r>
              <a:rPr lang="nl-BE" dirty="0" smtClean="0">
                <a:solidFill>
                  <a:schemeClr val="tx1">
                    <a:lumMod val="95000"/>
                    <a:lumOff val="5000"/>
                  </a:schemeClr>
                </a:solidFill>
                <a:latin typeface="+mj-lt"/>
              </a:rPr>
              <a:t> en</a:t>
            </a:r>
            <a:r>
              <a:rPr lang="1043" dirty="0" smtClean="0">
                <a:solidFill>
                  <a:schemeClr val="tx1">
                    <a:lumMod val="95000"/>
                    <a:lumOff val="5000"/>
                  </a:schemeClr>
                </a:solidFill>
                <a:latin typeface="+mj-lt"/>
              </a:rPr>
              <a:t> </a:t>
            </a:r>
            <a:r>
              <a:rPr lang="1043" dirty="0">
                <a:solidFill>
                  <a:schemeClr val="tx1">
                    <a:lumMod val="95000"/>
                    <a:lumOff val="5000"/>
                  </a:schemeClr>
                </a:solidFill>
                <a:latin typeface="+mj-lt"/>
              </a:rPr>
              <a:t>kwaliteitsvolle woningen </a:t>
            </a:r>
            <a:r>
              <a:rPr lang="nl-BE" dirty="0" smtClean="0">
                <a:solidFill>
                  <a:schemeClr val="tx1">
                    <a:lumMod val="95000"/>
                    <a:lumOff val="5000"/>
                  </a:schemeClr>
                </a:solidFill>
                <a:latin typeface="+mj-lt"/>
              </a:rPr>
              <a:t>door</a:t>
            </a:r>
            <a:endParaRPr lang="1043" dirty="0">
              <a:solidFill>
                <a:schemeClr val="tx1">
                  <a:lumMod val="95000"/>
                  <a:lumOff val="5000"/>
                </a:schemeClr>
              </a:solidFill>
              <a:latin typeface="+mj-lt"/>
            </a:endParaRPr>
          </a:p>
          <a:p>
            <a:pPr lvl="1">
              <a:defRPr b="0" i="0"/>
            </a:pPr>
            <a:r>
              <a:rPr lang="1043" dirty="0">
                <a:solidFill>
                  <a:schemeClr val="tx1">
                    <a:lumMod val="95000"/>
                    <a:lumOff val="5000"/>
                  </a:schemeClr>
                </a:solidFill>
                <a:latin typeface="+mj-lt"/>
              </a:rPr>
              <a:t>Uitbreiden van het aanbod, </a:t>
            </a:r>
            <a:r>
              <a:rPr lang="nl-BE" dirty="0" smtClean="0">
                <a:solidFill>
                  <a:schemeClr val="tx1">
                    <a:lumMod val="95000"/>
                    <a:lumOff val="5000"/>
                  </a:schemeClr>
                </a:solidFill>
                <a:latin typeface="+mj-lt"/>
              </a:rPr>
              <a:t>waaronder </a:t>
            </a:r>
            <a:r>
              <a:rPr lang="1043" dirty="0" smtClean="0">
                <a:solidFill>
                  <a:schemeClr val="tx1">
                    <a:lumMod val="95000"/>
                    <a:lumOff val="5000"/>
                  </a:schemeClr>
                </a:solidFill>
                <a:latin typeface="+mj-lt"/>
              </a:rPr>
              <a:t>sociale </a:t>
            </a:r>
            <a:r>
              <a:rPr lang="1043" dirty="0">
                <a:solidFill>
                  <a:schemeClr val="tx1">
                    <a:lumMod val="95000"/>
                    <a:lumOff val="5000"/>
                  </a:schemeClr>
                </a:solidFill>
                <a:latin typeface="+mj-lt"/>
              </a:rPr>
              <a:t>woningen</a:t>
            </a:r>
          </a:p>
          <a:p>
            <a:pPr lvl="1">
              <a:defRPr b="0" i="0"/>
            </a:pPr>
            <a:r>
              <a:rPr lang="1043" dirty="0">
                <a:solidFill>
                  <a:schemeClr val="tx1">
                    <a:lumMod val="95000"/>
                    <a:lumOff val="5000"/>
                  </a:schemeClr>
                </a:solidFill>
                <a:latin typeface="+mj-lt"/>
              </a:rPr>
              <a:t>Reguleren van de huurprijzen op de privémarkt</a:t>
            </a:r>
          </a:p>
          <a:p>
            <a:pPr lvl="1">
              <a:defRPr b="0" i="0"/>
            </a:pPr>
            <a:r>
              <a:rPr lang="1043" dirty="0">
                <a:solidFill>
                  <a:schemeClr val="tx1">
                    <a:lumMod val="95000"/>
                    <a:lumOff val="5000"/>
                  </a:schemeClr>
                </a:solidFill>
                <a:latin typeface="+mj-lt"/>
              </a:rPr>
              <a:t>Investeren in renovatie</a:t>
            </a:r>
          </a:p>
          <a:p>
            <a:pPr>
              <a:defRPr b="0" i="0"/>
            </a:pPr>
            <a:r>
              <a:rPr lang="1043" dirty="0">
                <a:solidFill>
                  <a:schemeClr val="tx1">
                    <a:lumMod val="95000"/>
                    <a:lumOff val="5000"/>
                  </a:schemeClr>
                </a:solidFill>
                <a:latin typeface="+mj-lt"/>
              </a:rPr>
              <a:t>Controle-instrumenten: </a:t>
            </a:r>
            <a:r>
              <a:rPr lang="nl-BE" dirty="0" smtClean="0">
                <a:solidFill>
                  <a:schemeClr val="tx1">
                    <a:lumMod val="95000"/>
                    <a:lumOff val="5000"/>
                  </a:schemeClr>
                </a:solidFill>
                <a:latin typeface="+mj-lt"/>
              </a:rPr>
              <a:t>onbewoonbare</a:t>
            </a:r>
            <a:r>
              <a:rPr lang="1043" dirty="0" smtClean="0">
                <a:solidFill>
                  <a:schemeClr val="tx1">
                    <a:lumMod val="95000"/>
                    <a:lumOff val="5000"/>
                  </a:schemeClr>
                </a:solidFill>
                <a:latin typeface="+mj-lt"/>
              </a:rPr>
              <a:t> </a:t>
            </a:r>
            <a:r>
              <a:rPr lang="1043" dirty="0">
                <a:solidFill>
                  <a:schemeClr val="tx1">
                    <a:lumMod val="95000"/>
                    <a:lumOff val="5000"/>
                  </a:schemeClr>
                </a:solidFill>
                <a:latin typeface="+mj-lt"/>
              </a:rPr>
              <a:t>woningen, </a:t>
            </a:r>
            <a:r>
              <a:rPr lang="1043" dirty="0" smtClean="0">
                <a:solidFill>
                  <a:schemeClr val="tx1">
                    <a:lumMod val="95000"/>
                    <a:lumOff val="5000"/>
                  </a:schemeClr>
                </a:solidFill>
                <a:latin typeface="+mj-lt"/>
              </a:rPr>
              <a:t>misbruik</a:t>
            </a:r>
            <a:r>
              <a:rPr lang="nl-BE" dirty="0" smtClean="0">
                <a:solidFill>
                  <a:schemeClr val="tx1">
                    <a:lumMod val="95000"/>
                    <a:lumOff val="5000"/>
                  </a:schemeClr>
                </a:solidFill>
                <a:latin typeface="+mj-lt"/>
              </a:rPr>
              <a:t> en</a:t>
            </a:r>
            <a:r>
              <a:rPr lang="1043" dirty="0" smtClean="0">
                <a:solidFill>
                  <a:schemeClr val="tx1">
                    <a:lumMod val="95000"/>
                    <a:lumOff val="5000"/>
                  </a:schemeClr>
                </a:solidFill>
                <a:latin typeface="+mj-lt"/>
              </a:rPr>
              <a:t> </a:t>
            </a:r>
            <a:r>
              <a:rPr lang="nl-BE" dirty="0" smtClean="0">
                <a:solidFill>
                  <a:schemeClr val="tx1">
                    <a:lumMod val="95000"/>
                    <a:lumOff val="5000"/>
                  </a:schemeClr>
                </a:solidFill>
                <a:latin typeface="+mj-lt"/>
              </a:rPr>
              <a:t>illegale praktijken</a:t>
            </a:r>
            <a:r>
              <a:rPr lang="1043" dirty="0" smtClean="0">
                <a:solidFill>
                  <a:schemeClr val="tx1">
                    <a:lumMod val="95000"/>
                    <a:lumOff val="5000"/>
                  </a:schemeClr>
                </a:solidFill>
                <a:latin typeface="+mj-lt"/>
              </a:rPr>
              <a:t>; </a:t>
            </a:r>
            <a:endParaRPr lang="1043" dirty="0">
              <a:solidFill>
                <a:schemeClr val="tx1">
                  <a:lumMod val="95000"/>
                  <a:lumOff val="5000"/>
                </a:schemeClr>
              </a:solidFill>
              <a:latin typeface="+mj-lt"/>
            </a:endParaRPr>
          </a:p>
          <a:p>
            <a:pPr>
              <a:defRPr b="0" i="0"/>
            </a:pPr>
            <a:r>
              <a:rPr lang="1043" dirty="0">
                <a:solidFill>
                  <a:schemeClr val="tx1">
                    <a:lumMod val="95000"/>
                    <a:lumOff val="5000"/>
                  </a:schemeClr>
                </a:solidFill>
                <a:latin typeface="+mj-lt"/>
              </a:rPr>
              <a:t>Bestrijden van discriminatie</a:t>
            </a:r>
          </a:p>
        </p:txBody>
      </p:sp>
    </p:spTree>
    <p:extLst>
      <p:ext uri="{BB962C8B-B14F-4D97-AF65-F5344CB8AC3E}">
        <p14:creationId xmlns:p14="http://schemas.microsoft.com/office/powerpoint/2010/main" val="79173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33984"/>
          </a:xfrm>
        </p:spPr>
        <p:txBody>
          <a:bodyPr>
            <a:normAutofit/>
          </a:bodyPr>
          <a:lstStyle/>
          <a:p>
            <a:pPr algn="ctr">
              <a:defRPr b="0" i="0"/>
            </a:pPr>
            <a:r>
              <a:rPr lang="nl-BE" sz="2800" dirty="0" smtClean="0">
                <a:solidFill>
                  <a:schemeClr val="bg1"/>
                </a:solidFill>
                <a:latin typeface="+mn-lt"/>
              </a:rPr>
              <a:t>Ten alle koste effectieve</a:t>
            </a:r>
            <a:r>
              <a:rPr lang="1043" sz="2800" dirty="0" smtClean="0">
                <a:solidFill>
                  <a:schemeClr val="bg1"/>
                </a:solidFill>
                <a:latin typeface="+mn-lt"/>
              </a:rPr>
              <a:t> uitzetting</a:t>
            </a:r>
            <a:r>
              <a:rPr lang="nl-BE" sz="2800" dirty="0" smtClean="0">
                <a:solidFill>
                  <a:schemeClr val="bg1"/>
                </a:solidFill>
                <a:latin typeface="+mn-lt"/>
              </a:rPr>
              <a:t>en</a:t>
            </a:r>
            <a:r>
              <a:rPr lang="1043" sz="2800" dirty="0" smtClean="0">
                <a:solidFill>
                  <a:schemeClr val="bg1"/>
                </a:solidFill>
                <a:latin typeface="+mn-lt"/>
              </a:rPr>
              <a:t> </a:t>
            </a:r>
            <a:r>
              <a:rPr lang="1043" sz="2800" dirty="0">
                <a:solidFill>
                  <a:schemeClr val="bg1"/>
                </a:solidFill>
                <a:latin typeface="+mn-lt"/>
              </a:rPr>
              <a:t>vermijden</a:t>
            </a:r>
            <a:endParaRPr lang="fr-BE" sz="2800" dirty="0">
              <a:solidFill>
                <a:schemeClr val="bg1"/>
              </a:solidFill>
              <a:latin typeface="+mn-lt"/>
            </a:endParaRPr>
          </a:p>
        </p:txBody>
      </p:sp>
      <p:sp>
        <p:nvSpPr>
          <p:cNvPr id="3" name="Espace réservé du contenu 2"/>
          <p:cNvSpPr>
            <a:spLocks noGrp="1"/>
          </p:cNvSpPr>
          <p:nvPr>
            <p:ph idx="1"/>
          </p:nvPr>
        </p:nvSpPr>
        <p:spPr>
          <a:xfrm>
            <a:off x="838200" y="1106297"/>
            <a:ext cx="10515600" cy="4661360"/>
          </a:xfrm>
        </p:spPr>
        <p:txBody>
          <a:bodyPr>
            <a:normAutofit/>
          </a:bodyPr>
          <a:lstStyle/>
          <a:p>
            <a:pPr marL="0" indent="0">
              <a:buNone/>
              <a:defRPr b="0" i="0"/>
            </a:pPr>
            <a:r>
              <a:rPr lang="1043" b="1" dirty="0">
                <a:solidFill>
                  <a:schemeClr val="tx1">
                    <a:lumMod val="95000"/>
                    <a:lumOff val="5000"/>
                  </a:schemeClr>
                </a:solidFill>
                <a:latin typeface="+mj-lt"/>
              </a:rPr>
              <a:t>VOOR DE UITZETTING</a:t>
            </a:r>
          </a:p>
          <a:p>
            <a:pPr marL="0" indent="0">
              <a:buNone/>
            </a:pPr>
            <a:endParaRPr lang="fr-BE" sz="400" b="1" dirty="0">
              <a:latin typeface="+mj-lt"/>
            </a:endParaRPr>
          </a:p>
          <a:p>
            <a:pPr>
              <a:defRPr b="0" i="0"/>
            </a:pPr>
            <a:r>
              <a:rPr lang="nl-BE" dirty="0" smtClean="0">
                <a:latin typeface="+mj-lt"/>
              </a:rPr>
              <a:t>Voor</a:t>
            </a:r>
            <a:r>
              <a:rPr lang="1043" dirty="0" smtClean="0">
                <a:latin typeface="+mj-lt"/>
              </a:rPr>
              <a:t> </a:t>
            </a:r>
            <a:r>
              <a:rPr lang="1043" dirty="0">
                <a:latin typeface="+mj-lt"/>
              </a:rPr>
              <a:t>de </a:t>
            </a:r>
            <a:r>
              <a:rPr lang="1043" dirty="0" smtClean="0">
                <a:latin typeface="+mj-lt"/>
              </a:rPr>
              <a:t>betrokken</a:t>
            </a:r>
            <a:r>
              <a:rPr lang="nl-BE" dirty="0" smtClean="0">
                <a:latin typeface="+mj-lt"/>
              </a:rPr>
              <a:t> personen</a:t>
            </a:r>
            <a:endParaRPr lang="1043" dirty="0">
              <a:latin typeface="+mj-lt"/>
            </a:endParaRPr>
          </a:p>
          <a:p>
            <a:pPr lvl="1">
              <a:defRPr b="0" i="0"/>
            </a:pPr>
            <a:r>
              <a:rPr lang="1043" sz="2100" dirty="0">
                <a:latin typeface="+mj-lt"/>
              </a:rPr>
              <a:t>Toegang tot informatie over </a:t>
            </a:r>
            <a:r>
              <a:rPr lang="nl-BE" sz="2100" dirty="0" smtClean="0">
                <a:latin typeface="+mj-lt"/>
              </a:rPr>
              <a:t>het verloop van de </a:t>
            </a:r>
            <a:r>
              <a:rPr lang="1043" sz="2100" dirty="0" smtClean="0">
                <a:latin typeface="+mj-lt"/>
              </a:rPr>
              <a:t>procedure</a:t>
            </a:r>
            <a:endParaRPr lang="1043" sz="2100" dirty="0">
              <a:latin typeface="+mj-lt"/>
            </a:endParaRPr>
          </a:p>
          <a:p>
            <a:pPr>
              <a:defRPr b="0" i="0"/>
            </a:pPr>
            <a:r>
              <a:rPr lang="nl-BE" dirty="0" smtClean="0">
                <a:latin typeface="+mj-lt"/>
              </a:rPr>
              <a:t>Voor</a:t>
            </a:r>
            <a:r>
              <a:rPr lang="1043" dirty="0" smtClean="0">
                <a:latin typeface="+mj-lt"/>
              </a:rPr>
              <a:t> </a:t>
            </a:r>
            <a:r>
              <a:rPr lang="1043" dirty="0">
                <a:latin typeface="+mj-lt"/>
              </a:rPr>
              <a:t>de </a:t>
            </a:r>
            <a:r>
              <a:rPr lang="nl-BE" dirty="0" smtClean="0">
                <a:latin typeface="+mj-lt"/>
              </a:rPr>
              <a:t>actoren</a:t>
            </a:r>
            <a:endParaRPr lang="1043" dirty="0">
              <a:latin typeface="+mj-lt"/>
            </a:endParaRPr>
          </a:p>
          <a:p>
            <a:pPr lvl="1">
              <a:defRPr b="0" i="0"/>
            </a:pPr>
            <a:r>
              <a:rPr lang="1043" sz="2100" dirty="0">
                <a:solidFill>
                  <a:schemeClr val="tx1">
                    <a:lumMod val="95000"/>
                    <a:lumOff val="5000"/>
                  </a:schemeClr>
                </a:solidFill>
                <a:latin typeface="+mj-lt"/>
              </a:rPr>
              <a:t>Belang van de economische factor &lt;-&gt; inning van achterstallige huur</a:t>
            </a:r>
          </a:p>
          <a:p>
            <a:pPr lvl="1">
              <a:defRPr b="0" i="0"/>
            </a:pPr>
            <a:r>
              <a:rPr lang="1043" sz="2100" dirty="0">
                <a:latin typeface="+mj-lt"/>
              </a:rPr>
              <a:t>Optimaliseren van de communicatie en informatie – ‘rechtstreeks’</a:t>
            </a:r>
          </a:p>
          <a:p>
            <a:pPr lvl="1">
              <a:defRPr b="0" i="0"/>
            </a:pPr>
            <a:r>
              <a:rPr lang="1043" sz="2100" dirty="0">
                <a:latin typeface="+mj-lt"/>
              </a:rPr>
              <a:t>Bevorderen van verzoeningsprocedures</a:t>
            </a:r>
          </a:p>
          <a:p>
            <a:pPr lvl="1">
              <a:defRPr b="0" i="0"/>
            </a:pPr>
            <a:r>
              <a:rPr lang="1043" sz="2100" dirty="0">
                <a:latin typeface="+mj-lt"/>
              </a:rPr>
              <a:t>Langere proceduretermijnen</a:t>
            </a:r>
          </a:p>
          <a:p>
            <a:pPr lvl="1">
              <a:defRPr b="0" i="0"/>
            </a:pPr>
            <a:r>
              <a:rPr lang="nl-BE" sz="2100" dirty="0" smtClean="0">
                <a:latin typeface="+mj-lt"/>
              </a:rPr>
              <a:t>Actoren/lokaal </a:t>
            </a:r>
            <a:r>
              <a:rPr lang="1043" sz="2100" dirty="0" smtClean="0">
                <a:latin typeface="+mj-lt"/>
              </a:rPr>
              <a:t>weefsel </a:t>
            </a:r>
            <a:r>
              <a:rPr lang="1043" sz="2100" dirty="0">
                <a:latin typeface="+mj-lt"/>
              </a:rPr>
              <a:t>– samenwerking tussen actoren</a:t>
            </a:r>
          </a:p>
          <a:p>
            <a:pPr lvl="1"/>
            <a:endParaRPr lang="fr-BE" dirty="0"/>
          </a:p>
        </p:txBody>
      </p:sp>
    </p:spTree>
    <p:extLst>
      <p:ext uri="{BB962C8B-B14F-4D97-AF65-F5344CB8AC3E}">
        <p14:creationId xmlns:p14="http://schemas.microsoft.com/office/powerpoint/2010/main" val="201180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597408"/>
          </a:xfrm>
        </p:spPr>
        <p:txBody>
          <a:bodyPr>
            <a:normAutofit/>
          </a:bodyPr>
          <a:lstStyle/>
          <a:p>
            <a:pPr algn="ctr">
              <a:defRPr b="0" i="0"/>
            </a:pPr>
            <a:r>
              <a:rPr lang="1043" sz="2800" dirty="0">
                <a:solidFill>
                  <a:schemeClr val="bg1"/>
                </a:solidFill>
                <a:latin typeface="+mn-lt"/>
              </a:rPr>
              <a:t>Psychosociale begeleiding en </a:t>
            </a:r>
            <a:r>
              <a:rPr lang="1043" sz="2800" dirty="0" smtClean="0">
                <a:solidFill>
                  <a:schemeClr val="bg1"/>
                </a:solidFill>
                <a:latin typeface="+mn-lt"/>
              </a:rPr>
              <a:t>noodopvang</a:t>
            </a:r>
            <a:r>
              <a:rPr lang="nl-BE" sz="2800" dirty="0" smtClean="0">
                <a:solidFill>
                  <a:schemeClr val="bg1"/>
                </a:solidFill>
                <a:latin typeface="+mn-lt"/>
              </a:rPr>
              <a:t> </a:t>
            </a:r>
            <a:r>
              <a:rPr lang="nl-BE" sz="2800" dirty="0" smtClean="0">
                <a:solidFill>
                  <a:schemeClr val="bg1"/>
                </a:solidFill>
                <a:latin typeface="+mn-lt"/>
              </a:rPr>
              <a:t>verzekeren</a:t>
            </a:r>
            <a:endParaRPr lang="fr-BE" sz="2800" dirty="0">
              <a:solidFill>
                <a:schemeClr val="accent6">
                  <a:lumMod val="75000"/>
                </a:schemeClr>
              </a:solidFill>
              <a:latin typeface="+mn-lt"/>
            </a:endParaRPr>
          </a:p>
        </p:txBody>
      </p:sp>
      <p:sp>
        <p:nvSpPr>
          <p:cNvPr id="3" name="Espace réservé du contenu 2"/>
          <p:cNvSpPr>
            <a:spLocks noGrp="1"/>
          </p:cNvSpPr>
          <p:nvPr>
            <p:ph idx="1"/>
          </p:nvPr>
        </p:nvSpPr>
        <p:spPr>
          <a:xfrm>
            <a:off x="838200" y="1147681"/>
            <a:ext cx="10515600" cy="5017038"/>
          </a:xfrm>
        </p:spPr>
        <p:txBody>
          <a:bodyPr>
            <a:normAutofit/>
          </a:bodyPr>
          <a:lstStyle/>
          <a:p>
            <a:pPr marL="0" indent="0">
              <a:spcAft>
                <a:spcPts val="400"/>
              </a:spcAft>
              <a:buNone/>
              <a:defRPr b="0" i="0"/>
            </a:pPr>
            <a:r>
              <a:rPr lang="1043" sz="2600" b="1" dirty="0">
                <a:latin typeface="+mj-lt"/>
              </a:rPr>
              <a:t>TIJDENS DE UITZETTING</a:t>
            </a:r>
          </a:p>
          <a:p>
            <a:pPr marL="0" indent="0">
              <a:spcBef>
                <a:spcPct val="0"/>
              </a:spcBef>
              <a:spcAft>
                <a:spcPts val="600"/>
              </a:spcAft>
              <a:buNone/>
            </a:pPr>
            <a:endParaRPr lang="fr-BE" sz="400" dirty="0">
              <a:solidFill>
                <a:schemeClr val="accent2">
                  <a:lumMod val="75000"/>
                </a:schemeClr>
              </a:solidFill>
              <a:latin typeface="+mj-lt"/>
            </a:endParaRPr>
          </a:p>
          <a:p>
            <a:pPr>
              <a:defRPr b="0" i="0"/>
            </a:pPr>
            <a:r>
              <a:rPr lang="nl-BE" sz="2600" dirty="0" smtClean="0">
                <a:latin typeface="+mj-lt"/>
              </a:rPr>
              <a:t>Voor</a:t>
            </a:r>
            <a:r>
              <a:rPr lang="1043" sz="2600" dirty="0" smtClean="0">
                <a:latin typeface="+mj-lt"/>
              </a:rPr>
              <a:t> </a:t>
            </a:r>
            <a:r>
              <a:rPr lang="1043" sz="2600" dirty="0">
                <a:latin typeface="+mj-lt"/>
              </a:rPr>
              <a:t>de </a:t>
            </a:r>
            <a:r>
              <a:rPr lang="nl-BE" sz="2600" dirty="0" smtClean="0">
                <a:latin typeface="+mj-lt"/>
              </a:rPr>
              <a:t>actoren</a:t>
            </a:r>
            <a:endParaRPr lang="1043" sz="2600" dirty="0">
              <a:latin typeface="+mj-lt"/>
            </a:endParaRPr>
          </a:p>
          <a:p>
            <a:pPr lvl="1">
              <a:defRPr b="0" i="0"/>
            </a:pPr>
            <a:r>
              <a:rPr lang="1043" dirty="0">
                <a:latin typeface="+mj-lt"/>
              </a:rPr>
              <a:t>Aanwezigheid van de politie</a:t>
            </a:r>
          </a:p>
          <a:p>
            <a:pPr lvl="1">
              <a:defRPr b="0" i="0"/>
            </a:pPr>
            <a:r>
              <a:rPr lang="1043" dirty="0">
                <a:latin typeface="+mj-lt"/>
              </a:rPr>
              <a:t>Systematische psychosociale begeleiding</a:t>
            </a:r>
          </a:p>
          <a:p>
            <a:pPr>
              <a:defRPr b="0" i="0"/>
            </a:pPr>
            <a:r>
              <a:rPr lang="nl-BE" sz="2600" dirty="0" smtClean="0">
                <a:latin typeface="+mj-lt"/>
              </a:rPr>
              <a:t>Voor</a:t>
            </a:r>
            <a:r>
              <a:rPr lang="1043" sz="2600" dirty="0" smtClean="0">
                <a:latin typeface="+mj-lt"/>
              </a:rPr>
              <a:t> </a:t>
            </a:r>
            <a:r>
              <a:rPr lang="1043" sz="2600" dirty="0">
                <a:latin typeface="+mj-lt"/>
              </a:rPr>
              <a:t>de </a:t>
            </a:r>
            <a:r>
              <a:rPr lang="1043" sz="2600" dirty="0" smtClean="0">
                <a:latin typeface="+mj-lt"/>
              </a:rPr>
              <a:t>betrokken</a:t>
            </a:r>
            <a:r>
              <a:rPr lang="nl-BE" sz="2600" dirty="0" smtClean="0">
                <a:latin typeface="+mj-lt"/>
              </a:rPr>
              <a:t> personen</a:t>
            </a:r>
            <a:r>
              <a:rPr lang="1043" sz="2600" dirty="0" smtClean="0">
                <a:latin typeface="+mj-lt"/>
              </a:rPr>
              <a:t> </a:t>
            </a:r>
            <a:endParaRPr lang="fr-BE" sz="2400" dirty="0">
              <a:latin typeface="+mj-lt"/>
            </a:endParaRPr>
          </a:p>
          <a:p>
            <a:pPr marL="0" indent="0">
              <a:spcBef>
                <a:spcPct val="0"/>
              </a:spcBef>
              <a:buNone/>
              <a:defRPr b="0" i="0"/>
            </a:pPr>
            <a:r>
              <a:rPr lang="1043" sz="2400" dirty="0" smtClean="0">
                <a:latin typeface="+mj-lt"/>
              </a:rPr>
              <a:t>Geen </a:t>
            </a:r>
            <a:r>
              <a:rPr lang="1043" sz="2400" dirty="0">
                <a:latin typeface="+mj-lt"/>
              </a:rPr>
              <a:t>uitdrukkelijke aanbeveling MAAR tal van verhalen die de impact van dergelijke ervaringen illustreren ...</a:t>
            </a:r>
          </a:p>
        </p:txBody>
      </p:sp>
    </p:spTree>
    <p:extLst>
      <p:ext uri="{BB962C8B-B14F-4D97-AF65-F5344CB8AC3E}">
        <p14:creationId xmlns:p14="http://schemas.microsoft.com/office/powerpoint/2010/main" val="189022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09600"/>
          </a:xfrm>
        </p:spPr>
        <p:txBody>
          <a:bodyPr>
            <a:normAutofit/>
          </a:bodyPr>
          <a:lstStyle/>
          <a:p>
            <a:pPr>
              <a:defRPr b="0" i="0"/>
            </a:pPr>
            <a:r>
              <a:rPr lang="nl-BE" sz="2800" dirty="0" smtClean="0">
                <a:solidFill>
                  <a:schemeClr val="bg1"/>
                </a:solidFill>
                <a:latin typeface="+mn-lt"/>
              </a:rPr>
              <a:t>U</a:t>
            </a:r>
            <a:r>
              <a:rPr lang="1043" sz="2800" dirty="0" smtClean="0">
                <a:solidFill>
                  <a:schemeClr val="bg1"/>
                </a:solidFill>
                <a:latin typeface="+mn-lt"/>
              </a:rPr>
              <a:t>itgezette </a:t>
            </a:r>
            <a:r>
              <a:rPr lang="1043" sz="2800" dirty="0">
                <a:solidFill>
                  <a:schemeClr val="bg1"/>
                </a:solidFill>
                <a:latin typeface="+mn-lt"/>
              </a:rPr>
              <a:t>personen begeleiden naar een duurzame </a:t>
            </a:r>
            <a:r>
              <a:rPr lang="1043" sz="2800" dirty="0" smtClean="0">
                <a:solidFill>
                  <a:schemeClr val="bg1"/>
                </a:solidFill>
                <a:latin typeface="+mn-lt"/>
              </a:rPr>
              <a:t>herhuisvesting</a:t>
            </a:r>
            <a:r>
              <a:rPr lang="nl-BE" sz="2800" dirty="0" smtClean="0">
                <a:solidFill>
                  <a:schemeClr val="bg1"/>
                </a:solidFill>
                <a:latin typeface="+mn-lt"/>
              </a:rPr>
              <a:t>s</a:t>
            </a:r>
            <a:r>
              <a:rPr lang="1043" sz="2800" dirty="0" smtClean="0">
                <a:solidFill>
                  <a:schemeClr val="bg1"/>
                </a:solidFill>
                <a:latin typeface="+mn-lt"/>
              </a:rPr>
              <a:t>oplossing</a:t>
            </a:r>
            <a:endParaRPr lang="1043" sz="2800" dirty="0">
              <a:solidFill>
                <a:schemeClr val="bg1"/>
              </a:solidFill>
              <a:latin typeface="+mn-lt"/>
            </a:endParaRPr>
          </a:p>
        </p:txBody>
      </p:sp>
      <p:sp>
        <p:nvSpPr>
          <p:cNvPr id="3" name="Espace réservé du contenu 2"/>
          <p:cNvSpPr>
            <a:spLocks noGrp="1"/>
          </p:cNvSpPr>
          <p:nvPr>
            <p:ph idx="1"/>
          </p:nvPr>
        </p:nvSpPr>
        <p:spPr>
          <a:xfrm>
            <a:off x="838200" y="1203833"/>
            <a:ext cx="10515600" cy="4351338"/>
          </a:xfrm>
        </p:spPr>
        <p:txBody>
          <a:bodyPr>
            <a:normAutofit fontScale="90000" lnSpcReduction="10000"/>
          </a:bodyPr>
          <a:lstStyle/>
          <a:p>
            <a:pPr marL="0" indent="0">
              <a:buNone/>
              <a:defRPr b="0" i="0"/>
            </a:pPr>
            <a:r>
              <a:rPr lang="1043" b="1" dirty="0">
                <a:latin typeface="+mj-lt"/>
              </a:rPr>
              <a:t>NA DE UITZETTING</a:t>
            </a:r>
          </a:p>
          <a:p>
            <a:pPr marL="0" indent="0">
              <a:buNone/>
            </a:pPr>
            <a:endParaRPr lang="fr-BE" sz="500" dirty="0">
              <a:solidFill>
                <a:schemeClr val="accent2">
                  <a:lumMod val="75000"/>
                </a:schemeClr>
              </a:solidFill>
              <a:latin typeface="+mj-lt"/>
            </a:endParaRPr>
          </a:p>
          <a:p>
            <a:pPr>
              <a:defRPr b="0" i="0"/>
            </a:pPr>
            <a:r>
              <a:rPr lang="nl-BE" dirty="0" smtClean="0">
                <a:latin typeface="+mj-lt"/>
              </a:rPr>
              <a:t>Voor</a:t>
            </a:r>
            <a:r>
              <a:rPr lang="1043" dirty="0" smtClean="0">
                <a:latin typeface="+mj-lt"/>
              </a:rPr>
              <a:t> </a:t>
            </a:r>
            <a:r>
              <a:rPr lang="1043" dirty="0">
                <a:latin typeface="+mj-lt"/>
              </a:rPr>
              <a:t>de </a:t>
            </a:r>
            <a:r>
              <a:rPr lang="1043" dirty="0" smtClean="0">
                <a:latin typeface="+mj-lt"/>
              </a:rPr>
              <a:t>betrokken</a:t>
            </a:r>
            <a:r>
              <a:rPr lang="nl-BE" dirty="0" smtClean="0">
                <a:latin typeface="+mj-lt"/>
              </a:rPr>
              <a:t> personen</a:t>
            </a:r>
            <a:endParaRPr lang="1043" dirty="0">
              <a:latin typeface="+mj-lt"/>
            </a:endParaRPr>
          </a:p>
          <a:p>
            <a:pPr lvl="1">
              <a:defRPr b="0" i="0"/>
            </a:pPr>
            <a:r>
              <a:rPr lang="1043" dirty="0">
                <a:latin typeface="+mj-lt"/>
              </a:rPr>
              <a:t>Effectiviteit van het recht op een woning: "</a:t>
            </a:r>
            <a:r>
              <a:rPr lang="1043" i="1" dirty="0">
                <a:latin typeface="+mj-lt"/>
              </a:rPr>
              <a:t>Niemand op straat!</a:t>
            </a:r>
            <a:r>
              <a:rPr lang="1043" dirty="0">
                <a:latin typeface="+mj-lt"/>
              </a:rPr>
              <a:t>"</a:t>
            </a:r>
          </a:p>
          <a:p>
            <a:pPr>
              <a:defRPr b="0" i="0"/>
            </a:pPr>
            <a:r>
              <a:rPr lang="nl-BE" dirty="0" smtClean="0">
                <a:latin typeface="+mj-lt"/>
              </a:rPr>
              <a:t>Voor</a:t>
            </a:r>
            <a:r>
              <a:rPr lang="1043" dirty="0" smtClean="0">
                <a:latin typeface="+mj-lt"/>
              </a:rPr>
              <a:t> </a:t>
            </a:r>
            <a:r>
              <a:rPr lang="1043" dirty="0">
                <a:latin typeface="+mj-lt"/>
              </a:rPr>
              <a:t>de </a:t>
            </a:r>
            <a:r>
              <a:rPr lang="nl-BE" dirty="0" smtClean="0">
                <a:latin typeface="+mj-lt"/>
              </a:rPr>
              <a:t>actoren</a:t>
            </a:r>
            <a:endParaRPr lang="1043" dirty="0">
              <a:latin typeface="+mj-lt"/>
            </a:endParaRPr>
          </a:p>
          <a:p>
            <a:pPr lvl="1">
              <a:defRPr b="0" i="0"/>
            </a:pPr>
            <a:r>
              <a:rPr lang="1043" dirty="0">
                <a:latin typeface="+mj-lt"/>
              </a:rPr>
              <a:t>Beter informeren van de betrokkenen</a:t>
            </a:r>
          </a:p>
          <a:p>
            <a:pPr lvl="1">
              <a:defRPr b="0" i="0"/>
            </a:pPr>
            <a:r>
              <a:rPr lang="1043" dirty="0">
                <a:latin typeface="+mj-lt"/>
              </a:rPr>
              <a:t>Vergemakkelijken van de administratieve stappen</a:t>
            </a:r>
          </a:p>
          <a:p>
            <a:pPr lvl="1">
              <a:defRPr b="0" i="0"/>
            </a:pPr>
            <a:r>
              <a:rPr lang="1043" dirty="0">
                <a:latin typeface="+mj-lt"/>
              </a:rPr>
              <a:t>Aanpassen van het opvangaanbod na de uitzetting</a:t>
            </a:r>
          </a:p>
          <a:p>
            <a:pPr lvl="1">
              <a:defRPr b="0" i="0"/>
            </a:pPr>
            <a:r>
              <a:rPr lang="1043" dirty="0" smtClean="0">
                <a:latin typeface="+mj-lt"/>
              </a:rPr>
              <a:t>Continu</a:t>
            </a:r>
            <a:r>
              <a:rPr lang="nl-BE" dirty="0" smtClean="0">
                <a:latin typeface="+mj-lt"/>
              </a:rPr>
              <a:t>e en ge</a:t>
            </a:r>
            <a:r>
              <a:rPr lang="1043" dirty="0" smtClean="0">
                <a:latin typeface="+mj-lt"/>
              </a:rPr>
              <a:t>coör</a:t>
            </a:r>
            <a:r>
              <a:rPr lang="nl-BE" dirty="0" smtClean="0">
                <a:latin typeface="+mj-lt"/>
              </a:rPr>
              <a:t>dineerde</a:t>
            </a:r>
            <a:r>
              <a:rPr lang="1043" dirty="0" smtClean="0">
                <a:latin typeface="+mj-lt"/>
              </a:rPr>
              <a:t> begeleiding </a:t>
            </a:r>
            <a:r>
              <a:rPr lang="1043" dirty="0">
                <a:latin typeface="+mj-lt"/>
              </a:rPr>
              <a:t>van de betrokkenen</a:t>
            </a:r>
          </a:p>
          <a:p>
            <a:pPr lvl="1">
              <a:defRPr b="0" i="0"/>
            </a:pPr>
            <a:r>
              <a:rPr lang="1043" dirty="0">
                <a:latin typeface="+mj-lt"/>
              </a:rPr>
              <a:t>Voor mensen die illegaal uit hun huis werden gezet</a:t>
            </a:r>
          </a:p>
          <a:p>
            <a:pPr lvl="2">
              <a:defRPr b="0" i="0"/>
            </a:pPr>
            <a:r>
              <a:rPr lang="1043" dirty="0">
                <a:latin typeface="+mj-lt"/>
              </a:rPr>
              <a:t>Betere registratie van de klachten</a:t>
            </a:r>
          </a:p>
          <a:p>
            <a:pPr lvl="2">
              <a:defRPr b="0" i="0"/>
            </a:pPr>
            <a:r>
              <a:rPr lang="1043" dirty="0">
                <a:latin typeface="+mj-lt"/>
              </a:rPr>
              <a:t>Begeleiding naar mogelijkheden om beroep aan te tekenen</a:t>
            </a:r>
          </a:p>
          <a:p>
            <a:pPr lvl="2">
              <a:defRPr b="0" i="0"/>
            </a:pPr>
            <a:r>
              <a:rPr lang="1043" dirty="0">
                <a:latin typeface="+mj-lt"/>
              </a:rPr>
              <a:t>Uitbreiden van de sancties</a:t>
            </a:r>
          </a:p>
        </p:txBody>
      </p:sp>
    </p:spTree>
    <p:extLst>
      <p:ext uri="{BB962C8B-B14F-4D97-AF65-F5344CB8AC3E}">
        <p14:creationId xmlns:p14="http://schemas.microsoft.com/office/powerpoint/2010/main" val="1726628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9BBB59"/>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838200" y="1825625"/>
            <a:ext cx="10515600" cy="4351338"/>
          </a:xfrm>
        </p:spPr>
        <p:txBody>
          <a:bodyPr>
            <a:normAutofit/>
          </a:bodyPr>
          <a:lstStyle/>
          <a:p>
            <a:pPr marL="0" indent="0" algn="ctr">
              <a:buNone/>
              <a:defRPr b="0" i="0"/>
            </a:pPr>
            <a:r>
              <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TER CONCLUSIE</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nl-BE"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VOOR</a:t>
            </a:r>
            <a:r>
              <a:rPr lang="1043" sz="48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1043" sz="4800" dirty="0">
                <a:solidFill>
                  <a:schemeClr val="bg1"/>
                </a:solidFill>
                <a:latin typeface="Tahoma" panose="020B0604030504040204" pitchFamily="34" charset="0"/>
                <a:ea typeface="Tahoma" panose="020B0604030504040204" pitchFamily="34" charset="0"/>
                <a:cs typeface="Tahoma" panose="020B0604030504040204" pitchFamily="34" charset="0"/>
              </a:rPr>
              <a:t>HET OBSERVATORIUM VOOR GEZONDHEID EN WELZIJN</a:t>
            </a:r>
            <a:endParaRPr lang="nl-BE" sz="4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746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878677" y="1329625"/>
            <a:ext cx="3541222" cy="4722040"/>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5" name="Grafiek 4"/>
          <p:cNvGraphicFramePr>
            <a:graphicFrameLocks/>
          </p:cNvGraphicFramePr>
          <p:nvPr>
            <p:extLst>
              <p:ext uri="{D42A27DB-BD31-4B8C-83A1-F6EECF244321}">
                <p14:modId xmlns:p14="http://schemas.microsoft.com/office/powerpoint/2010/main" val="568932850"/>
              </p:ext>
            </p:extLst>
          </p:nvPr>
        </p:nvGraphicFramePr>
        <p:xfrm>
          <a:off x="1271848" y="1645919"/>
          <a:ext cx="8179723" cy="480475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el 1"/>
          <p:cNvSpPr>
            <a:spLocks noGrp="1"/>
          </p:cNvSpPr>
          <p:nvPr>
            <p:ph type="title"/>
          </p:nvPr>
        </p:nvSpPr>
        <p:spPr>
          <a:xfrm>
            <a:off x="0" y="30534"/>
            <a:ext cx="12192000" cy="588591"/>
          </a:xfrm>
        </p:spPr>
        <p:txBody>
          <a:bodyPr>
            <a:normAutofit/>
          </a:bodyPr>
          <a:lstStyle/>
          <a:p>
            <a:pPr algn="ctr"/>
            <a:r>
              <a:rPr lang="nl-BE" sz="2800" dirty="0" smtClean="0">
                <a:solidFill>
                  <a:schemeClr val="bg1"/>
                </a:solidFill>
                <a:latin typeface="+mn-lt"/>
              </a:rPr>
              <a:t>De Brusselse arbeidsmarkt…weinig toegankelijk voor Brusselaars</a:t>
            </a:r>
            <a:endParaRPr lang="nl-BE" sz="2800" dirty="0">
              <a:solidFill>
                <a:schemeClr val="bg1"/>
              </a:solidFill>
              <a:latin typeface="+mn-lt"/>
            </a:endParaRPr>
          </a:p>
        </p:txBody>
      </p:sp>
      <p:sp>
        <p:nvSpPr>
          <p:cNvPr id="6" name="Tekstvak 5"/>
          <p:cNvSpPr txBox="1"/>
          <p:nvPr/>
        </p:nvSpPr>
        <p:spPr>
          <a:xfrm>
            <a:off x="2241665" y="1484899"/>
            <a:ext cx="2626822" cy="369332"/>
          </a:xfrm>
          <a:prstGeom prst="rect">
            <a:avLst/>
          </a:prstGeom>
          <a:noFill/>
        </p:spPr>
        <p:txBody>
          <a:bodyPr wrap="square" rtlCol="0">
            <a:spAutoFit/>
          </a:bodyPr>
          <a:lstStyle/>
          <a:p>
            <a:r>
              <a:rPr lang="nl-BE" dirty="0" smtClean="0"/>
              <a:t>0-17 jaar      18-59 jaar</a:t>
            </a:r>
            <a:endParaRPr lang="nl-BE" dirty="0"/>
          </a:p>
        </p:txBody>
      </p:sp>
      <p:sp>
        <p:nvSpPr>
          <p:cNvPr id="7" name="Tekstvak 6"/>
          <p:cNvSpPr txBox="1"/>
          <p:nvPr/>
        </p:nvSpPr>
        <p:spPr>
          <a:xfrm>
            <a:off x="6226747" y="3117272"/>
            <a:ext cx="2925565" cy="369332"/>
          </a:xfrm>
          <a:prstGeom prst="rect">
            <a:avLst/>
          </a:prstGeom>
          <a:noFill/>
        </p:spPr>
        <p:txBody>
          <a:bodyPr wrap="square" rtlCol="0">
            <a:spAutoFit/>
          </a:bodyPr>
          <a:lstStyle/>
          <a:p>
            <a:r>
              <a:rPr lang="nl-BE" dirty="0" smtClean="0"/>
              <a:t>0-17 jaar      18-59 jaar</a:t>
            </a:r>
            <a:endParaRPr lang="nl-BE" dirty="0"/>
          </a:p>
        </p:txBody>
      </p:sp>
      <p:sp>
        <p:nvSpPr>
          <p:cNvPr id="8" name="Tekstvak 7"/>
          <p:cNvSpPr txBox="1"/>
          <p:nvPr/>
        </p:nvSpPr>
        <p:spPr>
          <a:xfrm>
            <a:off x="0" y="772754"/>
            <a:ext cx="12192000" cy="430887"/>
          </a:xfrm>
          <a:prstGeom prst="rect">
            <a:avLst/>
          </a:prstGeom>
          <a:noFill/>
        </p:spPr>
        <p:txBody>
          <a:bodyPr wrap="square" rtlCol="0">
            <a:spAutoFit/>
          </a:bodyPr>
          <a:lstStyle/>
          <a:p>
            <a:pPr algn="ctr"/>
            <a:r>
              <a:rPr lang="nl-BE" sz="2200" b="1" dirty="0" smtClean="0"/>
              <a:t>Aandeel van de bevolking in een huishouden zonder inkomen uit arbeid, 2018</a:t>
            </a:r>
            <a:endParaRPr lang="nl-BE" sz="2200" b="1" dirty="0"/>
          </a:p>
        </p:txBody>
      </p:sp>
      <p:sp>
        <p:nvSpPr>
          <p:cNvPr id="9" name="Tekstvak 8"/>
          <p:cNvSpPr txBox="1"/>
          <p:nvPr/>
        </p:nvSpPr>
        <p:spPr>
          <a:xfrm>
            <a:off x="4385478" y="6538543"/>
            <a:ext cx="7806522" cy="307777"/>
          </a:xfrm>
          <a:prstGeom prst="rect">
            <a:avLst/>
          </a:prstGeom>
          <a:noFill/>
        </p:spPr>
        <p:txBody>
          <a:bodyPr wrap="square" rtlCol="0">
            <a:spAutoFit/>
          </a:bodyPr>
          <a:lstStyle/>
          <a:p>
            <a:pPr algn="r"/>
            <a:r>
              <a:rPr lang="nl-BE" sz="1400" dirty="0" smtClean="0"/>
              <a:t>Bron: </a:t>
            </a:r>
            <a:r>
              <a:rPr lang="nl-BE" sz="1400" dirty="0" err="1" smtClean="0"/>
              <a:t>Statistics</a:t>
            </a:r>
            <a:r>
              <a:rPr lang="nl-BE" sz="1400" dirty="0" smtClean="0"/>
              <a:t> Belgium, Arbeidskrachtenenquête</a:t>
            </a:r>
            <a:endParaRPr lang="nl-BE" sz="1400" dirty="0"/>
          </a:p>
        </p:txBody>
      </p:sp>
    </p:spTree>
    <p:extLst>
      <p:ext uri="{BB962C8B-B14F-4D97-AF65-F5344CB8AC3E}">
        <p14:creationId xmlns:p14="http://schemas.microsoft.com/office/powerpoint/2010/main" val="40389676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192000" cy="609600"/>
          </a:xfrm>
          <a:noFill/>
        </p:spPr>
        <p:txBody>
          <a:bodyPr>
            <a:normAutofit/>
          </a:bodyPr>
          <a:lstStyle/>
          <a:p>
            <a:pPr algn="ctr">
              <a:defRPr b="0" i="0"/>
            </a:pPr>
            <a:r>
              <a:rPr lang="nl-BE" sz="2800" dirty="0" smtClean="0">
                <a:solidFill>
                  <a:schemeClr val="bg1"/>
                </a:solidFill>
                <a:latin typeface="+mn-lt"/>
              </a:rPr>
              <a:t>Een meervoudige</a:t>
            </a:r>
            <a:r>
              <a:rPr lang="1043" sz="2800" dirty="0">
                <a:solidFill>
                  <a:schemeClr val="bg1"/>
                </a:solidFill>
                <a:latin typeface="+mn-lt"/>
              </a:rPr>
              <a:t> </a:t>
            </a:r>
            <a:r>
              <a:rPr lang="nl-BE" sz="2800" dirty="0" smtClean="0">
                <a:solidFill>
                  <a:schemeClr val="bg1"/>
                </a:solidFill>
                <a:latin typeface="+mn-lt"/>
              </a:rPr>
              <a:t>en </a:t>
            </a:r>
            <a:r>
              <a:rPr lang="1043" sz="2800" dirty="0" smtClean="0">
                <a:solidFill>
                  <a:schemeClr val="bg1"/>
                </a:solidFill>
                <a:latin typeface="+mn-lt"/>
              </a:rPr>
              <a:t>noodzakelijk</a:t>
            </a:r>
            <a:r>
              <a:rPr lang="nl-BE" sz="2800" dirty="0" smtClean="0">
                <a:solidFill>
                  <a:schemeClr val="bg1"/>
                </a:solidFill>
                <a:latin typeface="+mn-lt"/>
              </a:rPr>
              <a:t>e </a:t>
            </a:r>
            <a:r>
              <a:rPr lang="1043" sz="2800" dirty="0" smtClean="0">
                <a:solidFill>
                  <a:schemeClr val="bg1"/>
                </a:solidFill>
                <a:latin typeface="+mn-lt"/>
              </a:rPr>
              <a:t>actie</a:t>
            </a:r>
            <a:endParaRPr lang="fr-BE" sz="2800" dirty="0">
              <a:solidFill>
                <a:schemeClr val="bg1"/>
              </a:solidFill>
              <a:latin typeface="+mn-lt"/>
            </a:endParaRPr>
          </a:p>
        </p:txBody>
      </p:sp>
      <p:sp>
        <p:nvSpPr>
          <p:cNvPr id="3" name="Espace réservé du contenu 2"/>
          <p:cNvSpPr>
            <a:spLocks noGrp="1"/>
          </p:cNvSpPr>
          <p:nvPr>
            <p:ph idx="1"/>
          </p:nvPr>
        </p:nvSpPr>
        <p:spPr>
          <a:xfrm>
            <a:off x="838200" y="1372624"/>
            <a:ext cx="10515600" cy="4351338"/>
          </a:xfrm>
        </p:spPr>
        <p:txBody>
          <a:bodyPr>
            <a:normAutofit/>
          </a:bodyPr>
          <a:lstStyle/>
          <a:p>
            <a:pPr lvl="1">
              <a:defRPr b="0" i="0"/>
            </a:pPr>
            <a:r>
              <a:rPr lang="nl-BE" dirty="0" smtClean="0">
                <a:latin typeface="+mj-lt"/>
              </a:rPr>
              <a:t>U</a:t>
            </a:r>
            <a:r>
              <a:rPr lang="1043" dirty="0" smtClean="0">
                <a:latin typeface="+mj-lt"/>
              </a:rPr>
              <a:t>itzettingen </a:t>
            </a:r>
            <a:r>
              <a:rPr lang="1043" dirty="0">
                <a:latin typeface="+mj-lt"/>
              </a:rPr>
              <a:t>beter in kaart brengen: gecentraliseerde en </a:t>
            </a:r>
            <a:r>
              <a:rPr lang="nl-BE" dirty="0" smtClean="0">
                <a:latin typeface="+mj-lt"/>
              </a:rPr>
              <a:t>geautomatiseerde</a:t>
            </a:r>
            <a:r>
              <a:rPr lang="1043" dirty="0" smtClean="0">
                <a:latin typeface="+mj-lt"/>
              </a:rPr>
              <a:t> </a:t>
            </a:r>
            <a:r>
              <a:rPr lang="1043" dirty="0">
                <a:latin typeface="+mj-lt"/>
              </a:rPr>
              <a:t>opvolging </a:t>
            </a:r>
          </a:p>
          <a:p>
            <a:pPr lvl="1">
              <a:defRPr b="0" i="0"/>
            </a:pPr>
            <a:r>
              <a:rPr lang="1043" dirty="0">
                <a:latin typeface="+mj-lt"/>
              </a:rPr>
              <a:t>Wetsaanpassingen: wet tot humanisering van de uithuiszettingen</a:t>
            </a:r>
          </a:p>
          <a:p>
            <a:pPr marL="457200" lvl="1" indent="0">
              <a:buNone/>
            </a:pPr>
            <a:endParaRPr lang="fr-BE" sz="400" dirty="0">
              <a:latin typeface="+mj-lt"/>
            </a:endParaRPr>
          </a:p>
          <a:p>
            <a:pPr>
              <a:buFont typeface="Wingdings" panose="05000000000000000000" pitchFamily="2" charset="2"/>
              <a:buChar char="Ø"/>
              <a:defRPr b="0" i="0"/>
            </a:pPr>
            <a:r>
              <a:rPr lang="nl-BE" dirty="0" smtClean="0">
                <a:latin typeface="+mj-lt"/>
              </a:rPr>
              <a:t>Meervoudige</a:t>
            </a:r>
            <a:r>
              <a:rPr lang="1043" dirty="0" smtClean="0">
                <a:latin typeface="+mj-lt"/>
              </a:rPr>
              <a:t> </a:t>
            </a:r>
            <a:r>
              <a:rPr lang="1043" dirty="0">
                <a:latin typeface="+mj-lt"/>
              </a:rPr>
              <a:t>actie </a:t>
            </a:r>
          </a:p>
          <a:p>
            <a:pPr lvl="1">
              <a:defRPr b="0" i="0"/>
            </a:pPr>
            <a:r>
              <a:rPr lang="1043" dirty="0">
                <a:latin typeface="+mj-lt"/>
              </a:rPr>
              <a:t>Huisvestingsbeleid: effectiviteit van het recht op een </a:t>
            </a:r>
            <a:r>
              <a:rPr lang="1043" dirty="0" smtClean="0">
                <a:latin typeface="+mj-lt"/>
              </a:rPr>
              <a:t>woning</a:t>
            </a:r>
            <a:endParaRPr lang="1043" dirty="0">
              <a:latin typeface="+mj-lt"/>
            </a:endParaRPr>
          </a:p>
          <a:p>
            <a:pPr lvl="1">
              <a:defRPr b="0" i="0"/>
            </a:pPr>
            <a:r>
              <a:rPr lang="1043" dirty="0" smtClean="0">
                <a:latin typeface="+mj-lt"/>
              </a:rPr>
              <a:t>Preventie</a:t>
            </a:r>
            <a:r>
              <a:rPr lang="nl-BE" dirty="0" smtClean="0">
                <a:latin typeface="+mj-lt"/>
              </a:rPr>
              <a:t>ve</a:t>
            </a:r>
            <a:r>
              <a:rPr lang="1043" dirty="0" smtClean="0">
                <a:latin typeface="+mj-lt"/>
              </a:rPr>
              <a:t> </a:t>
            </a:r>
            <a:r>
              <a:rPr lang="1043" dirty="0">
                <a:latin typeface="+mj-lt"/>
              </a:rPr>
              <a:t>en </a:t>
            </a:r>
            <a:r>
              <a:rPr lang="1043" dirty="0" smtClean="0">
                <a:latin typeface="+mj-lt"/>
              </a:rPr>
              <a:t>begeleid</a:t>
            </a:r>
            <a:r>
              <a:rPr lang="nl-BE" dirty="0" smtClean="0">
                <a:latin typeface="+mj-lt"/>
              </a:rPr>
              <a:t>ende </a:t>
            </a:r>
            <a:r>
              <a:rPr lang="1043" dirty="0" smtClean="0">
                <a:latin typeface="+mj-lt"/>
              </a:rPr>
              <a:t>m</a:t>
            </a:r>
            <a:r>
              <a:rPr lang="nl-BE" dirty="0" smtClean="0">
                <a:latin typeface="+mj-lt"/>
              </a:rPr>
              <a:t>aatregel</a:t>
            </a:r>
            <a:r>
              <a:rPr lang="1043" dirty="0" smtClean="0">
                <a:latin typeface="+mj-lt"/>
              </a:rPr>
              <a:t>en </a:t>
            </a:r>
            <a:r>
              <a:rPr lang="1043" dirty="0">
                <a:latin typeface="+mj-lt"/>
              </a:rPr>
              <a:t>tijdens de uitzettingstrajecten van </a:t>
            </a:r>
            <a:r>
              <a:rPr lang="1043" dirty="0" smtClean="0">
                <a:latin typeface="+mj-lt"/>
              </a:rPr>
              <a:t>personen</a:t>
            </a:r>
            <a:r>
              <a:rPr lang="nl-BE" dirty="0" smtClean="0">
                <a:latin typeface="+mj-lt"/>
              </a:rPr>
              <a:t> in armoede en precariteit</a:t>
            </a:r>
            <a:r>
              <a:rPr lang="1043" dirty="0">
                <a:latin typeface="+mj-lt"/>
              </a:rPr>
              <a:t>: </a:t>
            </a:r>
            <a:r>
              <a:rPr lang="1043" dirty="0" smtClean="0">
                <a:latin typeface="+mj-lt"/>
              </a:rPr>
              <a:t>verminderen</a:t>
            </a:r>
            <a:r>
              <a:rPr lang="nl-BE" dirty="0" smtClean="0">
                <a:latin typeface="+mj-lt"/>
              </a:rPr>
              <a:t> van de </a:t>
            </a:r>
            <a:r>
              <a:rPr lang="1043" dirty="0" smtClean="0">
                <a:latin typeface="+mj-lt"/>
              </a:rPr>
              <a:t>risico's </a:t>
            </a:r>
            <a:r>
              <a:rPr lang="nl-BE" dirty="0" smtClean="0">
                <a:latin typeface="+mj-lt"/>
              </a:rPr>
              <a:t>die</a:t>
            </a:r>
            <a:r>
              <a:rPr lang="1043" dirty="0" smtClean="0">
                <a:latin typeface="+mj-lt"/>
              </a:rPr>
              <a:t> </a:t>
            </a:r>
            <a:r>
              <a:rPr lang="nl-BE" dirty="0" smtClean="0">
                <a:latin typeface="+mj-lt"/>
              </a:rPr>
              <a:t>precariteit</a:t>
            </a:r>
            <a:r>
              <a:rPr lang="1043" dirty="0" smtClean="0">
                <a:latin typeface="+mj-lt"/>
              </a:rPr>
              <a:t> </a:t>
            </a:r>
            <a:r>
              <a:rPr lang="nl-BE" dirty="0" smtClean="0">
                <a:latin typeface="+mj-lt"/>
              </a:rPr>
              <a:t>doen </a:t>
            </a:r>
            <a:r>
              <a:rPr lang="1043" dirty="0" smtClean="0">
                <a:latin typeface="+mj-lt"/>
              </a:rPr>
              <a:t>toene</a:t>
            </a:r>
            <a:r>
              <a:rPr lang="nl-BE" dirty="0" smtClean="0">
                <a:latin typeface="+mj-lt"/>
              </a:rPr>
              <a:t>men</a:t>
            </a:r>
            <a:endParaRPr lang="1043" dirty="0">
              <a:latin typeface="+mj-lt"/>
            </a:endParaRPr>
          </a:p>
          <a:p>
            <a:pPr marL="457200" lvl="1" indent="0">
              <a:buNone/>
              <a:defRPr b="0" i="0"/>
            </a:pPr>
            <a:r>
              <a:rPr lang="1043" dirty="0">
                <a:latin typeface="+mj-lt"/>
              </a:rPr>
              <a:t>&lt;-&gt; Elke uitzetting vermijden als er geen oplossing is voor herhuisvesting</a:t>
            </a:r>
          </a:p>
        </p:txBody>
      </p:sp>
    </p:spTree>
    <p:extLst>
      <p:ext uri="{BB962C8B-B14F-4D97-AF65-F5344CB8AC3E}">
        <p14:creationId xmlns:p14="http://schemas.microsoft.com/office/powerpoint/2010/main" val="3925977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1983957"/>
          </a:xfrm>
        </p:spPr>
        <p:txBody>
          <a:bodyPr>
            <a:normAutofit/>
          </a:bodyPr>
          <a:lstStyle/>
          <a:p>
            <a:pPr algn="ctr"/>
            <a:r>
              <a:rPr lang="fr-BE" sz="2400" dirty="0" smtClean="0"/>
              <a:t>De </a:t>
            </a:r>
            <a:r>
              <a:rPr lang="fr-BE" sz="2400" dirty="0" err="1" smtClean="0"/>
              <a:t>rapporten</a:t>
            </a:r>
            <a:r>
              <a:rPr lang="fr-BE" sz="2400" dirty="0" smtClean="0"/>
              <a:t> </a:t>
            </a:r>
            <a:r>
              <a:rPr lang="fr-BE" sz="2400" dirty="0" err="1" smtClean="0"/>
              <a:t>zijn</a:t>
            </a:r>
            <a:r>
              <a:rPr lang="fr-BE" sz="2400" dirty="0" smtClean="0"/>
              <a:t> </a:t>
            </a:r>
            <a:r>
              <a:rPr lang="fr-BE" sz="2400" dirty="0" err="1" smtClean="0"/>
              <a:t>beschikbaar</a:t>
            </a:r>
            <a:r>
              <a:rPr lang="fr-BE" sz="2400" dirty="0" smtClean="0"/>
              <a:t> op de </a:t>
            </a:r>
            <a:r>
              <a:rPr lang="fr-BE" sz="2400" dirty="0" err="1" smtClean="0"/>
              <a:t>website</a:t>
            </a:r>
            <a:r>
              <a:rPr lang="fr-BE" sz="2400" dirty="0" smtClean="0"/>
              <a:t> van het </a:t>
            </a:r>
            <a:r>
              <a:rPr lang="fr-BE" sz="2400" dirty="0" err="1" smtClean="0"/>
              <a:t>Observatorium</a:t>
            </a:r>
            <a:r>
              <a:rPr lang="fr-BE" sz="2400" dirty="0" smtClean="0"/>
              <a:t> </a:t>
            </a:r>
            <a:r>
              <a:rPr lang="fr-BE" sz="2400" dirty="0" err="1" smtClean="0"/>
              <a:t>voor</a:t>
            </a:r>
            <a:r>
              <a:rPr lang="fr-BE" sz="2400" dirty="0" smtClean="0"/>
              <a:t> </a:t>
            </a:r>
            <a:r>
              <a:rPr lang="fr-BE" sz="2400" dirty="0" err="1" smtClean="0"/>
              <a:t>Gezondheid</a:t>
            </a:r>
            <a:r>
              <a:rPr lang="fr-BE" sz="2400" dirty="0" smtClean="0"/>
              <a:t> en </a:t>
            </a:r>
            <a:r>
              <a:rPr lang="fr-BE" sz="2400" dirty="0" err="1" smtClean="0"/>
              <a:t>Welzijn</a:t>
            </a:r>
            <a:r>
              <a:rPr lang="fr-BE" sz="2400" dirty="0" smtClean="0"/>
              <a:t> van </a:t>
            </a:r>
            <a:r>
              <a:rPr lang="fr-BE" sz="2400" dirty="0"/>
              <a:t>Brussel</a:t>
            </a:r>
            <a:r>
              <a:rPr lang="fr-BE" sz="2400" dirty="0" smtClean="0"/>
              <a:t>:</a:t>
            </a:r>
            <a:br>
              <a:rPr lang="fr-BE" sz="2400" dirty="0" smtClean="0"/>
            </a:br>
            <a:r>
              <a:rPr lang="fr-BE" sz="2400" dirty="0"/>
              <a:t/>
            </a:r>
            <a:br>
              <a:rPr lang="fr-BE" sz="2400" dirty="0"/>
            </a:br>
            <a:r>
              <a:rPr lang="fr-BE" sz="2400" dirty="0">
                <a:hlinkClick r:id="rId3"/>
              </a:rPr>
              <a:t>https://</a:t>
            </a:r>
            <a:r>
              <a:rPr lang="fr-BE" sz="2400" dirty="0" smtClean="0">
                <a:hlinkClick r:id="rId3"/>
              </a:rPr>
              <a:t>www.ccc-ggc.brussels/nl/observatbru/accueil</a:t>
            </a:r>
            <a:r>
              <a:rPr lang="fr-BE" sz="2400" dirty="0" smtClean="0"/>
              <a:t> </a:t>
            </a:r>
            <a:r>
              <a:rPr lang="fr-BE" sz="2400" dirty="0" smtClean="0"/>
              <a:t/>
            </a:r>
            <a:br>
              <a:rPr lang="fr-BE" sz="2400" dirty="0" smtClean="0"/>
            </a:br>
            <a:endParaRPr lang="fr-BE" sz="2400" dirty="0"/>
          </a:p>
        </p:txBody>
      </p:sp>
      <p:sp>
        <p:nvSpPr>
          <p:cNvPr id="3" name="Espace réservé du texte 2"/>
          <p:cNvSpPr>
            <a:spLocks noGrp="1"/>
          </p:cNvSpPr>
          <p:nvPr>
            <p:ph type="body" idx="1"/>
          </p:nvPr>
        </p:nvSpPr>
        <p:spPr/>
        <p:txBody>
          <a:bodyPr>
            <a:normAutofit fontScale="62500" lnSpcReduction="20000"/>
          </a:bodyPr>
          <a:lstStyle/>
          <a:p>
            <a:endParaRPr lang="fr-BE" dirty="0" smtClean="0">
              <a:solidFill>
                <a:schemeClr val="tx1"/>
              </a:solidFill>
              <a:latin typeface="+mj-lt"/>
            </a:endParaRPr>
          </a:p>
          <a:p>
            <a:r>
              <a:rPr lang="fr-BE" dirty="0" err="1" smtClean="0">
                <a:solidFill>
                  <a:schemeClr val="tx1"/>
                </a:solidFill>
              </a:rPr>
              <a:t>Contacten</a:t>
            </a:r>
            <a:r>
              <a:rPr lang="fr-BE" dirty="0" smtClean="0">
                <a:solidFill>
                  <a:schemeClr val="tx1"/>
                </a:solidFill>
              </a:rPr>
              <a:t>:</a:t>
            </a:r>
          </a:p>
          <a:p>
            <a:r>
              <a:rPr lang="fr-BE" dirty="0" smtClean="0">
                <a:solidFill>
                  <a:schemeClr val="tx1"/>
                </a:solidFill>
              </a:rPr>
              <a:t>Gaëlle </a:t>
            </a:r>
            <a:r>
              <a:rPr lang="fr-BE" dirty="0" smtClean="0">
                <a:solidFill>
                  <a:schemeClr val="tx1"/>
                </a:solidFill>
              </a:rPr>
              <a:t>Amerijckx </a:t>
            </a:r>
            <a:r>
              <a:rPr lang="fr-BE" dirty="0" err="1" smtClean="0">
                <a:solidFill>
                  <a:schemeClr val="tx1"/>
                </a:solidFill>
                <a:hlinkClick r:id="rId4"/>
              </a:rPr>
              <a:t>gamerijckx@ccc.brussels</a:t>
            </a:r>
            <a:r>
              <a:rPr lang="fr-BE" dirty="0" smtClean="0">
                <a:solidFill>
                  <a:schemeClr val="tx1"/>
                </a:solidFill>
              </a:rPr>
              <a:t> 02 552 01 59</a:t>
            </a:r>
          </a:p>
          <a:p>
            <a:r>
              <a:rPr lang="fr-BE" dirty="0" smtClean="0">
                <a:solidFill>
                  <a:schemeClr val="tx1"/>
                </a:solidFill>
              </a:rPr>
              <a:t>Marion </a:t>
            </a:r>
            <a:r>
              <a:rPr lang="fr-BE" dirty="0" err="1" smtClean="0">
                <a:solidFill>
                  <a:schemeClr val="tx1"/>
                </a:solidFill>
              </a:rPr>
              <a:t>Englert</a:t>
            </a:r>
            <a:r>
              <a:rPr lang="fr-BE" dirty="0" smtClean="0">
                <a:solidFill>
                  <a:schemeClr val="tx1"/>
                </a:solidFill>
              </a:rPr>
              <a:t> </a:t>
            </a:r>
            <a:r>
              <a:rPr lang="fr-BE" dirty="0" err="1" smtClean="0">
                <a:solidFill>
                  <a:schemeClr val="tx1"/>
                </a:solidFill>
                <a:hlinkClick r:id="rId5"/>
              </a:rPr>
              <a:t>menglert@ccc.brussels</a:t>
            </a:r>
            <a:r>
              <a:rPr lang="fr-BE" dirty="0">
                <a:solidFill>
                  <a:schemeClr val="tx1"/>
                </a:solidFill>
              </a:rPr>
              <a:t> </a:t>
            </a:r>
            <a:r>
              <a:rPr lang="fr-BE" dirty="0" smtClean="0">
                <a:solidFill>
                  <a:schemeClr val="tx1"/>
                </a:solidFill>
              </a:rPr>
              <a:t>02 552 01 55</a:t>
            </a:r>
          </a:p>
          <a:p>
            <a:r>
              <a:rPr lang="fr-BE" dirty="0" smtClean="0">
                <a:solidFill>
                  <a:schemeClr val="tx1"/>
                </a:solidFill>
              </a:rPr>
              <a:t>Sarah Luyten </a:t>
            </a:r>
            <a:r>
              <a:rPr lang="fr-BE" dirty="0" err="1" smtClean="0">
                <a:solidFill>
                  <a:schemeClr val="tx1"/>
                </a:solidFill>
                <a:hlinkClick r:id="rId6"/>
              </a:rPr>
              <a:t>sluyten@ggc.brussels</a:t>
            </a:r>
            <a:r>
              <a:rPr lang="fr-BE" dirty="0" smtClean="0">
                <a:solidFill>
                  <a:schemeClr val="tx1"/>
                </a:solidFill>
              </a:rPr>
              <a:t> 02 552 01 18</a:t>
            </a:r>
            <a:endParaRPr lang="fr-BE" dirty="0">
              <a:solidFill>
                <a:schemeClr val="tx1"/>
              </a:solidFill>
            </a:endParaRPr>
          </a:p>
        </p:txBody>
      </p:sp>
      <p:sp>
        <p:nvSpPr>
          <p:cNvPr id="5" name="ZoneTexte 4"/>
          <p:cNvSpPr txBox="1"/>
          <p:nvPr/>
        </p:nvSpPr>
        <p:spPr>
          <a:xfrm>
            <a:off x="0" y="0"/>
            <a:ext cx="12192000" cy="523220"/>
          </a:xfrm>
          <a:prstGeom prst="rect">
            <a:avLst/>
          </a:prstGeom>
          <a:noFill/>
        </p:spPr>
        <p:txBody>
          <a:bodyPr wrap="square" rtlCol="0">
            <a:spAutoFit/>
          </a:bodyPr>
          <a:lstStyle/>
          <a:p>
            <a:pPr algn="ctr"/>
            <a:r>
              <a:rPr lang="fr-BE" sz="2800" dirty="0" err="1" smtClean="0">
                <a:solidFill>
                  <a:schemeClr val="bg1"/>
                </a:solidFill>
              </a:rPr>
              <a:t>Voor</a:t>
            </a:r>
            <a:r>
              <a:rPr lang="fr-BE" sz="2800" dirty="0" smtClean="0">
                <a:solidFill>
                  <a:schemeClr val="bg1"/>
                </a:solidFill>
              </a:rPr>
              <a:t> </a:t>
            </a:r>
            <a:r>
              <a:rPr lang="fr-BE" sz="2800" dirty="0" err="1" smtClean="0">
                <a:solidFill>
                  <a:schemeClr val="bg1"/>
                </a:solidFill>
              </a:rPr>
              <a:t>meer</a:t>
            </a:r>
            <a:r>
              <a:rPr lang="fr-BE" sz="2800" dirty="0" smtClean="0">
                <a:solidFill>
                  <a:schemeClr val="bg1"/>
                </a:solidFill>
              </a:rPr>
              <a:t> </a:t>
            </a:r>
            <a:r>
              <a:rPr lang="fr-BE" sz="2800" dirty="0" err="1" smtClean="0">
                <a:solidFill>
                  <a:schemeClr val="bg1"/>
                </a:solidFill>
              </a:rPr>
              <a:t>informatie</a:t>
            </a:r>
            <a:endParaRPr lang="fr-BE" sz="2800" dirty="0">
              <a:solidFill>
                <a:schemeClr val="bg1"/>
              </a:solidFill>
            </a:endParaRPr>
          </a:p>
        </p:txBody>
      </p:sp>
    </p:spTree>
    <p:extLst>
      <p:ext uri="{BB962C8B-B14F-4D97-AF65-F5344CB8AC3E}">
        <p14:creationId xmlns:p14="http://schemas.microsoft.com/office/powerpoint/2010/main" val="4056519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163226901"/>
              </p:ext>
            </p:extLst>
          </p:nvPr>
        </p:nvGraphicFramePr>
        <p:xfrm>
          <a:off x="747252" y="1486651"/>
          <a:ext cx="10127224" cy="4150012"/>
        </p:xfrm>
        <a:graphic>
          <a:graphicData uri="http://schemas.openxmlformats.org/drawingml/2006/table">
            <a:tbl>
              <a:tblPr firstRow="1" firstCol="1" bandRow="1">
                <a:tableStyleId>{5C22544A-7EE6-4342-B048-85BDC9FD1C3A}</a:tableStyleId>
              </a:tblPr>
              <a:tblGrid>
                <a:gridCol w="4696970">
                  <a:extLst>
                    <a:ext uri="{9D8B030D-6E8A-4147-A177-3AD203B41FA5}">
                      <a16:colId xmlns:a16="http://schemas.microsoft.com/office/drawing/2014/main" val="3368778597"/>
                    </a:ext>
                  </a:extLst>
                </a:gridCol>
                <a:gridCol w="2392747">
                  <a:extLst>
                    <a:ext uri="{9D8B030D-6E8A-4147-A177-3AD203B41FA5}">
                      <a16:colId xmlns:a16="http://schemas.microsoft.com/office/drawing/2014/main" val="2923177955"/>
                    </a:ext>
                  </a:extLst>
                </a:gridCol>
                <a:gridCol w="1100554">
                  <a:extLst>
                    <a:ext uri="{9D8B030D-6E8A-4147-A177-3AD203B41FA5}">
                      <a16:colId xmlns:a16="http://schemas.microsoft.com/office/drawing/2014/main" val="156274015"/>
                    </a:ext>
                  </a:extLst>
                </a:gridCol>
                <a:gridCol w="1936953">
                  <a:extLst>
                    <a:ext uri="{9D8B030D-6E8A-4147-A177-3AD203B41FA5}">
                      <a16:colId xmlns:a16="http://schemas.microsoft.com/office/drawing/2014/main" val="2709044866"/>
                    </a:ext>
                  </a:extLst>
                </a:gridCol>
              </a:tblGrid>
              <a:tr h="700735">
                <a:tc>
                  <a:txBody>
                    <a:bodyPr/>
                    <a:lstStyle/>
                    <a:p>
                      <a:pPr algn="just">
                        <a:lnSpc>
                          <a:spcPct val="107000"/>
                        </a:lnSpc>
                        <a:spcAft>
                          <a:spcPts val="0"/>
                        </a:spcAft>
                      </a:pP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a:effectLst/>
                        </a:rPr>
                        <a:t>Alleenstaande</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nl-BE" sz="1600" dirty="0">
                          <a:effectLst/>
                        </a:rPr>
                        <a:t>Koppel met twee kinderen*</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nl-BE"/>
                    </a:p>
                  </a:txBody>
                  <a:tcPr/>
                </a:tc>
                <a:extLst>
                  <a:ext uri="{0D108BD9-81ED-4DB2-BD59-A6C34878D82A}">
                    <a16:rowId xmlns:a16="http://schemas.microsoft.com/office/drawing/2014/main" val="3815092260"/>
                  </a:ext>
                </a:extLst>
              </a:tr>
              <a:tr h="700735">
                <a:tc>
                  <a:txBody>
                    <a:bodyPr/>
                    <a:lstStyle/>
                    <a:p>
                      <a:pPr algn="l">
                        <a:lnSpc>
                          <a:spcPct val="107000"/>
                        </a:lnSpc>
                        <a:spcAft>
                          <a:spcPts val="0"/>
                        </a:spcAft>
                      </a:pPr>
                      <a:r>
                        <a:rPr lang="nl-BE" sz="1600" dirty="0">
                          <a:effectLst/>
                        </a:rPr>
                        <a:t>Armoederisicogrens (EU-SILC </a:t>
                      </a:r>
                      <a:r>
                        <a:rPr lang="nl-BE" sz="1600" dirty="0" smtClean="0">
                          <a:effectLst/>
                        </a:rPr>
                        <a:t>2019, </a:t>
                      </a:r>
                      <a:r>
                        <a:rPr lang="nl-BE" sz="1600" dirty="0">
                          <a:effectLst/>
                        </a:rPr>
                        <a:t>inkomens </a:t>
                      </a:r>
                      <a:r>
                        <a:rPr lang="nl-BE" sz="1600" dirty="0" smtClean="0">
                          <a:effectLst/>
                        </a:rPr>
                        <a:t>2018)</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66FF"/>
                    </a:solidFill>
                  </a:tcPr>
                </a:tc>
                <a:tc>
                  <a:txBody>
                    <a:bodyPr/>
                    <a:lstStyle/>
                    <a:p>
                      <a:pPr algn="ctr">
                        <a:lnSpc>
                          <a:spcPct val="107000"/>
                        </a:lnSpc>
                        <a:spcAft>
                          <a:spcPts val="0"/>
                        </a:spcAft>
                      </a:pPr>
                      <a:r>
                        <a:rPr lang="nl-BE" sz="1600" dirty="0" smtClean="0">
                          <a:effectLst/>
                        </a:rPr>
                        <a:t>1 187</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gridSpan="2">
                  <a:txBody>
                    <a:bodyPr/>
                    <a:lstStyle/>
                    <a:p>
                      <a:pPr algn="ctr">
                        <a:lnSpc>
                          <a:spcPct val="107000"/>
                        </a:lnSpc>
                        <a:spcAft>
                          <a:spcPts val="0"/>
                        </a:spcAft>
                      </a:pPr>
                      <a:r>
                        <a:rPr lang="nl-BE" sz="1600" dirty="0">
                          <a:effectLst/>
                        </a:rPr>
                        <a:t>2 </a:t>
                      </a:r>
                      <a:r>
                        <a:rPr lang="nl-BE" sz="1600" dirty="0" smtClean="0">
                          <a:effectLst/>
                        </a:rPr>
                        <a:t>572</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CCCFF"/>
                    </a:solidFill>
                  </a:tcPr>
                </a:tc>
                <a:tc hMerge="1">
                  <a:txBody>
                    <a:bodyPr/>
                    <a:lstStyle/>
                    <a:p>
                      <a:pPr algn="ctr">
                        <a:lnSpc>
                          <a:spcPct val="107000"/>
                        </a:lnSpc>
                        <a:spcAft>
                          <a:spcPts val="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CCCFF"/>
                    </a:solidFill>
                  </a:tcPr>
                </a:tc>
                <a:extLst>
                  <a:ext uri="{0D108BD9-81ED-4DB2-BD59-A6C34878D82A}">
                    <a16:rowId xmlns:a16="http://schemas.microsoft.com/office/drawing/2014/main" val="3086909289"/>
                  </a:ext>
                </a:extLst>
              </a:tr>
              <a:tr h="226584">
                <a:tc>
                  <a:txBody>
                    <a:bodyPr/>
                    <a:lstStyle/>
                    <a:p>
                      <a:pPr algn="l">
                        <a:lnSpc>
                          <a:spcPct val="107000"/>
                        </a:lnSpc>
                        <a:spcAft>
                          <a:spcPts val="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smtClean="0">
                          <a:effectLst/>
                          <a:latin typeface="Calibri" panose="020F0502020204030204" pitchFamily="34" charset="0"/>
                          <a:ea typeface="Calibri" panose="020F0502020204030204" pitchFamily="34" charset="0"/>
                          <a:cs typeface="Times New Roman" panose="02020603050405020304" pitchFamily="18" charset="0"/>
                        </a:rPr>
                        <a:t>bedrag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Met kinderbijslag**</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0512516"/>
                  </a:ext>
                </a:extLst>
              </a:tr>
              <a:tr h="226584">
                <a:tc>
                  <a:txBody>
                    <a:bodyPr/>
                    <a:lstStyle/>
                    <a:p>
                      <a:pPr algn="l">
                        <a:lnSpc>
                          <a:spcPct val="107000"/>
                        </a:lnSpc>
                        <a:spcAft>
                          <a:spcPts val="0"/>
                        </a:spcAft>
                      </a:pPr>
                      <a:r>
                        <a:rPr lang="nl-BE" sz="1600" dirty="0" smtClean="0">
                          <a:effectLst/>
                        </a:rPr>
                        <a:t>Leefloon </a:t>
                      </a:r>
                      <a:r>
                        <a:rPr lang="nl-BE" sz="1600" dirty="0">
                          <a:effectLst/>
                        </a:rPr>
                        <a:t>(OCMW)</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smtClean="0">
                          <a:effectLst/>
                        </a:rPr>
                        <a:t>929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1 255 </a:t>
                      </a:r>
                      <a:r>
                        <a:rPr lang="nl-BE" sz="1600" dirty="0" smtClean="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1 612 €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69012631"/>
                  </a:ext>
                </a:extLst>
              </a:tr>
              <a:tr h="226584">
                <a:tc>
                  <a:txBody>
                    <a:bodyPr/>
                    <a:lstStyle/>
                    <a:p>
                      <a:pPr algn="l">
                        <a:lnSpc>
                          <a:spcPct val="107000"/>
                        </a:lnSpc>
                        <a:spcAft>
                          <a:spcPts val="0"/>
                        </a:spcAft>
                      </a:pPr>
                      <a:r>
                        <a:rPr lang="nl-BE" sz="1600" dirty="0">
                          <a:effectLst/>
                        </a:rPr>
                        <a:t>Inschakelingsuitkering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smtClean="0">
                          <a:effectLst/>
                        </a:rPr>
                        <a:t>932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a:t>
                      </a:r>
                      <a:r>
                        <a:rPr lang="nl-BE" sz="1600" dirty="0" smtClean="0">
                          <a:effectLst/>
                        </a:rPr>
                        <a:t>282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1 639 €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44000570"/>
                  </a:ext>
                </a:extLst>
              </a:tr>
              <a:tr h="463660">
                <a:tc>
                  <a:txBody>
                    <a:bodyPr/>
                    <a:lstStyle/>
                    <a:p>
                      <a:pPr algn="l">
                        <a:lnSpc>
                          <a:spcPct val="107000"/>
                        </a:lnSpc>
                        <a:spcAft>
                          <a:spcPts val="0"/>
                        </a:spcAft>
                      </a:pPr>
                      <a:r>
                        <a:rPr lang="nl-BE" sz="1600" dirty="0">
                          <a:effectLst/>
                        </a:rPr>
                        <a:t>Minimum werkloosheidsuitkering</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a:effectLst/>
                        </a:rPr>
                        <a:t>1 </a:t>
                      </a:r>
                      <a:r>
                        <a:rPr lang="nl-BE" sz="1600" dirty="0" smtClean="0">
                          <a:effectLst/>
                        </a:rPr>
                        <a:t>078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a:t>
                      </a:r>
                      <a:r>
                        <a:rPr lang="nl-BE" sz="1600" dirty="0" smtClean="0">
                          <a:effectLst/>
                        </a:rPr>
                        <a:t>316</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1 673 €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82193304"/>
                  </a:ext>
                </a:extLst>
              </a:tr>
              <a:tr h="574796">
                <a:tc>
                  <a:txBody>
                    <a:bodyPr/>
                    <a:lstStyle/>
                    <a:p>
                      <a:pPr algn="l">
                        <a:lnSpc>
                          <a:spcPct val="107000"/>
                        </a:lnSpc>
                        <a:spcAft>
                          <a:spcPts val="0"/>
                        </a:spcAft>
                      </a:pPr>
                      <a:r>
                        <a:rPr lang="nl-BE" sz="1600" dirty="0">
                          <a:effectLst/>
                        </a:rPr>
                        <a:t>Maximum </a:t>
                      </a:r>
                      <a:r>
                        <a:rPr lang="nl-BE" sz="1600" dirty="0" err="1">
                          <a:effectLst/>
                        </a:rPr>
                        <a:t>inkomensvervangende</a:t>
                      </a:r>
                      <a:r>
                        <a:rPr lang="nl-BE" sz="1600" dirty="0">
                          <a:effectLst/>
                        </a:rPr>
                        <a:t> tegemoetkoming gehandicapten</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dirty="0" smtClean="0">
                          <a:effectLst/>
                        </a:rPr>
                        <a:t>929</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1 255 €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1 612 €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67461695"/>
                  </a:ext>
                </a:extLst>
              </a:tr>
              <a:tr h="463660">
                <a:tc>
                  <a:txBody>
                    <a:bodyPr/>
                    <a:lstStyle/>
                    <a:p>
                      <a:pPr algn="l">
                        <a:lnSpc>
                          <a:spcPct val="107000"/>
                        </a:lnSpc>
                        <a:spcAft>
                          <a:spcPts val="0"/>
                        </a:spcAft>
                      </a:pPr>
                      <a:r>
                        <a:rPr lang="nl-BE" sz="1600" dirty="0">
                          <a:effectLst/>
                        </a:rPr>
                        <a:t>Uitkering voor arbeidsongeschiktheid</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nl-BE" sz="1600" b="1" dirty="0">
                          <a:effectLst/>
                        </a:rPr>
                        <a:t>1 </a:t>
                      </a:r>
                      <a:r>
                        <a:rPr lang="nl-BE" sz="1600" b="1" dirty="0" smtClean="0">
                          <a:effectLst/>
                        </a:rPr>
                        <a:t>266 </a:t>
                      </a:r>
                      <a:r>
                        <a:rPr lang="nl-BE" sz="1600" b="1" dirty="0">
                          <a:effectLst/>
                        </a:rPr>
                        <a:t>€</a:t>
                      </a:r>
                      <a:endParaRPr lang="nl-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a:effectLst/>
                        </a:rPr>
                        <a:t>1 </a:t>
                      </a:r>
                      <a:r>
                        <a:rPr lang="nl-BE" sz="1600" dirty="0" smtClean="0">
                          <a:effectLst/>
                        </a:rPr>
                        <a:t>582 </a:t>
                      </a:r>
                      <a:r>
                        <a:rPr lang="nl-BE" sz="16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1 939 €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4278066"/>
                  </a:ext>
                </a:extLst>
              </a:tr>
              <a:tr h="463660">
                <a:tc>
                  <a:txBody>
                    <a:bodyPr/>
                    <a:lstStyle/>
                    <a:p>
                      <a:pPr algn="l">
                        <a:lnSpc>
                          <a:spcPct val="107000"/>
                        </a:lnSpc>
                        <a:spcAft>
                          <a:spcPts val="0"/>
                        </a:spcAft>
                      </a:pPr>
                      <a:r>
                        <a:rPr lang="nl-BE" sz="1600" dirty="0">
                          <a:effectLst/>
                        </a:rPr>
                        <a:t>Inkomensgarantie voor ouderen (IGO)</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l">
                        <a:lnSpc>
                          <a:spcPct val="107000"/>
                        </a:lnSpc>
                        <a:spcAft>
                          <a:spcPts val="0"/>
                        </a:spcAft>
                      </a:pPr>
                      <a:r>
                        <a:rPr lang="nl-BE" sz="1600" dirty="0" smtClean="0">
                          <a:effectLst/>
                        </a:rPr>
                        <a:t>        1</a:t>
                      </a:r>
                      <a:r>
                        <a:rPr lang="nl-BE" sz="1600" dirty="0">
                          <a:effectLst/>
                        </a:rPr>
                        <a:t> </a:t>
                      </a:r>
                      <a:r>
                        <a:rPr lang="nl-BE" sz="1600" dirty="0" smtClean="0">
                          <a:effectLst/>
                        </a:rPr>
                        <a:t>122 €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nl-BE" sz="1600" dirty="0" smtClean="0">
                          <a:effectLst/>
                        </a:rPr>
                        <a:t>1 496 €</a:t>
                      </a:r>
                      <a:r>
                        <a:rPr lang="nl-BE" sz="1600" dirty="0">
                          <a:effectLst/>
                        </a:rPr>
                        <a:t> </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fontAlgn="b"/>
                      <a:r>
                        <a:rPr lang="nl-BE" sz="1600" b="0" i="0" u="none" strike="noStrike" dirty="0" smtClean="0">
                          <a:solidFill>
                            <a:srgbClr val="000000"/>
                          </a:solidFill>
                          <a:effectLst/>
                          <a:latin typeface="Calibri" panose="020F0502020204030204" pitchFamily="34" charset="0"/>
                        </a:rPr>
                        <a:t>1 853 €</a:t>
                      </a:r>
                      <a:endParaRPr lang="nl-BE"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401860"/>
                  </a:ext>
                </a:extLst>
              </a:tr>
            </a:tbl>
          </a:graphicData>
        </a:graphic>
      </p:graphicFrame>
      <p:sp>
        <p:nvSpPr>
          <p:cNvPr id="3" name="Tekstvak 2"/>
          <p:cNvSpPr txBox="1"/>
          <p:nvPr/>
        </p:nvSpPr>
        <p:spPr>
          <a:xfrm>
            <a:off x="0" y="0"/>
            <a:ext cx="12192000" cy="523220"/>
          </a:xfrm>
          <a:prstGeom prst="rect">
            <a:avLst/>
          </a:prstGeom>
          <a:noFill/>
        </p:spPr>
        <p:txBody>
          <a:bodyPr wrap="square" rtlCol="0">
            <a:spAutoFit/>
          </a:bodyPr>
          <a:lstStyle/>
          <a:p>
            <a:pPr algn="ctr"/>
            <a:r>
              <a:rPr lang="nl-BE" sz="2800" dirty="0" smtClean="0">
                <a:solidFill>
                  <a:schemeClr val="bg1"/>
                </a:solidFill>
              </a:rPr>
              <a:t>Minimumuitkeringen onder de armoederisicogrens</a:t>
            </a:r>
            <a:endParaRPr lang="nl-BE" sz="2800" dirty="0">
              <a:solidFill>
                <a:schemeClr val="bg1"/>
              </a:solidFill>
            </a:endParaRPr>
          </a:p>
        </p:txBody>
      </p:sp>
      <p:sp>
        <p:nvSpPr>
          <p:cNvPr id="4" name="Rectangle 1"/>
          <p:cNvSpPr>
            <a:spLocks noChangeArrowheads="1"/>
          </p:cNvSpPr>
          <p:nvPr/>
        </p:nvSpPr>
        <p:spPr bwMode="auto">
          <a:xfrm>
            <a:off x="0" y="756830"/>
            <a:ext cx="121919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BE" altLang="nl-BE"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Armoederisicogrens en het bedrag van de minimumuitkeringen (in € per maand) in België op 01/07/2019</a:t>
            </a:r>
          </a:p>
        </p:txBody>
      </p:sp>
      <p:sp>
        <p:nvSpPr>
          <p:cNvPr id="6" name="Rectangle 5"/>
          <p:cNvSpPr/>
          <p:nvPr/>
        </p:nvSpPr>
        <p:spPr>
          <a:xfrm>
            <a:off x="4887530" y="5903893"/>
            <a:ext cx="7304470" cy="954107"/>
          </a:xfrm>
          <a:prstGeom prst="rect">
            <a:avLst/>
          </a:prstGeom>
        </p:spPr>
        <p:txBody>
          <a:bodyPr wrap="square">
            <a:spAutoFit/>
          </a:bodyPr>
          <a:lstStyle/>
          <a:p>
            <a:pPr algn="r"/>
            <a:r>
              <a:rPr lang="nl-BE" altLang="nl-BE" sz="1400" dirty="0">
                <a:ea typeface="Calibri" panose="020F0502020204030204" pitchFamily="34" charset="0"/>
                <a:cs typeface="Times New Roman" panose="02020603050405020304" pitchFamily="18" charset="0"/>
              </a:rPr>
              <a:t>*In deze tabel wordt gesteld dat de partner van de persoon die de uitkering/het vervangingsinkomen ontvangt als gezinshoofd geen enkele vorm van inkomen heeft. </a:t>
            </a:r>
          </a:p>
          <a:p>
            <a:pPr algn="r"/>
            <a:r>
              <a:rPr lang="nl-BE" altLang="nl-BE" sz="1400" dirty="0">
                <a:cs typeface="Times New Roman" panose="02020603050405020304" pitchFamily="18" charset="0"/>
              </a:rPr>
              <a:t>** kinderen geboren voor 2020</a:t>
            </a:r>
            <a:endParaRPr lang="nl-BE" altLang="nl-BE" sz="1400" dirty="0"/>
          </a:p>
          <a:p>
            <a:pPr algn="r"/>
            <a:r>
              <a:rPr lang="nl-BE" sz="1400" dirty="0" smtClean="0"/>
              <a:t>Bron: FOD SZ; POD MI; RVFA; Federale pensioendienst, RIZIV; </a:t>
            </a:r>
            <a:r>
              <a:rPr lang="nl-BE" sz="1400" dirty="0" err="1" smtClean="0"/>
              <a:t>Statistics</a:t>
            </a:r>
            <a:r>
              <a:rPr lang="nl-BE" sz="1400" dirty="0" smtClean="0"/>
              <a:t> Belgium </a:t>
            </a:r>
            <a:endParaRPr lang="nl-BE" sz="1400" dirty="0"/>
          </a:p>
        </p:txBody>
      </p:sp>
    </p:spTree>
    <p:extLst>
      <p:ext uri="{BB962C8B-B14F-4D97-AF65-F5344CB8AC3E}">
        <p14:creationId xmlns:p14="http://schemas.microsoft.com/office/powerpoint/2010/main" val="31813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5451"/>
            <a:ext cx="12192000" cy="461665"/>
          </a:xfrm>
          <a:prstGeom prst="rect">
            <a:avLst/>
          </a:prstGeom>
          <a:noFill/>
        </p:spPr>
        <p:txBody>
          <a:bodyPr wrap="square" rtlCol="0">
            <a:spAutoFit/>
          </a:bodyPr>
          <a:lstStyle/>
          <a:p>
            <a:pPr algn="ctr"/>
            <a:r>
              <a:rPr lang="nl-BE" sz="2400" dirty="0" smtClean="0">
                <a:solidFill>
                  <a:schemeClr val="bg1"/>
                </a:solidFill>
              </a:rPr>
              <a:t>Een toenemende nood aan sociale bijstand: stijging van het aandeel leefloongerechtigden</a:t>
            </a:r>
            <a:endParaRPr lang="nl-BE" sz="2400" dirty="0">
              <a:solidFill>
                <a:schemeClr val="bg1"/>
              </a:solidFill>
            </a:endParaRPr>
          </a:p>
        </p:txBody>
      </p:sp>
      <p:grpSp>
        <p:nvGrpSpPr>
          <p:cNvPr id="8" name="Groep 7"/>
          <p:cNvGrpSpPr/>
          <p:nvPr/>
        </p:nvGrpSpPr>
        <p:grpSpPr>
          <a:xfrm>
            <a:off x="1272590" y="1415844"/>
            <a:ext cx="9646821" cy="5134379"/>
            <a:chOff x="1082139" y="1415844"/>
            <a:chExt cx="9646821" cy="5134379"/>
          </a:xfrm>
        </p:grpSpPr>
        <p:graphicFrame>
          <p:nvGraphicFramePr>
            <p:cNvPr id="3" name="Chart 1"/>
            <p:cNvGraphicFramePr>
              <a:graphicFrameLocks/>
            </p:cNvGraphicFramePr>
            <p:nvPr>
              <p:extLst>
                <p:ext uri="{D42A27DB-BD31-4B8C-83A1-F6EECF244321}">
                  <p14:modId xmlns:p14="http://schemas.microsoft.com/office/powerpoint/2010/main" val="3944365932"/>
                </p:ext>
              </p:extLst>
            </p:nvPr>
          </p:nvGraphicFramePr>
          <p:xfrm>
            <a:off x="1082139" y="1415844"/>
            <a:ext cx="8710987" cy="5134379"/>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vak 3"/>
            <p:cNvSpPr txBox="1"/>
            <p:nvPr/>
          </p:nvSpPr>
          <p:spPr>
            <a:xfrm>
              <a:off x="9616735" y="2087120"/>
              <a:ext cx="1112225" cy="646331"/>
            </a:xfrm>
            <a:prstGeom prst="rect">
              <a:avLst/>
            </a:prstGeom>
            <a:noFill/>
          </p:spPr>
          <p:txBody>
            <a:bodyPr wrap="square" rtlCol="0">
              <a:spAutoFit/>
            </a:bodyPr>
            <a:lstStyle/>
            <a:p>
              <a:r>
                <a:rPr lang="nl-BE" b="1" dirty="0" smtClean="0">
                  <a:solidFill>
                    <a:srgbClr val="7030A0"/>
                  </a:solidFill>
                </a:rPr>
                <a:t>Brussels </a:t>
              </a:r>
            </a:p>
            <a:p>
              <a:r>
                <a:rPr lang="nl-BE" b="1" dirty="0" smtClean="0">
                  <a:solidFill>
                    <a:srgbClr val="7030A0"/>
                  </a:solidFill>
                </a:rPr>
                <a:t>Gewest</a:t>
              </a:r>
              <a:endParaRPr lang="nl-BE" b="1" dirty="0">
                <a:solidFill>
                  <a:srgbClr val="7030A0"/>
                </a:solidFill>
              </a:endParaRPr>
            </a:p>
          </p:txBody>
        </p:sp>
        <p:sp>
          <p:nvSpPr>
            <p:cNvPr id="5" name="Tekstvak 4"/>
            <p:cNvSpPr txBox="1"/>
            <p:nvPr/>
          </p:nvSpPr>
          <p:spPr>
            <a:xfrm>
              <a:off x="9616735" y="3983033"/>
              <a:ext cx="1045758" cy="369332"/>
            </a:xfrm>
            <a:prstGeom prst="rect">
              <a:avLst/>
            </a:prstGeom>
            <a:noFill/>
          </p:spPr>
          <p:txBody>
            <a:bodyPr wrap="square" rtlCol="0">
              <a:spAutoFit/>
            </a:bodyPr>
            <a:lstStyle/>
            <a:p>
              <a:r>
                <a:rPr lang="nl-BE" b="1" dirty="0" smtClean="0">
                  <a:solidFill>
                    <a:srgbClr val="7030A0"/>
                  </a:solidFill>
                </a:rPr>
                <a:t>België</a:t>
              </a:r>
              <a:endParaRPr lang="nl-BE" b="1" dirty="0">
                <a:solidFill>
                  <a:srgbClr val="7030A0"/>
                </a:solidFill>
              </a:endParaRPr>
            </a:p>
          </p:txBody>
        </p:sp>
      </p:grpSp>
      <p:sp>
        <p:nvSpPr>
          <p:cNvPr id="6" name="Tekstvak 5"/>
          <p:cNvSpPr txBox="1"/>
          <p:nvPr/>
        </p:nvSpPr>
        <p:spPr>
          <a:xfrm>
            <a:off x="3096768" y="6550223"/>
            <a:ext cx="9095232" cy="307777"/>
          </a:xfrm>
          <a:prstGeom prst="rect">
            <a:avLst/>
          </a:prstGeom>
          <a:noFill/>
        </p:spPr>
        <p:txBody>
          <a:bodyPr wrap="square" rtlCol="0">
            <a:spAutoFit/>
          </a:bodyPr>
          <a:lstStyle/>
          <a:p>
            <a:pPr algn="r"/>
            <a:r>
              <a:rPr lang="nl-BE" sz="1400" dirty="0" smtClean="0"/>
              <a:t>Bron: POD Maatschappelijke Integratie; </a:t>
            </a:r>
            <a:r>
              <a:rPr lang="nl-BE" sz="1400" dirty="0" err="1" smtClean="0"/>
              <a:t>Statistics</a:t>
            </a:r>
            <a:r>
              <a:rPr lang="nl-BE" sz="1400" dirty="0" smtClean="0"/>
              <a:t> Belgium; berekeningen  Observatorium</a:t>
            </a:r>
            <a:endParaRPr lang="nl-BE" sz="1400" dirty="0"/>
          </a:p>
        </p:txBody>
      </p:sp>
      <p:sp>
        <p:nvSpPr>
          <p:cNvPr id="7" name="Tekstvak 6"/>
          <p:cNvSpPr txBox="1"/>
          <p:nvPr/>
        </p:nvSpPr>
        <p:spPr>
          <a:xfrm>
            <a:off x="0" y="814136"/>
            <a:ext cx="12192000" cy="430887"/>
          </a:xfrm>
          <a:prstGeom prst="rect">
            <a:avLst/>
          </a:prstGeom>
          <a:noFill/>
        </p:spPr>
        <p:txBody>
          <a:bodyPr wrap="square" rtlCol="0">
            <a:spAutoFit/>
          </a:bodyPr>
          <a:lstStyle/>
          <a:p>
            <a:pPr algn="ctr"/>
            <a:r>
              <a:rPr lang="nl-BE" sz="2200" b="1" dirty="0" smtClean="0"/>
              <a:t>Aandeel leefloongerechtigden in bevolking 18-64 jaar, januari 2008-2018</a:t>
            </a:r>
            <a:endParaRPr lang="nl-BE" sz="2200" b="1" dirty="0"/>
          </a:p>
        </p:txBody>
      </p:sp>
    </p:spTree>
    <p:extLst>
      <p:ext uri="{BB962C8B-B14F-4D97-AF65-F5344CB8AC3E}">
        <p14:creationId xmlns:p14="http://schemas.microsoft.com/office/powerpoint/2010/main" val="3365377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1824</TotalTime>
  <Words>4331</Words>
  <Application>Microsoft Office PowerPoint</Application>
  <PresentationFormat>Breedbeeld</PresentationFormat>
  <Paragraphs>713</Paragraphs>
  <Slides>71</Slides>
  <Notes>60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71</vt:i4>
      </vt:variant>
    </vt:vector>
  </HeadingPairs>
  <TitlesOfParts>
    <vt:vector size="82" baseType="lpstr">
      <vt:lpstr>Arial</vt:lpstr>
      <vt:lpstr>Calibri</vt:lpstr>
      <vt:lpstr>Calibri Light</vt:lpstr>
      <vt:lpstr>Courier New</vt:lpstr>
      <vt:lpstr>Myriad Pro</vt:lpstr>
      <vt:lpstr>MyriadPro-Regular</vt:lpstr>
      <vt:lpstr>Tahoma</vt:lpstr>
      <vt:lpstr>Times</vt:lpstr>
      <vt:lpstr>Times New Roman</vt:lpstr>
      <vt:lpstr>Wingdings</vt:lpstr>
      <vt:lpstr>Kantoorthema</vt:lpstr>
      <vt:lpstr>PowerPoint-presentatie</vt:lpstr>
      <vt:lpstr>Rapport pauvreté: mission fixée par ordonnance du 20 juillet 2006</vt:lpstr>
      <vt:lpstr>PowerPoint-presentatie</vt:lpstr>
      <vt:lpstr>Een hoge armoederisicograad in het Brussels Gewest</vt:lpstr>
      <vt:lpstr>… met grote ongelijkheden</vt:lpstr>
      <vt:lpstr>PowerPoint-presentatie</vt:lpstr>
      <vt:lpstr>De Brusselse arbeidsmarkt…weinig toegankelijk voor Brusselaars</vt:lpstr>
      <vt:lpstr>PowerPoint-presentatie</vt:lpstr>
      <vt:lpstr>PowerPoint-presentatie</vt:lpstr>
      <vt:lpstr>PowerPoint-presentatie</vt:lpstr>
      <vt:lpstr>PowerPoint-presentatie</vt:lpstr>
      <vt:lpstr>PowerPoint-presentatie</vt:lpstr>
      <vt:lpstr>PowerPoint-presentatie</vt:lpstr>
      <vt:lpstr>PowerPoint-presentatie</vt:lpstr>
      <vt:lpstr>  Rapport thématique 2018 Précarités, mal-logement et expulsions domiciliaires en Région bruxelloise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Een panel van 88 respondenten</vt:lpstr>
      <vt:lpstr>PowerPoint-presentatie</vt:lpstr>
      <vt:lpstr>Een combinatie van structurele en conjuncturele factoren </vt:lpstr>
      <vt:lpstr>Een problematische huisvestingssituatie vanaf het begin</vt:lpstr>
      <vt:lpstr>Bijkomende factoren die de procedure in gang zetten</vt:lpstr>
      <vt:lpstr>Het verhaal van Jozef: structurele en conjuncturele factoren hebben geleid tot een uitzettingsprocedure</vt:lpstr>
      <vt:lpstr>PowerPoint-presentatie</vt:lpstr>
      <vt:lpstr>Niet elk risico op uithuiszetting leidt tot een effectieve uitzetting.</vt:lpstr>
      <vt:lpstr>De vermeden uithuiszetting, slechts zelden zonder een gedwongen verhuis</vt:lpstr>
      <vt:lpstr>De-escalatiemaatregelen die tijdig moeten worden genomen </vt:lpstr>
      <vt:lpstr>De-escalatiefactoren, in spanning met de escalatiefactoren</vt:lpstr>
      <vt:lpstr>De stilte voor de storm van een effectieve uitzetting</vt:lpstr>
      <vt:lpstr>Gebrek aan 'reactie‘: de belangrijkste escalatiefactor </vt:lpstr>
      <vt:lpstr>PowerPoint-presentatie</vt:lpstr>
      <vt:lpstr>De effectieve uitzetting: een gedeelde mislukking</vt:lpstr>
      <vt:lpstr>Het verhaal van Maï over de actoren die zeer verschillend reageerden</vt:lpstr>
      <vt:lpstr>Het verhaal van een professionele actor over uitgezette personen in ontkenning</vt:lpstr>
      <vt:lpstr>PowerPoint-presentatie</vt:lpstr>
      <vt:lpstr>Gevolgen op korte of lange termijn</vt:lpstr>
      <vt:lpstr>Vaak geïmproviseerde en onbevredigende oplossingen</vt:lpstr>
      <vt:lpstr>De uithuiszetting, een factor met een versterkende impact op armoede en precariteit </vt:lpstr>
      <vt:lpstr>Heel wat andere materiële gevolgen naast het verlies van de woning</vt:lpstr>
      <vt:lpstr>Hardnekkige obstakels in het administratief parcours</vt:lpstr>
      <vt:lpstr>Grote impact op de geestelijke gezondheid</vt:lpstr>
      <vt:lpstr>Ruimtelijke breuk leidt tot een sociale breuk</vt:lpstr>
      <vt:lpstr>Het verhaal van Luc, geholpen door zijn netwerk</vt:lpstr>
      <vt:lpstr>PowerPoint-presentatie</vt:lpstr>
      <vt:lpstr>Effectiviteit van het recht op een woning verzekeren</vt:lpstr>
      <vt:lpstr>Ten alle koste effectieve uitzettingen vermijden</vt:lpstr>
      <vt:lpstr>Psychosociale begeleiding en noodopvang verzekeren</vt:lpstr>
      <vt:lpstr>Uitgezette personen begeleiden naar een duurzame herhuisvestingsoplossing</vt:lpstr>
      <vt:lpstr>PowerPoint-presentatie</vt:lpstr>
      <vt:lpstr>Een meervoudige en noodzakelijke actie</vt:lpstr>
      <vt:lpstr>De rapporten zijn beschikbaar op de website van het Observatorium voor Gezondheid en Welzijn van Brussel:  https://www.ccc-ggc.brussels/nl/observatbru/accueil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Sarah Luyten</dc:creator>
  <cp:lastModifiedBy>Sarah Luyten</cp:lastModifiedBy>
  <cp:revision>136</cp:revision>
  <cp:lastPrinted>2019-10-21T07:22:27Z</cp:lastPrinted>
  <dcterms:created xsi:type="dcterms:W3CDTF">2019-10-01T13:25:03Z</dcterms:created>
  <dcterms:modified xsi:type="dcterms:W3CDTF">2019-10-30T14:55:55Z</dcterms:modified>
</cp:coreProperties>
</file>